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3" r:id="rId6"/>
    <p:sldId id="259" r:id="rId7"/>
    <p:sldId id="264" r:id="rId8"/>
    <p:sldId id="260" r:id="rId9"/>
    <p:sldId id="265" r:id="rId10"/>
    <p:sldId id="273" r:id="rId11"/>
    <p:sldId id="269" r:id="rId12"/>
    <p:sldId id="261" r:id="rId13"/>
    <p:sldId id="272" r:id="rId14"/>
    <p:sldId id="266" r:id="rId15"/>
    <p:sldId id="270" r:id="rId16"/>
    <p:sldId id="268" r:id="rId17"/>
    <p:sldId id="271" r:id="rId18"/>
    <p:sldId id="267" r:id="rId19"/>
    <p:sldId id="277" r:id="rId20"/>
    <p:sldId id="278"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103" d="100"/>
          <a:sy n="103" d="100"/>
        </p:scale>
        <p:origin x="54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B1655D-E848-4040-A479-BE49B11A4068}"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E9C74-4C04-4AF6-93E3-2B4377AA3813}" type="slidenum">
              <a:rPr lang="en-US" smtClean="0"/>
              <a:t>‹#›</a:t>
            </a:fld>
            <a:endParaRPr lang="en-US"/>
          </a:p>
        </p:txBody>
      </p:sp>
    </p:spTree>
    <p:extLst>
      <p:ext uri="{BB962C8B-B14F-4D97-AF65-F5344CB8AC3E}">
        <p14:creationId xmlns:p14="http://schemas.microsoft.com/office/powerpoint/2010/main" val="4082746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B1655D-E848-4040-A479-BE49B11A4068}"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E9C74-4C04-4AF6-93E3-2B4377AA3813}" type="slidenum">
              <a:rPr lang="en-US" smtClean="0"/>
              <a:t>‹#›</a:t>
            </a:fld>
            <a:endParaRPr lang="en-US"/>
          </a:p>
        </p:txBody>
      </p:sp>
    </p:spTree>
    <p:extLst>
      <p:ext uri="{BB962C8B-B14F-4D97-AF65-F5344CB8AC3E}">
        <p14:creationId xmlns:p14="http://schemas.microsoft.com/office/powerpoint/2010/main" val="908006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B1655D-E848-4040-A479-BE49B11A4068}"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E9C74-4C04-4AF6-93E3-2B4377AA3813}" type="slidenum">
              <a:rPr lang="en-US" smtClean="0"/>
              <a:t>‹#›</a:t>
            </a:fld>
            <a:endParaRPr lang="en-US"/>
          </a:p>
        </p:txBody>
      </p:sp>
    </p:spTree>
    <p:extLst>
      <p:ext uri="{BB962C8B-B14F-4D97-AF65-F5344CB8AC3E}">
        <p14:creationId xmlns:p14="http://schemas.microsoft.com/office/powerpoint/2010/main" val="711999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B1655D-E848-4040-A479-BE49B11A4068}"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E9C74-4C04-4AF6-93E3-2B4377AA3813}" type="slidenum">
              <a:rPr lang="en-US" smtClean="0"/>
              <a:t>‹#›</a:t>
            </a:fld>
            <a:endParaRPr lang="en-US"/>
          </a:p>
        </p:txBody>
      </p:sp>
    </p:spTree>
    <p:extLst>
      <p:ext uri="{BB962C8B-B14F-4D97-AF65-F5344CB8AC3E}">
        <p14:creationId xmlns:p14="http://schemas.microsoft.com/office/powerpoint/2010/main" val="223719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B1655D-E848-4040-A479-BE49B11A4068}"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E9C74-4C04-4AF6-93E3-2B4377AA3813}" type="slidenum">
              <a:rPr lang="en-US" smtClean="0"/>
              <a:t>‹#›</a:t>
            </a:fld>
            <a:endParaRPr lang="en-US"/>
          </a:p>
        </p:txBody>
      </p:sp>
    </p:spTree>
    <p:extLst>
      <p:ext uri="{BB962C8B-B14F-4D97-AF65-F5344CB8AC3E}">
        <p14:creationId xmlns:p14="http://schemas.microsoft.com/office/powerpoint/2010/main" val="357582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B1655D-E848-4040-A479-BE49B11A4068}"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E9C74-4C04-4AF6-93E3-2B4377AA3813}" type="slidenum">
              <a:rPr lang="en-US" smtClean="0"/>
              <a:t>‹#›</a:t>
            </a:fld>
            <a:endParaRPr lang="en-US"/>
          </a:p>
        </p:txBody>
      </p:sp>
    </p:spTree>
    <p:extLst>
      <p:ext uri="{BB962C8B-B14F-4D97-AF65-F5344CB8AC3E}">
        <p14:creationId xmlns:p14="http://schemas.microsoft.com/office/powerpoint/2010/main" val="1382453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B1655D-E848-4040-A479-BE49B11A4068}" type="datetimeFigureOut">
              <a:rPr lang="en-US" smtClean="0"/>
              <a:t>5/15/2017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EE9C74-4C04-4AF6-93E3-2B4377AA3813}" type="slidenum">
              <a:rPr lang="en-US" smtClean="0"/>
              <a:t>‹#›</a:t>
            </a:fld>
            <a:endParaRPr lang="en-US"/>
          </a:p>
        </p:txBody>
      </p:sp>
    </p:spTree>
    <p:extLst>
      <p:ext uri="{BB962C8B-B14F-4D97-AF65-F5344CB8AC3E}">
        <p14:creationId xmlns:p14="http://schemas.microsoft.com/office/powerpoint/2010/main" val="509304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B1655D-E848-4040-A479-BE49B11A4068}" type="datetimeFigureOut">
              <a:rPr lang="en-US" smtClean="0"/>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EE9C74-4C04-4AF6-93E3-2B4377AA3813}" type="slidenum">
              <a:rPr lang="en-US" smtClean="0"/>
              <a:t>‹#›</a:t>
            </a:fld>
            <a:endParaRPr lang="en-US"/>
          </a:p>
        </p:txBody>
      </p:sp>
    </p:spTree>
    <p:extLst>
      <p:ext uri="{BB962C8B-B14F-4D97-AF65-F5344CB8AC3E}">
        <p14:creationId xmlns:p14="http://schemas.microsoft.com/office/powerpoint/2010/main" val="291644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1655D-E848-4040-A479-BE49B11A4068}" type="datetimeFigureOut">
              <a:rPr lang="en-US" smtClean="0"/>
              <a:t>5/15/2017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EE9C74-4C04-4AF6-93E3-2B4377AA3813}" type="slidenum">
              <a:rPr lang="en-US" smtClean="0"/>
              <a:t>‹#›</a:t>
            </a:fld>
            <a:endParaRPr lang="en-US"/>
          </a:p>
        </p:txBody>
      </p:sp>
    </p:spTree>
    <p:extLst>
      <p:ext uri="{BB962C8B-B14F-4D97-AF65-F5344CB8AC3E}">
        <p14:creationId xmlns:p14="http://schemas.microsoft.com/office/powerpoint/2010/main" val="1654528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B1655D-E848-4040-A479-BE49B11A4068}"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E9C74-4C04-4AF6-93E3-2B4377AA3813}" type="slidenum">
              <a:rPr lang="en-US" smtClean="0"/>
              <a:t>‹#›</a:t>
            </a:fld>
            <a:endParaRPr lang="en-US"/>
          </a:p>
        </p:txBody>
      </p:sp>
    </p:spTree>
    <p:extLst>
      <p:ext uri="{BB962C8B-B14F-4D97-AF65-F5344CB8AC3E}">
        <p14:creationId xmlns:p14="http://schemas.microsoft.com/office/powerpoint/2010/main" val="1088183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B1655D-E848-4040-A479-BE49B11A4068}"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E9C74-4C04-4AF6-93E3-2B4377AA3813}" type="slidenum">
              <a:rPr lang="en-US" smtClean="0"/>
              <a:t>‹#›</a:t>
            </a:fld>
            <a:endParaRPr lang="en-US"/>
          </a:p>
        </p:txBody>
      </p:sp>
    </p:spTree>
    <p:extLst>
      <p:ext uri="{BB962C8B-B14F-4D97-AF65-F5344CB8AC3E}">
        <p14:creationId xmlns:p14="http://schemas.microsoft.com/office/powerpoint/2010/main" val="4283199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1655D-E848-4040-A479-BE49B11A4068}" type="datetimeFigureOut">
              <a:rPr lang="en-US" smtClean="0"/>
              <a:t>5/15/2017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E9C74-4C04-4AF6-93E3-2B4377AA3813}" type="slidenum">
              <a:rPr lang="en-US" smtClean="0"/>
              <a:t>‹#›</a:t>
            </a:fld>
            <a:endParaRPr lang="en-US"/>
          </a:p>
        </p:txBody>
      </p:sp>
    </p:spTree>
    <p:extLst>
      <p:ext uri="{BB962C8B-B14F-4D97-AF65-F5344CB8AC3E}">
        <p14:creationId xmlns:p14="http://schemas.microsoft.com/office/powerpoint/2010/main" val="1861468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Breast_cancer" TargetMode="External"/><Relationship Id="rId2" Type="http://schemas.openxmlformats.org/officeDocument/2006/relationships/hyperlink" Target="https://en.wikipedia.org/wiki/Tumor_marke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Badiee</a:t>
            </a:r>
            <a:r>
              <a:rPr lang="en-US" dirty="0" smtClean="0"/>
              <a:t> MD</a:t>
            </a:r>
            <a:endParaRPr lang="en-US" dirty="0"/>
          </a:p>
        </p:txBody>
      </p:sp>
      <p:sp>
        <p:nvSpPr>
          <p:cNvPr id="3" name="Subtitle 2"/>
          <p:cNvSpPr>
            <a:spLocks noGrp="1"/>
          </p:cNvSpPr>
          <p:nvPr>
            <p:ph type="subTitle" idx="1"/>
          </p:nvPr>
        </p:nvSpPr>
        <p:spPr>
          <a:xfrm>
            <a:off x="1524000" y="3602037"/>
            <a:ext cx="9144000" cy="2251915"/>
          </a:xfrm>
        </p:spPr>
        <p:txBody>
          <a:bodyPr>
            <a:normAutofit fontScale="70000" lnSpcReduction="20000"/>
          </a:bodyPr>
          <a:lstStyle/>
          <a:p>
            <a:r>
              <a:rPr lang="en-US" dirty="0" smtClean="0"/>
              <a:t>SPRING 2017 MULTIMODALITY</a:t>
            </a:r>
          </a:p>
          <a:p>
            <a:r>
              <a:rPr lang="en-US" dirty="0" smtClean="0"/>
              <a:t>METASTATIC BREAST CANCER</a:t>
            </a:r>
            <a:r>
              <a:rPr lang="en-US" dirty="0"/>
              <a:t> </a:t>
            </a:r>
            <a:r>
              <a:rPr lang="en-US" dirty="0" smtClean="0"/>
              <a:t>CASE STUDY</a:t>
            </a:r>
          </a:p>
          <a:p>
            <a:r>
              <a:rPr lang="en-US" dirty="0" smtClean="0"/>
              <a:t>Primary 07182631 (WC)</a:t>
            </a:r>
          </a:p>
          <a:p>
            <a:r>
              <a:rPr lang="en-US" dirty="0" smtClean="0"/>
              <a:t>Echo case TBD to be assigned to VK for LVEF </a:t>
            </a:r>
            <a:r>
              <a:rPr lang="en-US" dirty="0" err="1" smtClean="0"/>
              <a:t>eval</a:t>
            </a:r>
            <a:r>
              <a:rPr lang="en-US" dirty="0" smtClean="0"/>
              <a:t> prior to chemo</a:t>
            </a:r>
          </a:p>
          <a:p>
            <a:r>
              <a:rPr lang="en-US" dirty="0" smtClean="0"/>
              <a:t>PET CT</a:t>
            </a:r>
          </a:p>
          <a:p>
            <a:r>
              <a:rPr lang="en-US" dirty="0" smtClean="0"/>
              <a:t>MRI</a:t>
            </a:r>
          </a:p>
          <a:p>
            <a:r>
              <a:rPr lang="en-US" dirty="0" smtClean="0"/>
              <a:t>Ultrasound Thyroid</a:t>
            </a:r>
          </a:p>
          <a:p>
            <a:endParaRPr lang="en-US" dirty="0" smtClean="0"/>
          </a:p>
          <a:p>
            <a:endParaRPr lang="en-US" dirty="0"/>
          </a:p>
        </p:txBody>
      </p:sp>
    </p:spTree>
    <p:extLst>
      <p:ext uri="{BB962C8B-B14F-4D97-AF65-F5344CB8AC3E}">
        <p14:creationId xmlns:p14="http://schemas.microsoft.com/office/powerpoint/2010/main" val="2896107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13066" y="-591372"/>
            <a:ext cx="5915025" cy="5848350"/>
          </a:xfrm>
          <a:prstGeom prst="rect">
            <a:avLst/>
          </a:prstGeom>
        </p:spPr>
      </p:pic>
      <p:pic>
        <p:nvPicPr>
          <p:cNvPr id="7" name="Picture 6"/>
          <p:cNvPicPr>
            <a:picLocks noChangeAspect="1"/>
          </p:cNvPicPr>
          <p:nvPr/>
        </p:nvPicPr>
        <p:blipFill>
          <a:blip r:embed="rId3"/>
          <a:stretch>
            <a:fillRect/>
          </a:stretch>
        </p:blipFill>
        <p:spPr>
          <a:xfrm>
            <a:off x="8660369" y="533400"/>
            <a:ext cx="3819525" cy="6324600"/>
          </a:xfrm>
          <a:prstGeom prst="rect">
            <a:avLst/>
          </a:prstGeom>
        </p:spPr>
      </p:pic>
      <p:pic>
        <p:nvPicPr>
          <p:cNvPr id="6" name="Picture 5"/>
          <p:cNvPicPr>
            <a:picLocks noChangeAspect="1"/>
          </p:cNvPicPr>
          <p:nvPr/>
        </p:nvPicPr>
        <p:blipFill>
          <a:blip r:embed="rId4"/>
          <a:stretch>
            <a:fillRect/>
          </a:stretch>
        </p:blipFill>
        <p:spPr>
          <a:xfrm>
            <a:off x="3210667" y="2980963"/>
            <a:ext cx="3278983" cy="3877037"/>
          </a:xfrm>
          <a:prstGeom prst="rect">
            <a:avLst/>
          </a:prstGeom>
        </p:spPr>
      </p:pic>
      <p:pic>
        <p:nvPicPr>
          <p:cNvPr id="5" name="Picture 4"/>
          <p:cNvPicPr>
            <a:picLocks noChangeAspect="1"/>
          </p:cNvPicPr>
          <p:nvPr/>
        </p:nvPicPr>
        <p:blipFill rotWithShape="1">
          <a:blip r:embed="rId5"/>
          <a:srcRect l="18997" r="13836" b="10785"/>
          <a:stretch/>
        </p:blipFill>
        <p:spPr>
          <a:xfrm>
            <a:off x="5689853" y="-126124"/>
            <a:ext cx="3243582" cy="4003948"/>
          </a:xfrm>
          <a:prstGeom prst="rect">
            <a:avLst/>
          </a:prstGeom>
        </p:spPr>
      </p:pic>
    </p:spTree>
    <p:extLst>
      <p:ext uri="{BB962C8B-B14F-4D97-AF65-F5344CB8AC3E}">
        <p14:creationId xmlns:p14="http://schemas.microsoft.com/office/powerpoint/2010/main" val="2711253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10"/>
            <a:ext cx="10515600" cy="1325563"/>
          </a:xfrm>
        </p:spPr>
        <p:txBody>
          <a:bodyPr/>
          <a:lstStyle/>
          <a:p>
            <a:r>
              <a:rPr lang="en-US" dirty="0" smtClean="0"/>
              <a:t>Fused PET CT &amp; CT</a:t>
            </a:r>
            <a:endParaRPr lang="en-US" dirty="0"/>
          </a:p>
        </p:txBody>
      </p:sp>
      <p:sp>
        <p:nvSpPr>
          <p:cNvPr id="3" name="Content Placeholder 2"/>
          <p:cNvSpPr>
            <a:spLocks noGrp="1"/>
          </p:cNvSpPr>
          <p:nvPr>
            <p:ph idx="1"/>
          </p:nvPr>
        </p:nvSpPr>
        <p:spPr>
          <a:xfrm>
            <a:off x="838200" y="1599873"/>
            <a:ext cx="10515600" cy="4669768"/>
          </a:xfrm>
        </p:spPr>
        <p:txBody>
          <a:bodyPr>
            <a:normAutofit fontScale="62500" lnSpcReduction="20000"/>
          </a:bodyPr>
          <a:lstStyle/>
          <a:p>
            <a:r>
              <a:rPr lang="en-US" dirty="0" smtClean="0"/>
              <a:t>What component of the PET/CT is viewed here?</a:t>
            </a:r>
          </a:p>
          <a:p>
            <a:pPr lvl="1"/>
            <a:r>
              <a:rPr lang="en-US" dirty="0" smtClean="0"/>
              <a:t>Axial Fused PET CT and CT / Coronal fused PET CT</a:t>
            </a:r>
          </a:p>
          <a:p>
            <a:r>
              <a:rPr lang="en-US" dirty="0" smtClean="0"/>
              <a:t>What Pathologies are visible on this image series?</a:t>
            </a:r>
          </a:p>
          <a:p>
            <a:pPr lvl="1"/>
            <a:r>
              <a:rPr lang="en-US" dirty="0" smtClean="0"/>
              <a:t>Intense brain lesion</a:t>
            </a:r>
          </a:p>
          <a:p>
            <a:r>
              <a:rPr lang="en-US" dirty="0" smtClean="0"/>
              <a:t>Where is this lesion found</a:t>
            </a:r>
          </a:p>
          <a:p>
            <a:pPr lvl="1"/>
            <a:r>
              <a:rPr lang="en-US" dirty="0" smtClean="0"/>
              <a:t>Midline cerebellum</a:t>
            </a:r>
          </a:p>
          <a:p>
            <a:r>
              <a:rPr lang="en-US" dirty="0" smtClean="0"/>
              <a:t>What is the differential diagnosis?</a:t>
            </a:r>
          </a:p>
          <a:p>
            <a:r>
              <a:rPr lang="en-US" dirty="0"/>
              <a:t>FDG is not cancer specific and will accumulate in areas with high levels of metabolism and glycolysis</a:t>
            </a:r>
            <a:endParaRPr lang="en-US" dirty="0" smtClean="0"/>
          </a:p>
          <a:p>
            <a:pPr lvl="1"/>
            <a:r>
              <a:rPr lang="en-US" dirty="0"/>
              <a:t>Brain </a:t>
            </a:r>
            <a:r>
              <a:rPr lang="en-US" dirty="0" smtClean="0"/>
              <a:t>tumors</a:t>
            </a:r>
          </a:p>
          <a:p>
            <a:pPr lvl="2"/>
            <a:r>
              <a:rPr lang="en-US" dirty="0" smtClean="0"/>
              <a:t>Primary (glioblastoma)</a:t>
            </a:r>
          </a:p>
          <a:p>
            <a:pPr lvl="2"/>
            <a:r>
              <a:rPr lang="en-US" dirty="0" smtClean="0"/>
              <a:t>metastasis</a:t>
            </a:r>
            <a:endParaRPr lang="en-US" dirty="0"/>
          </a:p>
          <a:p>
            <a:pPr lvl="1"/>
            <a:r>
              <a:rPr lang="en-US" dirty="0" smtClean="0"/>
              <a:t>Active inflammation (infection/ abscess)</a:t>
            </a:r>
          </a:p>
          <a:p>
            <a:pPr lvl="1"/>
            <a:r>
              <a:rPr lang="en-US" dirty="0" smtClean="0"/>
              <a:t>Physiologic</a:t>
            </a:r>
          </a:p>
          <a:p>
            <a:pPr lvl="2"/>
            <a:r>
              <a:rPr lang="en-US" dirty="0" smtClean="0"/>
              <a:t>The </a:t>
            </a:r>
            <a:r>
              <a:rPr lang="en-US" dirty="0"/>
              <a:t>high and regionally variable FDG uptake in normal </a:t>
            </a:r>
            <a:r>
              <a:rPr lang="en-US" dirty="0" smtClean="0"/>
              <a:t>brain (gray matter) </a:t>
            </a:r>
            <a:r>
              <a:rPr lang="en-US" dirty="0"/>
              <a:t>often makes the delineation of brain tumors difficult. Therefore, they need to be interpreted in conjunction, ideally by image fusion, with CT or MRI scans </a:t>
            </a:r>
            <a:endParaRPr lang="en-US" dirty="0" smtClean="0"/>
          </a:p>
          <a:p>
            <a:r>
              <a:rPr lang="en-US" dirty="0" smtClean="0"/>
              <a:t>What would the next step in this process?</a:t>
            </a:r>
          </a:p>
          <a:p>
            <a:pPr lvl="1"/>
            <a:r>
              <a:rPr lang="en-US" dirty="0" smtClean="0"/>
              <a:t>MRI for further assessment</a:t>
            </a:r>
            <a:endParaRPr lang="en-US" dirty="0"/>
          </a:p>
          <a:p>
            <a:pPr lvl="1"/>
            <a:endParaRPr lang="en-US" dirty="0" smtClean="0"/>
          </a:p>
          <a:p>
            <a:pPr marL="0" indent="0">
              <a:buNone/>
            </a:pPr>
            <a:endParaRPr lang="en-US" dirty="0">
              <a:solidFill>
                <a:srgbClr val="FF0000"/>
              </a:solidFill>
            </a:endParaRPr>
          </a:p>
        </p:txBody>
      </p:sp>
    </p:spTree>
    <p:extLst>
      <p:ext uri="{BB962C8B-B14F-4D97-AF65-F5344CB8AC3E}">
        <p14:creationId xmlns:p14="http://schemas.microsoft.com/office/powerpoint/2010/main" val="1300616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887534" y="-751642"/>
            <a:ext cx="5431152" cy="4753694"/>
          </a:xfrm>
          <a:prstGeom prst="rect">
            <a:avLst/>
          </a:prstGeom>
        </p:spPr>
      </p:pic>
      <p:pic>
        <p:nvPicPr>
          <p:cNvPr id="8" name="Picture 7"/>
          <p:cNvPicPr>
            <a:picLocks noChangeAspect="1"/>
          </p:cNvPicPr>
          <p:nvPr/>
        </p:nvPicPr>
        <p:blipFill>
          <a:blip r:embed="rId3"/>
          <a:stretch>
            <a:fillRect/>
          </a:stretch>
        </p:blipFill>
        <p:spPr>
          <a:xfrm>
            <a:off x="6977620" y="598319"/>
            <a:ext cx="3345475" cy="5852585"/>
          </a:xfrm>
          <a:prstGeom prst="rect">
            <a:avLst/>
          </a:prstGeom>
        </p:spPr>
      </p:pic>
      <p:pic>
        <p:nvPicPr>
          <p:cNvPr id="9" name="Picture 8"/>
          <p:cNvPicPr>
            <a:picLocks noChangeAspect="1"/>
          </p:cNvPicPr>
          <p:nvPr/>
        </p:nvPicPr>
        <p:blipFill>
          <a:blip r:embed="rId4"/>
          <a:stretch>
            <a:fillRect/>
          </a:stretch>
        </p:blipFill>
        <p:spPr>
          <a:xfrm>
            <a:off x="875506" y="3429000"/>
            <a:ext cx="6201567" cy="3120440"/>
          </a:xfrm>
          <a:prstGeom prst="rect">
            <a:avLst/>
          </a:prstGeom>
        </p:spPr>
      </p:pic>
    </p:spTree>
    <p:extLst>
      <p:ext uri="{BB962C8B-B14F-4D97-AF65-F5344CB8AC3E}">
        <p14:creationId xmlns:p14="http://schemas.microsoft.com/office/powerpoint/2010/main" val="2151163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10"/>
            <a:ext cx="10515600" cy="1325563"/>
          </a:xfrm>
        </p:spPr>
        <p:txBody>
          <a:bodyPr/>
          <a:lstStyle/>
          <a:p>
            <a:r>
              <a:rPr lang="en-US" dirty="0" smtClean="0"/>
              <a:t>Fused Axial/Coronal PET CT &amp; Axial CT</a:t>
            </a:r>
            <a:endParaRPr lang="en-US" dirty="0"/>
          </a:p>
        </p:txBody>
      </p:sp>
      <p:sp>
        <p:nvSpPr>
          <p:cNvPr id="5" name="Content Placeholder 2"/>
          <p:cNvSpPr>
            <a:spLocks noGrp="1"/>
          </p:cNvSpPr>
          <p:nvPr>
            <p:ph idx="1"/>
          </p:nvPr>
        </p:nvSpPr>
        <p:spPr>
          <a:xfrm>
            <a:off x="838200" y="1599873"/>
            <a:ext cx="10515600" cy="4669768"/>
          </a:xfrm>
        </p:spPr>
        <p:txBody>
          <a:bodyPr>
            <a:normAutofit fontScale="92500" lnSpcReduction="20000"/>
          </a:bodyPr>
          <a:lstStyle/>
          <a:p>
            <a:r>
              <a:rPr lang="en-US" dirty="0" smtClean="0"/>
              <a:t>What component of the PET/CT is viewed here?</a:t>
            </a:r>
          </a:p>
          <a:p>
            <a:pPr lvl="1"/>
            <a:r>
              <a:rPr lang="en-US" dirty="0" smtClean="0"/>
              <a:t>Axial Fused PET CT and CT / Coronal fused PET CT</a:t>
            </a:r>
          </a:p>
          <a:p>
            <a:r>
              <a:rPr lang="en-US" dirty="0" smtClean="0"/>
              <a:t>What new pathologies are now visible on this image series?</a:t>
            </a:r>
          </a:p>
          <a:p>
            <a:pPr lvl="1"/>
            <a:r>
              <a:rPr lang="en-US" dirty="0" smtClean="0"/>
              <a:t>Mild uptake in left neck</a:t>
            </a:r>
          </a:p>
          <a:p>
            <a:r>
              <a:rPr lang="en-US" dirty="0" smtClean="0"/>
              <a:t>Where is this lesion found</a:t>
            </a:r>
          </a:p>
          <a:p>
            <a:pPr lvl="1"/>
            <a:r>
              <a:rPr lang="en-US" dirty="0" smtClean="0"/>
              <a:t>Enlarged left thyroid lobe</a:t>
            </a:r>
          </a:p>
          <a:p>
            <a:r>
              <a:rPr lang="en-US" dirty="0" smtClean="0"/>
              <a:t>What is the differential diagnosis?</a:t>
            </a:r>
          </a:p>
          <a:p>
            <a:pPr lvl="1"/>
            <a:r>
              <a:rPr lang="en-US" dirty="0" smtClean="0"/>
              <a:t>Goiter (benign)</a:t>
            </a:r>
          </a:p>
          <a:p>
            <a:pPr lvl="1"/>
            <a:r>
              <a:rPr lang="en-US" dirty="0" smtClean="0"/>
              <a:t>Graves’ disease (autoimmune disease)</a:t>
            </a:r>
          </a:p>
          <a:p>
            <a:pPr lvl="1"/>
            <a:r>
              <a:rPr lang="en-US" dirty="0" smtClean="0"/>
              <a:t>Thyroiditis (inflammation)</a:t>
            </a:r>
          </a:p>
          <a:p>
            <a:pPr lvl="1"/>
            <a:r>
              <a:rPr lang="en-US" dirty="0" smtClean="0"/>
              <a:t>Thyroid cancer</a:t>
            </a:r>
          </a:p>
          <a:p>
            <a:r>
              <a:rPr lang="en-US" dirty="0" smtClean="0"/>
              <a:t>What would the next step in this process?</a:t>
            </a:r>
          </a:p>
          <a:p>
            <a:pPr lvl="1"/>
            <a:r>
              <a:rPr lang="en-US" dirty="0" smtClean="0"/>
              <a:t>Thyroid US </a:t>
            </a:r>
          </a:p>
          <a:p>
            <a:pPr marL="0" indent="0">
              <a:buNone/>
            </a:pPr>
            <a:endParaRPr lang="en-US" dirty="0">
              <a:solidFill>
                <a:srgbClr val="FF0000"/>
              </a:solidFill>
            </a:endParaRPr>
          </a:p>
        </p:txBody>
      </p:sp>
    </p:spTree>
    <p:extLst>
      <p:ext uri="{BB962C8B-B14F-4D97-AF65-F5344CB8AC3E}">
        <p14:creationId xmlns:p14="http://schemas.microsoft.com/office/powerpoint/2010/main" val="3768999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706350" y="1150883"/>
            <a:ext cx="5027455" cy="5234630"/>
          </a:xfrm>
          <a:prstGeom prst="rect">
            <a:avLst/>
          </a:prstGeom>
        </p:spPr>
      </p:pic>
      <p:pic>
        <p:nvPicPr>
          <p:cNvPr id="8" name="Picture 7"/>
          <p:cNvPicPr>
            <a:picLocks noChangeAspect="1"/>
          </p:cNvPicPr>
          <p:nvPr/>
        </p:nvPicPr>
        <p:blipFill>
          <a:blip r:embed="rId3"/>
          <a:stretch>
            <a:fillRect/>
          </a:stretch>
        </p:blipFill>
        <p:spPr>
          <a:xfrm>
            <a:off x="6627616" y="1150883"/>
            <a:ext cx="4858033" cy="4863662"/>
          </a:xfrm>
          <a:prstGeom prst="rect">
            <a:avLst/>
          </a:prstGeom>
        </p:spPr>
      </p:pic>
    </p:spTree>
    <p:extLst>
      <p:ext uri="{BB962C8B-B14F-4D97-AF65-F5344CB8AC3E}">
        <p14:creationId xmlns:p14="http://schemas.microsoft.com/office/powerpoint/2010/main" val="3445905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10"/>
            <a:ext cx="10515600" cy="1325563"/>
          </a:xfrm>
        </p:spPr>
        <p:txBody>
          <a:bodyPr/>
          <a:lstStyle/>
          <a:p>
            <a:r>
              <a:rPr lang="en-US" dirty="0" smtClean="0"/>
              <a:t>MRI</a:t>
            </a:r>
            <a:endParaRPr lang="en-US" dirty="0"/>
          </a:p>
        </p:txBody>
      </p:sp>
      <p:sp>
        <p:nvSpPr>
          <p:cNvPr id="3" name="Content Placeholder 2"/>
          <p:cNvSpPr>
            <a:spLocks noGrp="1"/>
          </p:cNvSpPr>
          <p:nvPr>
            <p:ph idx="1"/>
          </p:nvPr>
        </p:nvSpPr>
        <p:spPr>
          <a:xfrm>
            <a:off x="838200" y="1599873"/>
            <a:ext cx="10515600" cy="4669768"/>
          </a:xfrm>
        </p:spPr>
        <p:txBody>
          <a:bodyPr>
            <a:normAutofit lnSpcReduction="10000"/>
          </a:bodyPr>
          <a:lstStyle/>
          <a:p>
            <a:r>
              <a:rPr lang="en-US" dirty="0" smtClean="0"/>
              <a:t>What modality is viewed here?</a:t>
            </a:r>
          </a:p>
          <a:p>
            <a:pPr lvl="1"/>
            <a:r>
              <a:rPr lang="en-US" dirty="0" smtClean="0"/>
              <a:t> </a:t>
            </a:r>
          </a:p>
          <a:p>
            <a:r>
              <a:rPr lang="en-US" dirty="0" smtClean="0"/>
              <a:t>What Pathologies are visible on this image series?</a:t>
            </a:r>
          </a:p>
          <a:p>
            <a:pPr lvl="1"/>
            <a:r>
              <a:rPr lang="en-US" dirty="0" smtClean="0"/>
              <a:t> Note the </a:t>
            </a:r>
            <a:r>
              <a:rPr lang="en-US" dirty="0" err="1" smtClean="0"/>
              <a:t>calvarium</a:t>
            </a:r>
            <a:r>
              <a:rPr lang="en-US" dirty="0" smtClean="0"/>
              <a:t> </a:t>
            </a:r>
            <a:r>
              <a:rPr lang="en-US" dirty="0" err="1" smtClean="0"/>
              <a:t>metastisis</a:t>
            </a:r>
            <a:r>
              <a:rPr lang="en-US" dirty="0" smtClean="0"/>
              <a:t> </a:t>
            </a:r>
            <a:r>
              <a:rPr lang="en-US" dirty="0" smtClean="0">
                <a:solidFill>
                  <a:srgbClr val="FF0000"/>
                </a:solidFill>
              </a:rPr>
              <a:t>(PARK </a:t>
            </a:r>
            <a:r>
              <a:rPr lang="en-US" dirty="0" err="1" smtClean="0">
                <a:solidFill>
                  <a:srgbClr val="FF0000"/>
                </a:solidFill>
              </a:rPr>
              <a:t>transaxial</a:t>
            </a:r>
            <a:r>
              <a:rPr lang="en-US" dirty="0" smtClean="0">
                <a:solidFill>
                  <a:srgbClr val="FF0000"/>
                </a:solidFill>
              </a:rPr>
              <a:t> &amp; </a:t>
            </a:r>
            <a:r>
              <a:rPr lang="en-US" dirty="0" err="1">
                <a:solidFill>
                  <a:srgbClr val="FF0000"/>
                </a:solidFill>
              </a:rPr>
              <a:t>s</a:t>
            </a:r>
            <a:r>
              <a:rPr lang="en-US" dirty="0" err="1" smtClean="0">
                <a:solidFill>
                  <a:srgbClr val="FF0000"/>
                </a:solidFill>
              </a:rPr>
              <a:t>agital</a:t>
            </a:r>
            <a:r>
              <a:rPr lang="en-US" dirty="0" smtClean="0">
                <a:solidFill>
                  <a:srgbClr val="FF0000"/>
                </a:solidFill>
              </a:rPr>
              <a:t>)</a:t>
            </a:r>
          </a:p>
          <a:p>
            <a:r>
              <a:rPr lang="en-US" dirty="0" smtClean="0"/>
              <a:t>What contrast media would you expect to be utilized in this image</a:t>
            </a:r>
          </a:p>
          <a:p>
            <a:pPr lvl="1"/>
            <a:r>
              <a:rPr lang="en-US" dirty="0" smtClean="0"/>
              <a:t>Midline cerebellum</a:t>
            </a:r>
          </a:p>
          <a:p>
            <a:r>
              <a:rPr lang="en-US" dirty="0" smtClean="0"/>
              <a:t>What is the differential diagnosis?</a:t>
            </a:r>
          </a:p>
          <a:p>
            <a:pPr lvl="1"/>
            <a:r>
              <a:rPr lang="en-US" dirty="0">
                <a:solidFill>
                  <a:srgbClr val="FF0000"/>
                </a:solidFill>
              </a:rPr>
              <a:t>Brain </a:t>
            </a:r>
            <a:r>
              <a:rPr lang="en-US" dirty="0" smtClean="0">
                <a:solidFill>
                  <a:srgbClr val="FF0000"/>
                </a:solidFill>
              </a:rPr>
              <a:t>tumors</a:t>
            </a:r>
            <a:endParaRPr lang="en-US" dirty="0">
              <a:solidFill>
                <a:srgbClr val="FF0000"/>
              </a:solidFill>
            </a:endParaRPr>
          </a:p>
          <a:p>
            <a:pPr lvl="1"/>
            <a:r>
              <a:rPr lang="en-US" dirty="0" smtClean="0">
                <a:solidFill>
                  <a:srgbClr val="FF0000"/>
                </a:solidFill>
              </a:rPr>
              <a:t>Metastasis</a:t>
            </a:r>
          </a:p>
          <a:p>
            <a:r>
              <a:rPr lang="en-US" dirty="0" smtClean="0"/>
              <a:t>What would the next step in this process?</a:t>
            </a:r>
          </a:p>
          <a:p>
            <a:pPr lvl="1"/>
            <a:r>
              <a:rPr lang="en-US" dirty="0" smtClean="0"/>
              <a:t>MRI for further assessment</a:t>
            </a:r>
            <a:endParaRPr lang="en-US" dirty="0"/>
          </a:p>
          <a:p>
            <a:pPr lvl="1"/>
            <a:endParaRPr lang="en-US" dirty="0" smtClean="0"/>
          </a:p>
          <a:p>
            <a:pPr marL="0" indent="0">
              <a:buNone/>
            </a:pPr>
            <a:endParaRPr lang="en-US" dirty="0">
              <a:solidFill>
                <a:srgbClr val="FF0000"/>
              </a:solidFill>
            </a:endParaRPr>
          </a:p>
        </p:txBody>
      </p:sp>
    </p:spTree>
    <p:extLst>
      <p:ext uri="{BB962C8B-B14F-4D97-AF65-F5344CB8AC3E}">
        <p14:creationId xmlns:p14="http://schemas.microsoft.com/office/powerpoint/2010/main" val="3324589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title"/>
          </p:nvPr>
        </p:nvSpPr>
        <p:spPr>
          <a:xfrm rot="1210007">
            <a:off x="604024" y="3007964"/>
            <a:ext cx="11227420" cy="1325563"/>
          </a:xfrm>
        </p:spPr>
        <p:txBody>
          <a:bodyPr/>
          <a:lstStyle/>
          <a:p>
            <a:r>
              <a:rPr lang="en-US" dirty="0" smtClean="0">
                <a:solidFill>
                  <a:srgbClr val="FF0000"/>
                </a:solidFill>
              </a:rPr>
              <a:t>MRI (PARK IMAGE)</a:t>
            </a:r>
            <a:endParaRPr lang="en-US" dirty="0">
              <a:solidFill>
                <a:srgbClr val="FF0000"/>
              </a:solidFill>
            </a:endParaRPr>
          </a:p>
        </p:txBody>
      </p:sp>
    </p:spTree>
    <p:extLst>
      <p:ext uri="{BB962C8B-B14F-4D97-AF65-F5344CB8AC3E}">
        <p14:creationId xmlns:p14="http://schemas.microsoft.com/office/powerpoint/2010/main" val="2347764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title"/>
          </p:nvPr>
        </p:nvSpPr>
        <p:spPr>
          <a:xfrm rot="1210007">
            <a:off x="604024" y="3007964"/>
            <a:ext cx="11227420" cy="1325563"/>
          </a:xfrm>
        </p:spPr>
        <p:txBody>
          <a:bodyPr/>
          <a:lstStyle/>
          <a:p>
            <a:r>
              <a:rPr lang="en-US" dirty="0" smtClean="0">
                <a:solidFill>
                  <a:srgbClr val="FF0000"/>
                </a:solidFill>
              </a:rPr>
              <a:t>Thyroid US (Cole)</a:t>
            </a:r>
            <a:endParaRPr lang="en-US" dirty="0">
              <a:solidFill>
                <a:srgbClr val="FF0000"/>
              </a:solidFill>
            </a:endParaRPr>
          </a:p>
        </p:txBody>
      </p:sp>
    </p:spTree>
    <p:extLst>
      <p:ext uri="{BB962C8B-B14F-4D97-AF65-F5344CB8AC3E}">
        <p14:creationId xmlns:p14="http://schemas.microsoft.com/office/powerpoint/2010/main" val="2342355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title"/>
          </p:nvPr>
        </p:nvSpPr>
        <p:spPr>
          <a:xfrm rot="1210007">
            <a:off x="604024" y="3007964"/>
            <a:ext cx="11227420" cy="1325563"/>
          </a:xfrm>
        </p:spPr>
        <p:txBody>
          <a:bodyPr/>
          <a:lstStyle/>
          <a:p>
            <a:r>
              <a:rPr lang="en-US" dirty="0" smtClean="0">
                <a:solidFill>
                  <a:srgbClr val="FF0000"/>
                </a:solidFill>
              </a:rPr>
              <a:t>Transthoracic Echocardiogram (</a:t>
            </a:r>
            <a:r>
              <a:rPr lang="en-US" dirty="0" err="1" smtClean="0">
                <a:solidFill>
                  <a:srgbClr val="FF0000"/>
                </a:solidFill>
              </a:rPr>
              <a:t>Kwai</a:t>
            </a:r>
            <a:r>
              <a:rPr lang="en-US" dirty="0" smtClean="0">
                <a:solidFill>
                  <a:srgbClr val="FF0000"/>
                </a:solidFill>
              </a:rPr>
              <a:t>-Ben IMAGE)</a:t>
            </a:r>
            <a:endParaRPr lang="en-US" dirty="0">
              <a:solidFill>
                <a:srgbClr val="FF0000"/>
              </a:solidFill>
            </a:endParaRPr>
          </a:p>
        </p:txBody>
      </p:sp>
    </p:spTree>
    <p:extLst>
      <p:ext uri="{BB962C8B-B14F-4D97-AF65-F5344CB8AC3E}">
        <p14:creationId xmlns:p14="http://schemas.microsoft.com/office/powerpoint/2010/main" val="1072262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ambert PLAX">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688070" y="966850"/>
            <a:ext cx="6964362" cy="4587875"/>
          </a:xfrm>
          <a:prstGeom prst="rect">
            <a:avLst/>
          </a:prstGeom>
        </p:spPr>
      </p:pic>
    </p:spTree>
    <p:extLst>
      <p:ext uri="{BB962C8B-B14F-4D97-AF65-F5344CB8AC3E}">
        <p14:creationId xmlns:p14="http://schemas.microsoft.com/office/powerpoint/2010/main" val="46083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8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06991"/>
            <a:ext cx="10515600" cy="1325563"/>
          </a:xfrm>
        </p:spPr>
        <p:txBody>
          <a:bodyPr/>
          <a:lstStyle/>
          <a:p>
            <a:r>
              <a:rPr lang="en-US" dirty="0" smtClean="0">
                <a:solidFill>
                  <a:srgbClr val="C00000"/>
                </a:solidFill>
              </a:rPr>
              <a:t>OBJECTIVES</a:t>
            </a:r>
            <a:endParaRPr lang="en-US" dirty="0">
              <a:solidFill>
                <a:srgbClr val="C00000"/>
              </a:solidFill>
            </a:endParaRPr>
          </a:p>
        </p:txBody>
      </p:sp>
      <p:sp>
        <p:nvSpPr>
          <p:cNvPr id="3" name="Content Placeholder 2"/>
          <p:cNvSpPr>
            <a:spLocks noGrp="1"/>
          </p:cNvSpPr>
          <p:nvPr>
            <p:ph idx="1"/>
          </p:nvPr>
        </p:nvSpPr>
        <p:spPr>
          <a:xfrm>
            <a:off x="419100" y="1295680"/>
            <a:ext cx="10515600" cy="5238470"/>
          </a:xfrm>
        </p:spPr>
        <p:txBody>
          <a:bodyPr>
            <a:normAutofit fontScale="40000" lnSpcReduction="20000"/>
          </a:bodyPr>
          <a:lstStyle/>
          <a:p>
            <a:r>
              <a:rPr lang="en-US" dirty="0" smtClean="0"/>
              <a:t>Be able to identify common tumor marker for Breast Cancer</a:t>
            </a:r>
            <a:r>
              <a:rPr lang="en-US" b="1" dirty="0"/>
              <a:t> </a:t>
            </a:r>
            <a:endParaRPr lang="en-US" b="1" dirty="0" smtClean="0"/>
          </a:p>
          <a:p>
            <a:pPr lvl="1"/>
            <a:r>
              <a:rPr lang="en-US" dirty="0" smtClean="0"/>
              <a:t>Carcinoma </a:t>
            </a:r>
            <a:r>
              <a:rPr lang="en-US" dirty="0"/>
              <a:t>Antigen </a:t>
            </a:r>
            <a:r>
              <a:rPr lang="en-US" dirty="0" smtClean="0"/>
              <a:t>15-3</a:t>
            </a:r>
            <a:r>
              <a:rPr lang="en-US" b="1" dirty="0"/>
              <a:t> </a:t>
            </a:r>
            <a:r>
              <a:rPr lang="en-US" b="1" dirty="0" smtClean="0"/>
              <a:t>(CA 15-3)</a:t>
            </a:r>
            <a:r>
              <a:rPr lang="en-US" dirty="0" smtClean="0"/>
              <a:t>, </a:t>
            </a:r>
            <a:r>
              <a:rPr lang="en-US" dirty="0"/>
              <a:t>is a </a:t>
            </a:r>
            <a:r>
              <a:rPr lang="en-US" u="sng" dirty="0">
                <a:hlinkClick r:id="rId2"/>
              </a:rPr>
              <a:t>tumor marker</a:t>
            </a:r>
            <a:r>
              <a:rPr lang="en-US" dirty="0"/>
              <a:t> for many types of cancer, most notably </a:t>
            </a:r>
            <a:r>
              <a:rPr lang="en-US" u="sng" dirty="0">
                <a:hlinkClick r:id="rId3"/>
              </a:rPr>
              <a:t>breast cancer</a:t>
            </a:r>
            <a:endParaRPr lang="en-US" dirty="0"/>
          </a:p>
          <a:p>
            <a:r>
              <a:rPr lang="en-US" dirty="0" smtClean="0"/>
              <a:t> Identify common sites of metastases in breast cancer</a:t>
            </a:r>
          </a:p>
          <a:p>
            <a:pPr lvl="1"/>
            <a:r>
              <a:rPr lang="en-US" dirty="0" smtClean="0"/>
              <a:t>Lymph </a:t>
            </a:r>
            <a:r>
              <a:rPr lang="en-US" dirty="0"/>
              <a:t>nodes (axilla</a:t>
            </a:r>
            <a:r>
              <a:rPr lang="en-US" dirty="0" smtClean="0"/>
              <a:t>), Skin (around the site </a:t>
            </a:r>
            <a:r>
              <a:rPr lang="en-US" dirty="0"/>
              <a:t>of primary</a:t>
            </a:r>
            <a:r>
              <a:rPr lang="en-US" dirty="0" smtClean="0"/>
              <a:t>), Bones, Liver, Lung, </a:t>
            </a:r>
            <a:r>
              <a:rPr lang="en-US" dirty="0"/>
              <a:t>brain</a:t>
            </a:r>
          </a:p>
          <a:p>
            <a:r>
              <a:rPr lang="en-US" dirty="0" smtClean="0"/>
              <a:t>Identify the value of PET/CT over other conventional modalities</a:t>
            </a:r>
          </a:p>
          <a:p>
            <a:pPr lvl="1"/>
            <a:r>
              <a:rPr lang="en-US" dirty="0" smtClean="0"/>
              <a:t>Early </a:t>
            </a:r>
            <a:r>
              <a:rPr lang="en-US" dirty="0"/>
              <a:t>detection and precise characterization of the extent of recurrent disease are essential for guiding optimal therapy and prognostication. </a:t>
            </a:r>
            <a:r>
              <a:rPr lang="en-US" dirty="0" err="1"/>
              <a:t>Locoregional</a:t>
            </a:r>
            <a:r>
              <a:rPr lang="en-US" dirty="0"/>
              <a:t> recurrence may benefit from curative treatment based on surgery or radiation therapy, whereas distant metastases usually require palliative systemic </a:t>
            </a:r>
            <a:r>
              <a:rPr lang="en-US" dirty="0" smtClean="0"/>
              <a:t>therapy. </a:t>
            </a:r>
            <a:r>
              <a:rPr lang="en-US" dirty="0"/>
              <a:t>Breast cancer recurrence can be suggested by clinical symptoms, radiologic findings, or rising levels of tumor markers (carcinoma antigen 15.3 or carcinoembryonic embryonic antigen). In all of these situations, the accuracy of PET/CT has been shown to be </a:t>
            </a:r>
            <a:r>
              <a:rPr lang="en-US" dirty="0" smtClean="0"/>
              <a:t>high.</a:t>
            </a:r>
          </a:p>
          <a:p>
            <a:r>
              <a:rPr lang="en-US" dirty="0" smtClean="0"/>
              <a:t>Role of PET/CT in restaging (revaluating) breast cancer</a:t>
            </a:r>
          </a:p>
          <a:p>
            <a:pPr lvl="1"/>
            <a:r>
              <a:rPr lang="en-US" dirty="0" smtClean="0"/>
              <a:t>Identify local recurrence</a:t>
            </a:r>
          </a:p>
          <a:p>
            <a:pPr lvl="1"/>
            <a:r>
              <a:rPr lang="en-US" dirty="0" smtClean="0"/>
              <a:t>Loco-regional nodal metastases</a:t>
            </a:r>
          </a:p>
          <a:p>
            <a:pPr lvl="1"/>
            <a:r>
              <a:rPr lang="en-US" dirty="0" smtClean="0"/>
              <a:t>Distant </a:t>
            </a:r>
            <a:r>
              <a:rPr lang="en-US" dirty="0" err="1" smtClean="0"/>
              <a:t>mets</a:t>
            </a:r>
            <a:endParaRPr lang="en-US" dirty="0" smtClean="0"/>
          </a:p>
          <a:p>
            <a:r>
              <a:rPr lang="en-US" dirty="0" smtClean="0"/>
              <a:t>Role of PET CT to identify areas of recurrent/ metastatic breast cancer</a:t>
            </a:r>
          </a:p>
          <a:p>
            <a:pPr lvl="1"/>
            <a:r>
              <a:rPr lang="en-US" dirty="0" smtClean="0"/>
              <a:t>PET CT allows </a:t>
            </a:r>
            <a:r>
              <a:rPr lang="en-US" dirty="0"/>
              <a:t>better discrimination between posttreatment scar or fibrosis and viable tumor </a:t>
            </a:r>
            <a:r>
              <a:rPr lang="en-US" dirty="0" smtClean="0"/>
              <a:t>tissue</a:t>
            </a:r>
          </a:p>
          <a:p>
            <a:pPr lvl="1"/>
            <a:r>
              <a:rPr lang="en-US" dirty="0" smtClean="0"/>
              <a:t>PET/CT </a:t>
            </a:r>
            <a:r>
              <a:rPr lang="en-US" dirty="0"/>
              <a:t>is efficient for detecting </a:t>
            </a:r>
            <a:r>
              <a:rPr lang="en-US" dirty="0" smtClean="0"/>
              <a:t>loco-regional recurrence, </a:t>
            </a:r>
            <a:r>
              <a:rPr lang="en-US" dirty="0"/>
              <a:t>especially in the chest wall, axilla, and </a:t>
            </a:r>
            <a:r>
              <a:rPr lang="en-US" dirty="0" smtClean="0"/>
              <a:t>extra-axillary </a:t>
            </a:r>
            <a:r>
              <a:rPr lang="en-US" dirty="0"/>
              <a:t>lymph nodes basins, with better performance than CT or </a:t>
            </a:r>
            <a:r>
              <a:rPr lang="en-US" dirty="0" smtClean="0"/>
              <a:t>MRI</a:t>
            </a:r>
          </a:p>
          <a:p>
            <a:pPr lvl="1"/>
            <a:r>
              <a:rPr lang="en-US" dirty="0"/>
              <a:t>In the specific setting of asymptomatic patients with rising tumor marker levels and negative conventional imaging </a:t>
            </a:r>
            <a:r>
              <a:rPr lang="en-US" dirty="0" smtClean="0"/>
              <a:t>results, </a:t>
            </a:r>
            <a:r>
              <a:rPr lang="en-US" dirty="0"/>
              <a:t>PET/CT has shown strength in detecting recurrence earlier than traditional </a:t>
            </a:r>
            <a:r>
              <a:rPr lang="en-US" dirty="0" smtClean="0"/>
              <a:t>imaging. </a:t>
            </a:r>
            <a:r>
              <a:rPr lang="en-US" dirty="0"/>
              <a:t>In a </a:t>
            </a:r>
            <a:r>
              <a:rPr lang="en-US" dirty="0" err="1"/>
              <a:t>metaanalysis</a:t>
            </a:r>
            <a:r>
              <a:rPr lang="en-US" dirty="0"/>
              <a:t> of 13 studies, the sensitivity, specificity, and accuracy of PET were 87.8%, 69.3%, and 82.8%, </a:t>
            </a:r>
            <a:r>
              <a:rPr lang="en-US" dirty="0" smtClean="0"/>
              <a:t>respectively.</a:t>
            </a:r>
          </a:p>
          <a:p>
            <a:pPr lvl="1"/>
            <a:r>
              <a:rPr lang="en-US" dirty="0" smtClean="0"/>
              <a:t>PET/CT </a:t>
            </a:r>
            <a:r>
              <a:rPr lang="en-US" dirty="0"/>
              <a:t>is also efficient in patients with suspected recurrence but negative tumor marker </a:t>
            </a:r>
            <a:r>
              <a:rPr lang="en-US" dirty="0" smtClean="0"/>
              <a:t>results. </a:t>
            </a:r>
            <a:endParaRPr lang="en-US" dirty="0"/>
          </a:p>
          <a:p>
            <a:pPr lvl="1"/>
            <a:r>
              <a:rPr lang="en-US" dirty="0"/>
              <a:t>Although PET/CT offers the opportunity to provide an overview of disease in a single </a:t>
            </a:r>
            <a:r>
              <a:rPr lang="en-US" dirty="0" smtClean="0"/>
              <a:t>procedure, </a:t>
            </a:r>
            <a:r>
              <a:rPr lang="en-US" dirty="0"/>
              <a:t>its use as a first-line method is not recommended in international guidelines. NCCN guidelines recommend that chest CT, abdominopelvic CT or MRI, and bone scanning be performed first; </a:t>
            </a:r>
            <a:r>
              <a:rPr lang="en-US" baseline="30000" dirty="0"/>
              <a:t>18</a:t>
            </a:r>
            <a:r>
              <a:rPr lang="en-US" dirty="0"/>
              <a:t>F-FDG PET/CT is considered optional and “most helpful in situations where standard staging studies are equivocal or suspicious” </a:t>
            </a:r>
            <a:r>
              <a:rPr lang="en-US" dirty="0" smtClean="0"/>
              <a:t>. </a:t>
            </a:r>
            <a:r>
              <a:rPr lang="en-US" dirty="0"/>
              <a:t>The European Society for Medical Oncology recommends that “</a:t>
            </a:r>
            <a:r>
              <a:rPr lang="en-US" baseline="30000" dirty="0"/>
              <a:t>18</a:t>
            </a:r>
            <a:r>
              <a:rPr lang="en-US" dirty="0"/>
              <a:t>F-FDG PET/CT can be useful for identifying the site of relapse when traditional methods are equivocal or conflicting</a:t>
            </a:r>
            <a:r>
              <a:rPr lang="en-US" dirty="0" smtClean="0"/>
              <a:t>”.</a:t>
            </a:r>
            <a:endParaRPr lang="en-US" dirty="0"/>
          </a:p>
          <a:p>
            <a:pPr lvl="1"/>
            <a:endParaRPr lang="en-US" dirty="0" smtClean="0"/>
          </a:p>
          <a:p>
            <a:r>
              <a:rPr lang="en-US" dirty="0" smtClean="0"/>
              <a:t>What other conventional modalities are often </a:t>
            </a:r>
            <a:r>
              <a:rPr lang="en-US" dirty="0"/>
              <a:t>performed before </a:t>
            </a:r>
            <a:r>
              <a:rPr lang="en-US" dirty="0" smtClean="0"/>
              <a:t>PET/CT</a:t>
            </a:r>
          </a:p>
          <a:p>
            <a:pPr lvl="1"/>
            <a:r>
              <a:rPr lang="en-US" dirty="0" smtClean="0"/>
              <a:t>chest </a:t>
            </a:r>
            <a:r>
              <a:rPr lang="en-US" dirty="0"/>
              <a:t>CT, abdominopelvic </a:t>
            </a:r>
            <a:r>
              <a:rPr lang="en-US" dirty="0" smtClean="0"/>
              <a:t>CT, </a:t>
            </a:r>
            <a:r>
              <a:rPr lang="en-US" dirty="0"/>
              <a:t>or MRI, and bone scanning</a:t>
            </a:r>
            <a:endParaRPr lang="en-US" dirty="0" smtClean="0"/>
          </a:p>
          <a:p>
            <a:r>
              <a:rPr lang="en-US" dirty="0" smtClean="0"/>
              <a:t>List criterion for brain tumor on MRI </a:t>
            </a:r>
          </a:p>
          <a:p>
            <a:r>
              <a:rPr lang="en-US" dirty="0" smtClean="0"/>
              <a:t>List the criterion for increased thyroid size &amp; ultrasound </a:t>
            </a:r>
            <a:r>
              <a:rPr lang="en-US" dirty="0"/>
              <a:t>criteria </a:t>
            </a:r>
            <a:r>
              <a:rPr lang="en-US" dirty="0" smtClean="0"/>
              <a:t>for thyroid nodules/tumor (b9 and metastatic)/cysts</a:t>
            </a:r>
          </a:p>
          <a:p>
            <a:r>
              <a:rPr lang="en-US" dirty="0" smtClean="0"/>
              <a:t>Role of echocardiogram for evaluation of left ventricular ejection fraction prior and during chemotherapy</a:t>
            </a:r>
          </a:p>
          <a:p>
            <a:endParaRPr lang="en-US" dirty="0" smtClean="0">
              <a:solidFill>
                <a:srgbClr val="FF0000"/>
              </a:solidFill>
            </a:endParaRP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681581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ambertsax">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529239" y="937642"/>
            <a:ext cx="7146925" cy="4618038"/>
          </a:xfrm>
          <a:prstGeom prst="rect">
            <a:avLst/>
          </a:prstGeom>
        </p:spPr>
      </p:pic>
    </p:spTree>
    <p:extLst>
      <p:ext uri="{BB962C8B-B14F-4D97-AF65-F5344CB8AC3E}">
        <p14:creationId xmlns:p14="http://schemas.microsoft.com/office/powerpoint/2010/main" val="341794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ambertA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14324" y="971171"/>
            <a:ext cx="6888163" cy="4602162"/>
          </a:xfrm>
          <a:prstGeom prst="rect">
            <a:avLst/>
          </a:prstGeom>
        </p:spPr>
      </p:pic>
    </p:spTree>
    <p:extLst>
      <p:ext uri="{BB962C8B-B14F-4D97-AF65-F5344CB8AC3E}">
        <p14:creationId xmlns:p14="http://schemas.microsoft.com/office/powerpoint/2010/main" val="295407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smtClean="0"/>
              <a:t>LL is a 57 year old female with known metastatic breast cancer and rising tumor markers.</a:t>
            </a:r>
          </a:p>
          <a:p>
            <a:r>
              <a:rPr lang="en-US" dirty="0" smtClean="0"/>
              <a:t>What is your differential diagnosis</a:t>
            </a:r>
          </a:p>
          <a:p>
            <a:pPr lvl="1"/>
            <a:r>
              <a:rPr lang="en-US" dirty="0" smtClean="0"/>
              <a:t>Malignancy of primary vs. </a:t>
            </a:r>
            <a:r>
              <a:rPr lang="en-US" dirty="0" err="1" smtClean="0"/>
              <a:t>metastaisis</a:t>
            </a:r>
            <a:endParaRPr lang="en-US" dirty="0"/>
          </a:p>
          <a:p>
            <a:pPr lvl="1"/>
            <a:r>
              <a:rPr lang="en-US" dirty="0" smtClean="0"/>
              <a:t>Infection (bacterial, viral)</a:t>
            </a:r>
            <a:endParaRPr lang="en-US" dirty="0"/>
          </a:p>
          <a:p>
            <a:r>
              <a:rPr lang="en-US" dirty="0" smtClean="0"/>
              <a:t>What types of studies would you be considering?</a:t>
            </a:r>
            <a:endParaRPr lang="en-US" dirty="0"/>
          </a:p>
          <a:p>
            <a:pPr lvl="1"/>
            <a:r>
              <a:rPr lang="en-US" dirty="0" smtClean="0"/>
              <a:t>PET/CT, MRI, </a:t>
            </a:r>
            <a:r>
              <a:rPr lang="en-US" dirty="0" err="1" smtClean="0"/>
              <a:t>Mammo</a:t>
            </a:r>
            <a:r>
              <a:rPr lang="en-US" dirty="0" smtClean="0"/>
              <a:t>, CT</a:t>
            </a:r>
            <a:endParaRPr lang="en-US" dirty="0"/>
          </a:p>
        </p:txBody>
      </p:sp>
    </p:spTree>
    <p:extLst>
      <p:ext uri="{BB962C8B-B14F-4D97-AF65-F5344CB8AC3E}">
        <p14:creationId xmlns:p14="http://schemas.microsoft.com/office/powerpoint/2010/main" val="3473090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adiee2017">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067512" y="227312"/>
            <a:ext cx="3219450" cy="5981700"/>
          </a:xfrm>
          <a:prstGeom prst="rect">
            <a:avLst/>
          </a:prstGeom>
        </p:spPr>
      </p:pic>
    </p:spTree>
    <p:extLst>
      <p:ext uri="{BB962C8B-B14F-4D97-AF65-F5344CB8AC3E}">
        <p14:creationId xmlns:p14="http://schemas.microsoft.com/office/powerpoint/2010/main" val="18772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Maximum Intensity Projection </a:t>
            </a:r>
            <a:r>
              <a:rPr lang="en-US" dirty="0" smtClean="0"/>
              <a:t>(M.I.P.)</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What component of the PET/CT is viewed here?</a:t>
            </a:r>
          </a:p>
          <a:p>
            <a:pPr lvl="1"/>
            <a:r>
              <a:rPr lang="en-US" dirty="0" smtClean="0"/>
              <a:t>M.I.P.</a:t>
            </a:r>
            <a:r>
              <a:rPr lang="en-US" dirty="0"/>
              <a:t> </a:t>
            </a:r>
            <a:endParaRPr lang="en-US" dirty="0" smtClean="0"/>
          </a:p>
          <a:p>
            <a:pPr lvl="1"/>
            <a:r>
              <a:rPr lang="en-US" dirty="0" smtClean="0"/>
              <a:t>PET </a:t>
            </a:r>
            <a:r>
              <a:rPr lang="en-US" dirty="0"/>
              <a:t>CT images are presented and viewed in 3 planes (coronal, </a:t>
            </a:r>
            <a:r>
              <a:rPr lang="en-US" dirty="0" err="1"/>
              <a:t>transaxial</a:t>
            </a:r>
            <a:r>
              <a:rPr lang="en-US" dirty="0"/>
              <a:t>, and sagittal) as well as a 3D maximum intensity projection (M.I.P.), which can be rotated while viewing. The CT, corrected and uncorrected PET scans, as well as the fusion image can be viewed on a single page</a:t>
            </a:r>
          </a:p>
          <a:p>
            <a:r>
              <a:rPr lang="en-US" dirty="0" smtClean="0"/>
              <a:t>Identify the physiological from the pathological uptake</a:t>
            </a:r>
          </a:p>
          <a:p>
            <a:pPr lvl="1"/>
            <a:r>
              <a:rPr lang="en-US" dirty="0" smtClean="0"/>
              <a:t>Physiological pattern of FDG in order of intensity is brain</a:t>
            </a:r>
            <a:r>
              <a:rPr lang="en-US" dirty="0"/>
              <a:t>, </a:t>
            </a:r>
            <a:r>
              <a:rPr lang="en-US" dirty="0" smtClean="0"/>
              <a:t>bladder, renal collecting system, myocardium (variable), liver, spleen, bone marrow, soft tissues.</a:t>
            </a:r>
          </a:p>
          <a:p>
            <a:pPr lvl="1"/>
            <a:r>
              <a:rPr lang="en-US" dirty="0" smtClean="0"/>
              <a:t>Pathological uptake</a:t>
            </a:r>
          </a:p>
          <a:p>
            <a:pPr lvl="2"/>
            <a:r>
              <a:rPr lang="en-US" dirty="0" smtClean="0"/>
              <a:t>Increased </a:t>
            </a:r>
            <a:r>
              <a:rPr lang="en-US" dirty="0"/>
              <a:t>accumulation of FDG relative to normal tissue is a useful marker for many </a:t>
            </a:r>
            <a:r>
              <a:rPr lang="en-US" dirty="0" smtClean="0"/>
              <a:t>cancers</a:t>
            </a:r>
          </a:p>
          <a:p>
            <a:pPr lvl="2"/>
            <a:r>
              <a:rPr lang="en-US" dirty="0" smtClean="0"/>
              <a:t>FDG </a:t>
            </a:r>
            <a:r>
              <a:rPr lang="en-US" dirty="0"/>
              <a:t>uptake in tumors is related in a complex manner to the proliferative activity of malignant tissue and to the number of viable tumor </a:t>
            </a:r>
            <a:r>
              <a:rPr lang="en-US" dirty="0" smtClean="0"/>
              <a:t>cells.</a:t>
            </a:r>
            <a:endParaRPr lang="en-US" dirty="0"/>
          </a:p>
          <a:p>
            <a:pPr lvl="1"/>
            <a:r>
              <a:rPr lang="en-US" dirty="0" smtClean="0"/>
              <a:t>Brown fat (to be discussed)</a:t>
            </a:r>
          </a:p>
          <a:p>
            <a:r>
              <a:rPr lang="en-US" dirty="0" smtClean="0"/>
              <a:t>Standard Unit Volume (SUV): 	</a:t>
            </a:r>
          </a:p>
          <a:p>
            <a:pPr lvl="1"/>
            <a:r>
              <a:rPr lang="en-US" dirty="0" smtClean="0"/>
              <a:t>The </a:t>
            </a:r>
            <a:r>
              <a:rPr lang="en-US" dirty="0"/>
              <a:t>standardized uptake value (SUV) is commonly used as a relative measure of FDG </a:t>
            </a:r>
            <a:r>
              <a:rPr lang="en-US" dirty="0" smtClean="0"/>
              <a:t>uptake</a:t>
            </a:r>
          </a:p>
          <a:p>
            <a:pPr lvl="1"/>
            <a:r>
              <a:rPr lang="en-US" dirty="0" smtClean="0"/>
              <a:t>The </a:t>
            </a:r>
            <a:r>
              <a:rPr lang="en-US" dirty="0"/>
              <a:t>basic expression for SUV </a:t>
            </a:r>
            <a:r>
              <a:rPr lang="en-US" dirty="0" smtClean="0"/>
              <a:t>is:</a:t>
            </a:r>
            <a:endParaRPr lang="en-US" sz="2000" dirty="0"/>
          </a:p>
          <a:p>
            <a:pPr marL="0" indent="0" fontAlgn="ctr">
              <a:buNone/>
            </a:pPr>
            <a:r>
              <a:rPr lang="en-US" dirty="0" smtClean="0"/>
              <a:t>				SUV=r(a</a:t>
            </a:r>
            <a:r>
              <a:rPr lang="en-US" dirty="0"/>
              <a:t> </a:t>
            </a:r>
            <a:r>
              <a:rPr lang="en-US" sz="1600" dirty="0"/>
              <a:t>′</a:t>
            </a:r>
            <a:r>
              <a:rPr lang="en-US" dirty="0"/>
              <a:t> /w)  </a:t>
            </a:r>
            <a:endParaRPr lang="en-US" sz="1800" dirty="0"/>
          </a:p>
          <a:p>
            <a:pPr lvl="1"/>
            <a:r>
              <a:rPr lang="en-US" dirty="0" smtClean="0"/>
              <a:t>Where </a:t>
            </a:r>
            <a:r>
              <a:rPr lang="en-US" i="1" dirty="0"/>
              <a:t>r</a:t>
            </a:r>
            <a:r>
              <a:rPr lang="en-US" dirty="0"/>
              <a:t> is the radioactivity activity concentration [</a:t>
            </a:r>
            <a:r>
              <a:rPr lang="en-US" dirty="0" err="1"/>
              <a:t>kBq</a:t>
            </a:r>
            <a:r>
              <a:rPr lang="en-US" dirty="0"/>
              <a:t>/ml] measured by the PET scanner within a region of interest (ROI), </a:t>
            </a:r>
            <a:r>
              <a:rPr lang="en-US" i="1" dirty="0"/>
              <a:t>a</a:t>
            </a:r>
            <a:r>
              <a:rPr lang="en-US" dirty="0"/>
              <a:t>′ is the decay-corrected amount of injected radiolabeled FDG [</a:t>
            </a:r>
            <a:r>
              <a:rPr lang="en-US" dirty="0" err="1"/>
              <a:t>kBq</a:t>
            </a:r>
            <a:r>
              <a:rPr lang="en-US" dirty="0"/>
              <a:t>], and </a:t>
            </a:r>
            <a:r>
              <a:rPr lang="en-US" i="1" dirty="0"/>
              <a:t>w</a:t>
            </a:r>
            <a:r>
              <a:rPr lang="en-US" dirty="0"/>
              <a:t> is the weight of the patient [g], which is used a surrogate for a distribution volume of tracer</a:t>
            </a:r>
            <a:endParaRPr lang="en-US" dirty="0" smtClean="0"/>
          </a:p>
          <a:p>
            <a:pPr marL="0" indent="0">
              <a:buNone/>
            </a:pPr>
            <a:endParaRPr lang="en-US" dirty="0">
              <a:solidFill>
                <a:srgbClr val="FF0000"/>
              </a:solidFill>
            </a:endParaRPr>
          </a:p>
        </p:txBody>
      </p:sp>
    </p:spTree>
    <p:extLst>
      <p:ext uri="{BB962C8B-B14F-4D97-AF65-F5344CB8AC3E}">
        <p14:creationId xmlns:p14="http://schemas.microsoft.com/office/powerpoint/2010/main" val="156415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1399840" y="485775"/>
            <a:ext cx="4000500" cy="5886450"/>
          </a:xfrm>
          <a:prstGeom prst="rect">
            <a:avLst/>
          </a:prstGeom>
        </p:spPr>
      </p:pic>
      <p:pic>
        <p:nvPicPr>
          <p:cNvPr id="6" name="Picture 5"/>
          <p:cNvPicPr>
            <a:picLocks noChangeAspect="1"/>
          </p:cNvPicPr>
          <p:nvPr/>
        </p:nvPicPr>
        <p:blipFill>
          <a:blip r:embed="rId3"/>
          <a:stretch>
            <a:fillRect/>
          </a:stretch>
        </p:blipFill>
        <p:spPr>
          <a:xfrm>
            <a:off x="6426413" y="0"/>
            <a:ext cx="4152900" cy="6572250"/>
          </a:xfrm>
          <a:prstGeom prst="rect">
            <a:avLst/>
          </a:prstGeom>
        </p:spPr>
      </p:pic>
    </p:spTree>
    <p:extLst>
      <p:ext uri="{BB962C8B-B14F-4D97-AF65-F5344CB8AC3E}">
        <p14:creationId xmlns:p14="http://schemas.microsoft.com/office/powerpoint/2010/main" val="3341919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Fused PET CT</a:t>
            </a:r>
            <a:endParaRPr lang="en-US" dirty="0"/>
          </a:p>
        </p:txBody>
      </p:sp>
      <p:sp>
        <p:nvSpPr>
          <p:cNvPr id="3" name="Content Placeholder 2"/>
          <p:cNvSpPr>
            <a:spLocks noGrp="1"/>
          </p:cNvSpPr>
          <p:nvPr>
            <p:ph idx="1"/>
          </p:nvPr>
        </p:nvSpPr>
        <p:spPr>
          <a:xfrm>
            <a:off x="838200" y="1825625"/>
            <a:ext cx="10515600" cy="2746375"/>
          </a:xfrm>
        </p:spPr>
        <p:txBody>
          <a:bodyPr/>
          <a:lstStyle/>
          <a:p>
            <a:r>
              <a:rPr lang="en-US" dirty="0" smtClean="0"/>
              <a:t>What component of the PET/CT is viewed here?</a:t>
            </a:r>
          </a:p>
          <a:p>
            <a:pPr lvl="1"/>
            <a:r>
              <a:rPr lang="en-US" dirty="0" smtClean="0"/>
              <a:t>Coronal Fused PET CT</a:t>
            </a:r>
          </a:p>
          <a:p>
            <a:r>
              <a:rPr lang="en-US" dirty="0" smtClean="0"/>
              <a:t>What Pathologies are visible on this image series?</a:t>
            </a:r>
          </a:p>
          <a:p>
            <a:pPr lvl="1"/>
            <a:r>
              <a:rPr lang="en-US" dirty="0" smtClean="0"/>
              <a:t>Multiple intense skeletal foci </a:t>
            </a:r>
          </a:p>
          <a:p>
            <a:pPr lvl="2"/>
            <a:r>
              <a:rPr lang="en-US" dirty="0" smtClean="0"/>
              <a:t>Sternum</a:t>
            </a:r>
          </a:p>
          <a:p>
            <a:pPr lvl="2"/>
            <a:r>
              <a:rPr lang="en-US" dirty="0" smtClean="0"/>
              <a:t>Right greater trochanter</a:t>
            </a:r>
            <a:endParaRPr lang="en-US" dirty="0" smtClean="0">
              <a:solidFill>
                <a:srgbClr val="FF0000"/>
              </a:solidFill>
            </a:endParaRPr>
          </a:p>
          <a:p>
            <a:pPr marL="0" indent="0">
              <a:buNone/>
            </a:pPr>
            <a:endParaRPr lang="en-US" dirty="0">
              <a:solidFill>
                <a:srgbClr val="FF0000"/>
              </a:solidFill>
            </a:endParaRPr>
          </a:p>
        </p:txBody>
      </p:sp>
    </p:spTree>
    <p:extLst>
      <p:ext uri="{BB962C8B-B14F-4D97-AF65-F5344CB8AC3E}">
        <p14:creationId xmlns:p14="http://schemas.microsoft.com/office/powerpoint/2010/main" val="2362499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14135" y="-1340561"/>
            <a:ext cx="6124575" cy="5629275"/>
          </a:xfrm>
          <a:prstGeom prst="rect">
            <a:avLst/>
          </a:prstGeom>
        </p:spPr>
      </p:pic>
      <p:pic>
        <p:nvPicPr>
          <p:cNvPr id="4" name="Picture 3"/>
          <p:cNvPicPr>
            <a:picLocks noChangeAspect="1"/>
          </p:cNvPicPr>
          <p:nvPr/>
        </p:nvPicPr>
        <p:blipFill>
          <a:blip r:embed="rId3"/>
          <a:stretch>
            <a:fillRect/>
          </a:stretch>
        </p:blipFill>
        <p:spPr>
          <a:xfrm>
            <a:off x="7037980" y="0"/>
            <a:ext cx="4829175" cy="4629150"/>
          </a:xfrm>
          <a:prstGeom prst="rect">
            <a:avLst/>
          </a:prstGeom>
        </p:spPr>
      </p:pic>
      <p:pic>
        <p:nvPicPr>
          <p:cNvPr id="5" name="Picture 4"/>
          <p:cNvPicPr>
            <a:picLocks noChangeAspect="1"/>
          </p:cNvPicPr>
          <p:nvPr/>
        </p:nvPicPr>
        <p:blipFill>
          <a:blip r:embed="rId4"/>
          <a:stretch>
            <a:fillRect/>
          </a:stretch>
        </p:blipFill>
        <p:spPr>
          <a:xfrm>
            <a:off x="1628745" y="3712286"/>
            <a:ext cx="4067175" cy="3114675"/>
          </a:xfrm>
          <a:prstGeom prst="rect">
            <a:avLst/>
          </a:prstGeom>
        </p:spPr>
      </p:pic>
      <p:pic>
        <p:nvPicPr>
          <p:cNvPr id="6" name="Picture 5"/>
          <p:cNvPicPr>
            <a:picLocks noChangeAspect="1"/>
          </p:cNvPicPr>
          <p:nvPr/>
        </p:nvPicPr>
        <p:blipFill>
          <a:blip r:embed="rId5"/>
          <a:stretch>
            <a:fillRect/>
          </a:stretch>
        </p:blipFill>
        <p:spPr>
          <a:xfrm>
            <a:off x="7087451" y="3712286"/>
            <a:ext cx="4255808" cy="3083637"/>
          </a:xfrm>
          <a:prstGeom prst="rect">
            <a:avLst/>
          </a:prstGeom>
        </p:spPr>
      </p:pic>
    </p:spTree>
    <p:extLst>
      <p:ext uri="{BB962C8B-B14F-4D97-AF65-F5344CB8AC3E}">
        <p14:creationId xmlns:p14="http://schemas.microsoft.com/office/powerpoint/2010/main" val="629418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10"/>
            <a:ext cx="10515600" cy="1325563"/>
          </a:xfrm>
        </p:spPr>
        <p:txBody>
          <a:bodyPr/>
          <a:lstStyle/>
          <a:p>
            <a:r>
              <a:rPr lang="en-US" dirty="0" smtClean="0"/>
              <a:t>Fused PET CT &amp; CT</a:t>
            </a:r>
            <a:endParaRPr lang="en-US" dirty="0"/>
          </a:p>
        </p:txBody>
      </p:sp>
      <p:sp>
        <p:nvSpPr>
          <p:cNvPr id="3" name="Content Placeholder 2"/>
          <p:cNvSpPr>
            <a:spLocks noGrp="1"/>
          </p:cNvSpPr>
          <p:nvPr>
            <p:ph idx="1"/>
          </p:nvPr>
        </p:nvSpPr>
        <p:spPr>
          <a:xfrm>
            <a:off x="838200" y="1599873"/>
            <a:ext cx="10515600" cy="4669768"/>
          </a:xfrm>
        </p:spPr>
        <p:txBody>
          <a:bodyPr>
            <a:normAutofit fontScale="70000" lnSpcReduction="20000"/>
          </a:bodyPr>
          <a:lstStyle/>
          <a:p>
            <a:r>
              <a:rPr lang="en-US" dirty="0" smtClean="0"/>
              <a:t>What component of the PET/CT is viewed here?</a:t>
            </a:r>
          </a:p>
          <a:p>
            <a:pPr lvl="1"/>
            <a:r>
              <a:rPr lang="en-US" dirty="0" smtClean="0"/>
              <a:t>Axial Fused PET CT and CT</a:t>
            </a:r>
          </a:p>
          <a:p>
            <a:r>
              <a:rPr lang="en-US" dirty="0" smtClean="0"/>
              <a:t>What Pathologies are visible on this image series?</a:t>
            </a:r>
          </a:p>
          <a:p>
            <a:pPr lvl="1"/>
            <a:r>
              <a:rPr lang="en-US" dirty="0" smtClean="0"/>
              <a:t>Intense skeletal focus in manubrium</a:t>
            </a:r>
          </a:p>
          <a:p>
            <a:pPr lvl="1"/>
            <a:r>
              <a:rPr lang="en-US" dirty="0" smtClean="0"/>
              <a:t>Surgical change including bilateral mastectomy</a:t>
            </a:r>
          </a:p>
          <a:p>
            <a:pPr lvl="1"/>
            <a:r>
              <a:rPr lang="en-US" dirty="0" smtClean="0"/>
              <a:t>2 large areas of fluid collections within the left breast surgical bed with patchy areas of peripheral uptake</a:t>
            </a:r>
            <a:r>
              <a:rPr lang="en-US" dirty="0"/>
              <a:t> </a:t>
            </a:r>
            <a:endParaRPr lang="en-US" dirty="0" smtClean="0"/>
          </a:p>
          <a:p>
            <a:pPr lvl="2"/>
            <a:r>
              <a:rPr lang="en-US" dirty="0" smtClean="0"/>
              <a:t>FDG </a:t>
            </a:r>
            <a:r>
              <a:rPr lang="en-US" dirty="0"/>
              <a:t>is not cancer specific and will accumulate in areas with high levels of metabolism and glycolysis. Therefore increased uptake can be expected in sites of hyperactivity (muscular, nervous); active inflammation (</a:t>
            </a:r>
            <a:r>
              <a:rPr lang="en-US" dirty="0" smtClean="0"/>
              <a:t>infection.); </a:t>
            </a:r>
            <a:r>
              <a:rPr lang="en-US" dirty="0"/>
              <a:t>tissue </a:t>
            </a:r>
            <a:r>
              <a:rPr lang="en-US" dirty="0" smtClean="0"/>
              <a:t>repair (post surgery), </a:t>
            </a:r>
            <a:r>
              <a:rPr lang="en-US" dirty="0"/>
              <a:t>etc. </a:t>
            </a:r>
            <a:endParaRPr lang="en-US" dirty="0" smtClean="0"/>
          </a:p>
          <a:p>
            <a:pPr lvl="1"/>
            <a:r>
              <a:rPr lang="en-US" dirty="0" smtClean="0"/>
              <a:t>Small areas of uptake in paravertebral brown fat</a:t>
            </a:r>
          </a:p>
          <a:p>
            <a:pPr lvl="2"/>
            <a:r>
              <a:rPr lang="en-US" dirty="0" smtClean="0"/>
              <a:t> Brown adipose tissue (BAT) functions as a thermogenic organ by producing heat to maintain body temperature in many </a:t>
            </a:r>
            <a:r>
              <a:rPr lang="en-US" dirty="0"/>
              <a:t>mammals, especially in the </a:t>
            </a:r>
            <a:r>
              <a:rPr lang="en-US" dirty="0" smtClean="0"/>
              <a:t>young. Is </a:t>
            </a:r>
            <a:r>
              <a:rPr lang="en-US" dirty="0"/>
              <a:t>richly innervated by sympathetic nervous </a:t>
            </a:r>
            <a:r>
              <a:rPr lang="en-US" dirty="0" smtClean="0"/>
              <a:t>system</a:t>
            </a:r>
          </a:p>
          <a:p>
            <a:pPr lvl="2"/>
            <a:r>
              <a:rPr lang="en-US" dirty="0" smtClean="0"/>
              <a:t> </a:t>
            </a:r>
            <a:r>
              <a:rPr lang="en-US" dirty="0"/>
              <a:t>This tissue has elevated cellular density, rich vascularization, innervations, and </a:t>
            </a:r>
            <a:r>
              <a:rPr lang="en-US" dirty="0" err="1"/>
              <a:t>multilocular</a:t>
            </a:r>
            <a:r>
              <a:rPr lang="en-US" dirty="0"/>
              <a:t> intracellular lipid droplets. BAT overexpress uncoupling protein (UCP1) more than white fat. </a:t>
            </a:r>
            <a:r>
              <a:rPr lang="en-US" dirty="0" err="1"/>
              <a:t>Fluorodeoxyglucose</a:t>
            </a:r>
            <a:r>
              <a:rPr lang="en-US" dirty="0"/>
              <a:t> (FDG) uptake in this hypermetabolic BAT can be confused with nodal uptake, leading to false positive results</a:t>
            </a:r>
            <a:endParaRPr lang="en-US" dirty="0" smtClean="0"/>
          </a:p>
          <a:p>
            <a:pPr lvl="2"/>
            <a:r>
              <a:rPr lang="en-US" dirty="0" smtClean="0"/>
              <a:t>Positron </a:t>
            </a:r>
            <a:r>
              <a:rPr lang="en-US" dirty="0"/>
              <a:t>emission tomography/computed tomography (PET/CT) allows to verify BAT uptake (standardized uptake value max = 1.9–20) foci have no corresponding anatomic soft-tissue mass detectable by computed tomography (CT) scanning. Rather, the FDG–avid focus fused to tissues of fat density. </a:t>
            </a:r>
            <a:endParaRPr lang="en-US" dirty="0" smtClean="0"/>
          </a:p>
          <a:p>
            <a:pPr lvl="2"/>
            <a:r>
              <a:rPr lang="en-US" dirty="0" smtClean="0"/>
              <a:t>Several </a:t>
            </a:r>
            <a:r>
              <a:rPr lang="en-US" dirty="0"/>
              <a:t>pharmacologic methods have been tried to reduce FDG uptake by hypermetabolic BAT, e.g., use of propranolol, fentanyl, etc. Among the </a:t>
            </a:r>
            <a:r>
              <a:rPr lang="en-US" dirty="0" err="1"/>
              <a:t>nonpharmacologic</a:t>
            </a:r>
            <a:r>
              <a:rPr lang="en-US" dirty="0"/>
              <a:t> approaches use of high-fat, very low-carbohydrate, protein-permitted diet, and warming are the useful approach for significant reduction of the frequency of BAT </a:t>
            </a:r>
            <a:r>
              <a:rPr lang="en-US" dirty="0" err="1"/>
              <a:t>hypermetabolism</a:t>
            </a:r>
            <a:endParaRPr lang="en-US" dirty="0"/>
          </a:p>
        </p:txBody>
      </p:sp>
    </p:spTree>
    <p:extLst>
      <p:ext uri="{BB962C8B-B14F-4D97-AF65-F5344CB8AC3E}">
        <p14:creationId xmlns:p14="http://schemas.microsoft.com/office/powerpoint/2010/main" val="3153437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2032</TotalTime>
  <Words>1351</Words>
  <Application>Microsoft Office PowerPoint</Application>
  <PresentationFormat>Widescreen</PresentationFormat>
  <Paragraphs>122</Paragraphs>
  <Slides>21</Slides>
  <Notes>0</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Badiee MD</vt:lpstr>
      <vt:lpstr>OBJECTIVES</vt:lpstr>
      <vt:lpstr>History</vt:lpstr>
      <vt:lpstr>PowerPoint Presentation</vt:lpstr>
      <vt:lpstr>Maximum Intensity Projection (M.I.P.)</vt:lpstr>
      <vt:lpstr>PowerPoint Presentation</vt:lpstr>
      <vt:lpstr>Fused PET CT</vt:lpstr>
      <vt:lpstr>PowerPoint Presentation</vt:lpstr>
      <vt:lpstr>Fused PET CT &amp; CT</vt:lpstr>
      <vt:lpstr>PowerPoint Presentation</vt:lpstr>
      <vt:lpstr>Fused PET CT &amp; CT</vt:lpstr>
      <vt:lpstr>PowerPoint Presentation</vt:lpstr>
      <vt:lpstr>Fused Axial/Coronal PET CT &amp; Axial CT</vt:lpstr>
      <vt:lpstr>PowerPoint Presentation</vt:lpstr>
      <vt:lpstr>MRI</vt:lpstr>
      <vt:lpstr>MRI (PARK IMAGE)</vt:lpstr>
      <vt:lpstr>Thyroid US (Cole)</vt:lpstr>
      <vt:lpstr>Transthoracic Echocardiogram (Kwai-Ben IMAGE)</vt:lpstr>
      <vt:lpstr>PowerPoint Presentation</vt:lpstr>
      <vt:lpstr>PowerPoint Presentation</vt:lpstr>
      <vt:lpstr>PowerPoint Presentation</vt:lpstr>
    </vt:vector>
  </TitlesOfParts>
  <Company>Kaiser Permanente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 MD</dc:title>
  <dc:creator>Chris J. Salem</dc:creator>
  <cp:lastModifiedBy>Chris J. Salem</cp:lastModifiedBy>
  <cp:revision>39</cp:revision>
  <dcterms:created xsi:type="dcterms:W3CDTF">2017-02-08T18:52:03Z</dcterms:created>
  <dcterms:modified xsi:type="dcterms:W3CDTF">2017-05-16T19:19:43Z</dcterms:modified>
</cp:coreProperties>
</file>