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256" r:id="rId3"/>
    <p:sldId id="305" r:id="rId4"/>
    <p:sldId id="257" r:id="rId5"/>
    <p:sldId id="258" r:id="rId6"/>
    <p:sldId id="259" r:id="rId7"/>
    <p:sldId id="260" r:id="rId8"/>
    <p:sldId id="273" r:id="rId9"/>
    <p:sldId id="261" r:id="rId10"/>
    <p:sldId id="262" r:id="rId11"/>
    <p:sldId id="274" r:id="rId12"/>
    <p:sldId id="263" r:id="rId13"/>
    <p:sldId id="264" r:id="rId14"/>
    <p:sldId id="275" r:id="rId15"/>
    <p:sldId id="295" r:id="rId16"/>
    <p:sldId id="265" r:id="rId17"/>
    <p:sldId id="266" r:id="rId18"/>
    <p:sldId id="276" r:id="rId19"/>
    <p:sldId id="267" r:id="rId20"/>
    <p:sldId id="268" r:id="rId21"/>
    <p:sldId id="277" r:id="rId22"/>
    <p:sldId id="278" r:id="rId23"/>
    <p:sldId id="269" r:id="rId24"/>
    <p:sldId id="293" r:id="rId25"/>
    <p:sldId id="296" r:id="rId26"/>
    <p:sldId id="297" r:id="rId27"/>
    <p:sldId id="298" r:id="rId28"/>
    <p:sldId id="299" r:id="rId29"/>
    <p:sldId id="300" r:id="rId30"/>
    <p:sldId id="270" r:id="rId31"/>
    <p:sldId id="279" r:id="rId32"/>
    <p:sldId id="301" r:id="rId33"/>
    <p:sldId id="292" r:id="rId34"/>
    <p:sldId id="291" r:id="rId35"/>
    <p:sldId id="271" r:id="rId36"/>
    <p:sldId id="302" r:id="rId37"/>
    <p:sldId id="272" r:id="rId38"/>
    <p:sldId id="280" r:id="rId39"/>
    <p:sldId id="281" r:id="rId40"/>
    <p:sldId id="282" r:id="rId41"/>
    <p:sldId id="283" r:id="rId42"/>
    <p:sldId id="307" r:id="rId43"/>
    <p:sldId id="284" r:id="rId44"/>
    <p:sldId id="285" r:id="rId45"/>
    <p:sldId id="286" r:id="rId46"/>
    <p:sldId id="287" r:id="rId47"/>
    <p:sldId id="304" r:id="rId48"/>
    <p:sldId id="288" r:id="rId49"/>
    <p:sldId id="289" r:id="rId50"/>
    <p:sldId id="303" r:id="rId51"/>
    <p:sldId id="290" r:id="rId52"/>
    <p:sldId id="308" r:id="rId53"/>
    <p:sldId id="309" r:id="rId54"/>
    <p:sldId id="310" r:id="rId55"/>
    <p:sldId id="31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103" d="100"/>
          <a:sy n="103" d="100"/>
        </p:scale>
        <p:origin x="60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8F405B-EA16-4A22-A059-B41AE88EF970}"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714D8-DC6F-45BB-BBA7-65CBD0DC6371}" type="slidenum">
              <a:rPr lang="en-US" smtClean="0"/>
              <a:t>‹#›</a:t>
            </a:fld>
            <a:endParaRPr lang="en-US"/>
          </a:p>
        </p:txBody>
      </p:sp>
    </p:spTree>
    <p:extLst>
      <p:ext uri="{BB962C8B-B14F-4D97-AF65-F5344CB8AC3E}">
        <p14:creationId xmlns:p14="http://schemas.microsoft.com/office/powerpoint/2010/main" val="1678307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8F405B-EA16-4A22-A059-B41AE88EF970}"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714D8-DC6F-45BB-BBA7-65CBD0DC6371}" type="slidenum">
              <a:rPr lang="en-US" smtClean="0"/>
              <a:t>‹#›</a:t>
            </a:fld>
            <a:endParaRPr lang="en-US"/>
          </a:p>
        </p:txBody>
      </p:sp>
    </p:spTree>
    <p:extLst>
      <p:ext uri="{BB962C8B-B14F-4D97-AF65-F5344CB8AC3E}">
        <p14:creationId xmlns:p14="http://schemas.microsoft.com/office/powerpoint/2010/main" val="374077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8F405B-EA16-4A22-A059-B41AE88EF970}"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714D8-DC6F-45BB-BBA7-65CBD0DC6371}" type="slidenum">
              <a:rPr lang="en-US" smtClean="0"/>
              <a:t>‹#›</a:t>
            </a:fld>
            <a:endParaRPr lang="en-US"/>
          </a:p>
        </p:txBody>
      </p:sp>
    </p:spTree>
    <p:extLst>
      <p:ext uri="{BB962C8B-B14F-4D97-AF65-F5344CB8AC3E}">
        <p14:creationId xmlns:p14="http://schemas.microsoft.com/office/powerpoint/2010/main" val="1263492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8F405B-EA16-4A22-A059-B41AE88EF970}"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714D8-DC6F-45BB-BBA7-65CBD0DC6371}" type="slidenum">
              <a:rPr lang="en-US" smtClean="0"/>
              <a:t>‹#›</a:t>
            </a:fld>
            <a:endParaRPr lang="en-US"/>
          </a:p>
        </p:txBody>
      </p:sp>
    </p:spTree>
    <p:extLst>
      <p:ext uri="{BB962C8B-B14F-4D97-AF65-F5344CB8AC3E}">
        <p14:creationId xmlns:p14="http://schemas.microsoft.com/office/powerpoint/2010/main" val="1411409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8F405B-EA16-4A22-A059-B41AE88EF970}"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714D8-DC6F-45BB-BBA7-65CBD0DC6371}" type="slidenum">
              <a:rPr lang="en-US" smtClean="0"/>
              <a:t>‹#›</a:t>
            </a:fld>
            <a:endParaRPr lang="en-US"/>
          </a:p>
        </p:txBody>
      </p:sp>
    </p:spTree>
    <p:extLst>
      <p:ext uri="{BB962C8B-B14F-4D97-AF65-F5344CB8AC3E}">
        <p14:creationId xmlns:p14="http://schemas.microsoft.com/office/powerpoint/2010/main" val="2310443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8F405B-EA16-4A22-A059-B41AE88EF970}" type="datetimeFigureOut">
              <a:rPr lang="en-US" smtClean="0"/>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714D8-DC6F-45BB-BBA7-65CBD0DC6371}" type="slidenum">
              <a:rPr lang="en-US" smtClean="0"/>
              <a:t>‹#›</a:t>
            </a:fld>
            <a:endParaRPr lang="en-US"/>
          </a:p>
        </p:txBody>
      </p:sp>
    </p:spTree>
    <p:extLst>
      <p:ext uri="{BB962C8B-B14F-4D97-AF65-F5344CB8AC3E}">
        <p14:creationId xmlns:p14="http://schemas.microsoft.com/office/powerpoint/2010/main" val="301892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8F405B-EA16-4A22-A059-B41AE88EF970}" type="datetimeFigureOut">
              <a:rPr lang="en-US" smtClean="0"/>
              <a:t>5/23/2017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E714D8-DC6F-45BB-BBA7-65CBD0DC6371}" type="slidenum">
              <a:rPr lang="en-US" smtClean="0"/>
              <a:t>‹#›</a:t>
            </a:fld>
            <a:endParaRPr lang="en-US"/>
          </a:p>
        </p:txBody>
      </p:sp>
    </p:spTree>
    <p:extLst>
      <p:ext uri="{BB962C8B-B14F-4D97-AF65-F5344CB8AC3E}">
        <p14:creationId xmlns:p14="http://schemas.microsoft.com/office/powerpoint/2010/main" val="87605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8F405B-EA16-4A22-A059-B41AE88EF970}" type="datetimeFigureOut">
              <a:rPr lang="en-US" smtClean="0"/>
              <a:t>5/23/2017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E714D8-DC6F-45BB-BBA7-65CBD0DC6371}" type="slidenum">
              <a:rPr lang="en-US" smtClean="0"/>
              <a:t>‹#›</a:t>
            </a:fld>
            <a:endParaRPr lang="en-US"/>
          </a:p>
        </p:txBody>
      </p:sp>
    </p:spTree>
    <p:extLst>
      <p:ext uri="{BB962C8B-B14F-4D97-AF65-F5344CB8AC3E}">
        <p14:creationId xmlns:p14="http://schemas.microsoft.com/office/powerpoint/2010/main" val="208077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8F405B-EA16-4A22-A059-B41AE88EF970}" type="datetimeFigureOut">
              <a:rPr lang="en-US" smtClean="0"/>
              <a:t>5/23/2017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E714D8-DC6F-45BB-BBA7-65CBD0DC6371}" type="slidenum">
              <a:rPr lang="en-US" smtClean="0"/>
              <a:t>‹#›</a:t>
            </a:fld>
            <a:endParaRPr lang="en-US"/>
          </a:p>
        </p:txBody>
      </p:sp>
    </p:spTree>
    <p:extLst>
      <p:ext uri="{BB962C8B-B14F-4D97-AF65-F5344CB8AC3E}">
        <p14:creationId xmlns:p14="http://schemas.microsoft.com/office/powerpoint/2010/main" val="3802305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8F405B-EA16-4A22-A059-B41AE88EF970}" type="datetimeFigureOut">
              <a:rPr lang="en-US" smtClean="0"/>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714D8-DC6F-45BB-BBA7-65CBD0DC6371}" type="slidenum">
              <a:rPr lang="en-US" smtClean="0"/>
              <a:t>‹#›</a:t>
            </a:fld>
            <a:endParaRPr lang="en-US"/>
          </a:p>
        </p:txBody>
      </p:sp>
    </p:spTree>
    <p:extLst>
      <p:ext uri="{BB962C8B-B14F-4D97-AF65-F5344CB8AC3E}">
        <p14:creationId xmlns:p14="http://schemas.microsoft.com/office/powerpoint/2010/main" val="2656683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8F405B-EA16-4A22-A059-B41AE88EF970}" type="datetimeFigureOut">
              <a:rPr lang="en-US" smtClean="0"/>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714D8-DC6F-45BB-BBA7-65CBD0DC6371}" type="slidenum">
              <a:rPr lang="en-US" smtClean="0"/>
              <a:t>‹#›</a:t>
            </a:fld>
            <a:endParaRPr lang="en-US"/>
          </a:p>
        </p:txBody>
      </p:sp>
    </p:spTree>
    <p:extLst>
      <p:ext uri="{BB962C8B-B14F-4D97-AF65-F5344CB8AC3E}">
        <p14:creationId xmlns:p14="http://schemas.microsoft.com/office/powerpoint/2010/main" val="4203096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8F405B-EA16-4A22-A059-B41AE88EF970}" type="datetimeFigureOut">
              <a:rPr lang="en-US" smtClean="0"/>
              <a:t>5/23/2017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714D8-DC6F-45BB-BBA7-65CBD0DC6371}" type="slidenum">
              <a:rPr lang="en-US" smtClean="0"/>
              <a:t>‹#›</a:t>
            </a:fld>
            <a:endParaRPr lang="en-US"/>
          </a:p>
        </p:txBody>
      </p:sp>
    </p:spTree>
    <p:extLst>
      <p:ext uri="{BB962C8B-B14F-4D97-AF65-F5344CB8AC3E}">
        <p14:creationId xmlns:p14="http://schemas.microsoft.com/office/powerpoint/2010/main" val="137145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2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2.png"/><Relationship Id="rId5" Type="http://schemas.openxmlformats.org/officeDocument/2006/relationships/slideLayout" Target="../slideLayouts/slideLayout4.xml"/><Relationship Id="rId4" Type="http://schemas.openxmlformats.org/officeDocument/2006/relationships/video" Target="../media/media6.mp4"/></Relationships>
</file>

<file path=ppt/slides/_rels/slide28.xml.rels><?xml version="1.0" encoding="UTF-8" standalone="yes"?>
<Relationships xmlns="http://schemas.openxmlformats.org/package/2006/relationships"><Relationship Id="rId3" Type="http://schemas.microsoft.com/office/2007/relationships/media" Target="../media/media8.mp4"/><Relationship Id="rId7" Type="http://schemas.openxmlformats.org/officeDocument/2006/relationships/image" Target="../media/image25.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4.png"/><Relationship Id="rId5" Type="http://schemas.openxmlformats.org/officeDocument/2006/relationships/slideLayout" Target="../slideLayouts/slideLayout4.xml"/><Relationship Id="rId4" Type="http://schemas.openxmlformats.org/officeDocument/2006/relationships/video" Target="../media/media8.mp4"/></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media" Target="../media/media10.mp4"/><Relationship Id="rId7" Type="http://schemas.openxmlformats.org/officeDocument/2006/relationships/image" Target="../media/image30.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9.png"/><Relationship Id="rId5" Type="http://schemas.openxmlformats.org/officeDocument/2006/relationships/slideLayout" Target="../slideLayouts/slideLayout4.xml"/><Relationship Id="rId4" Type="http://schemas.openxmlformats.org/officeDocument/2006/relationships/video" Target="../media/media10.mp4"/></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12.mp4"/><Relationship Id="rId7" Type="http://schemas.openxmlformats.org/officeDocument/2006/relationships/image" Target="../media/image32.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1.png"/><Relationship Id="rId5" Type="http://schemas.openxmlformats.org/officeDocument/2006/relationships/slideLayout" Target="../slideLayouts/slideLayout7.xml"/><Relationship Id="rId4" Type="http://schemas.openxmlformats.org/officeDocument/2006/relationships/video" Target="../media/media12.mp4"/><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microsoft.com/office/2007/relationships/media" Target="../media/media15.mp4"/><Relationship Id="rId7" Type="http://schemas.openxmlformats.org/officeDocument/2006/relationships/image" Target="../media/image38.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37.png"/><Relationship Id="rId5" Type="http://schemas.openxmlformats.org/officeDocument/2006/relationships/slideLayout" Target="../slideLayouts/slideLayout4.xml"/><Relationship Id="rId4" Type="http://schemas.openxmlformats.org/officeDocument/2006/relationships/video" Target="../media/media15.mp4"/></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video" Target="../media/media3.mp4"/><Relationship Id="rId13" Type="http://schemas.openxmlformats.org/officeDocument/2006/relationships/image" Target="../media/image19.png"/><Relationship Id="rId3" Type="http://schemas.microsoft.com/office/2007/relationships/media" Target="../media/media16.mp4"/><Relationship Id="rId7" Type="http://schemas.microsoft.com/office/2007/relationships/media" Target="../media/media3.mp4"/><Relationship Id="rId12" Type="http://schemas.openxmlformats.org/officeDocument/2006/relationships/image" Target="../media/image18.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video" Target="../media/media2.mp4"/><Relationship Id="rId11" Type="http://schemas.openxmlformats.org/officeDocument/2006/relationships/image" Target="../media/image45.png"/><Relationship Id="rId5" Type="http://schemas.microsoft.com/office/2007/relationships/media" Target="../media/media2.mp4"/><Relationship Id="rId10" Type="http://schemas.openxmlformats.org/officeDocument/2006/relationships/image" Target="../media/image46.png"/><Relationship Id="rId4" Type="http://schemas.openxmlformats.org/officeDocument/2006/relationships/video" Target="../media/media16.mp4"/><Relationship Id="rId9"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wdp"/><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Multimodality Conference</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Valerie </a:t>
            </a:r>
            <a:r>
              <a:rPr lang="en-US" dirty="0" err="1" smtClean="0"/>
              <a:t>Kwai</a:t>
            </a:r>
            <a:r>
              <a:rPr lang="en-US" dirty="0" smtClean="0"/>
              <a:t> Ben, MD</a:t>
            </a:r>
          </a:p>
          <a:p>
            <a:r>
              <a:rPr lang="en-US" dirty="0"/>
              <a:t>	</a:t>
            </a:r>
            <a:r>
              <a:rPr lang="en-US" dirty="0" smtClean="0"/>
              <a:t>CT with and without contrast, CXR 9/16 , 12/16—</a:t>
            </a:r>
            <a:r>
              <a:rPr lang="en-US" dirty="0" err="1" smtClean="0"/>
              <a:t>Dr</a:t>
            </a:r>
            <a:r>
              <a:rPr lang="en-US" dirty="0" smtClean="0"/>
              <a:t> Park</a:t>
            </a:r>
          </a:p>
          <a:p>
            <a:r>
              <a:rPr lang="en-US" dirty="0" smtClean="0"/>
              <a:t>PET scan 9/16—</a:t>
            </a:r>
            <a:r>
              <a:rPr lang="en-US" dirty="0" err="1" smtClean="0"/>
              <a:t>Dr</a:t>
            </a:r>
            <a:r>
              <a:rPr lang="en-US" dirty="0" smtClean="0"/>
              <a:t> </a:t>
            </a:r>
            <a:r>
              <a:rPr lang="en-US" dirty="0" err="1" smtClean="0"/>
              <a:t>Baidee</a:t>
            </a:r>
            <a:endParaRPr lang="en-US" dirty="0" smtClean="0"/>
          </a:p>
          <a:p>
            <a:r>
              <a:rPr lang="en-US" dirty="0" smtClean="0"/>
              <a:t>Upper arm ultrasound 3/17---</a:t>
            </a:r>
            <a:r>
              <a:rPr lang="en-US" dirty="0" err="1" smtClean="0"/>
              <a:t>Dr</a:t>
            </a:r>
            <a:r>
              <a:rPr lang="en-US" dirty="0" smtClean="0"/>
              <a:t> Cole</a:t>
            </a:r>
          </a:p>
          <a:p>
            <a:r>
              <a:rPr lang="en-US" dirty="0" smtClean="0"/>
              <a:t>MRN: 7067704</a:t>
            </a:r>
            <a:endParaRPr lang="en-US" dirty="0"/>
          </a:p>
        </p:txBody>
      </p:sp>
    </p:spTree>
    <p:extLst>
      <p:ext uri="{BB962C8B-B14F-4D97-AF65-F5344CB8AC3E}">
        <p14:creationId xmlns:p14="http://schemas.microsoft.com/office/powerpoint/2010/main" val="2483122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Chest (w/o contrast) 9/16/16</a:t>
            </a:r>
            <a:endParaRPr lang="en-US" dirty="0"/>
          </a:p>
        </p:txBody>
      </p:sp>
      <p:pic>
        <p:nvPicPr>
          <p:cNvPr id="4" name="Content Placeholder 3"/>
          <p:cNvPicPr>
            <a:picLocks noGrp="1" noChangeAspect="1"/>
          </p:cNvPicPr>
          <p:nvPr>
            <p:ph idx="1"/>
          </p:nvPr>
        </p:nvPicPr>
        <p:blipFill>
          <a:blip r:embed="rId2"/>
          <a:stretch>
            <a:fillRect/>
          </a:stretch>
        </p:blipFill>
        <p:spPr>
          <a:xfrm>
            <a:off x="1190626" y="1604963"/>
            <a:ext cx="8458860" cy="4248172"/>
          </a:xfrm>
          <a:prstGeom prst="rect">
            <a:avLst/>
          </a:prstGeom>
        </p:spPr>
      </p:pic>
      <p:sp>
        <p:nvSpPr>
          <p:cNvPr id="3" name="Oval 2"/>
          <p:cNvSpPr/>
          <p:nvPr/>
        </p:nvSpPr>
        <p:spPr>
          <a:xfrm>
            <a:off x="381000" y="4124325"/>
            <a:ext cx="9268486" cy="245745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0000"/>
                </a:solidFill>
              </a:ln>
              <a:noFill/>
            </a:endParaRPr>
          </a:p>
        </p:txBody>
      </p:sp>
    </p:spTree>
    <p:extLst>
      <p:ext uri="{BB962C8B-B14F-4D97-AF65-F5344CB8AC3E}">
        <p14:creationId xmlns:p14="http://schemas.microsoft.com/office/powerpoint/2010/main" val="1904994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 CT (without contrast) </a:t>
            </a:r>
            <a:r>
              <a:rPr lang="en-US" dirty="0" err="1" smtClean="0">
                <a:solidFill>
                  <a:srgbClr val="FF0000"/>
                </a:solidFill>
              </a:rPr>
              <a:t>Dr</a:t>
            </a:r>
            <a:r>
              <a:rPr lang="en-US" dirty="0" smtClean="0">
                <a:solidFill>
                  <a:srgbClr val="FF0000"/>
                </a:solidFill>
              </a:rPr>
              <a:t> Park</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FF0000"/>
                </a:solidFill>
              </a:rPr>
              <a:t>Differentiate when to order CT with or without contrast</a:t>
            </a:r>
          </a:p>
          <a:p>
            <a:r>
              <a:rPr lang="en-US" dirty="0" smtClean="0">
                <a:solidFill>
                  <a:srgbClr val="FF0000"/>
                </a:solidFill>
              </a:rPr>
              <a:t>Comment on heart size and bilateral effusions</a:t>
            </a:r>
          </a:p>
          <a:p>
            <a:r>
              <a:rPr lang="en-US" dirty="0" smtClean="0">
                <a:solidFill>
                  <a:srgbClr val="FF0000"/>
                </a:solidFill>
              </a:rPr>
              <a:t>Comment on pancreatic mass, differential</a:t>
            </a:r>
            <a:endParaRPr lang="en-US" dirty="0">
              <a:solidFill>
                <a:srgbClr val="FF0000"/>
              </a:solidFill>
            </a:endParaRPr>
          </a:p>
        </p:txBody>
      </p:sp>
    </p:spTree>
    <p:extLst>
      <p:ext uri="{BB962C8B-B14F-4D97-AF65-F5344CB8AC3E}">
        <p14:creationId xmlns:p14="http://schemas.microsoft.com/office/powerpoint/2010/main" val="1937077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Abdomen (with contrast) 9/17/16</a:t>
            </a:r>
            <a:endParaRPr lang="en-US" dirty="0"/>
          </a:p>
        </p:txBody>
      </p:sp>
      <p:pic>
        <p:nvPicPr>
          <p:cNvPr id="4" name="Content Placeholder 3"/>
          <p:cNvPicPr>
            <a:picLocks noGrp="1" noChangeAspect="1"/>
          </p:cNvPicPr>
          <p:nvPr>
            <p:ph idx="1"/>
          </p:nvPr>
        </p:nvPicPr>
        <p:blipFill>
          <a:blip r:embed="rId2"/>
          <a:stretch>
            <a:fillRect/>
          </a:stretch>
        </p:blipFill>
        <p:spPr>
          <a:xfrm>
            <a:off x="185737" y="1690688"/>
            <a:ext cx="5739097" cy="4351338"/>
          </a:xfrm>
          <a:prstGeom prst="rect">
            <a:avLst/>
          </a:prstGeom>
        </p:spPr>
      </p:pic>
      <p:pic>
        <p:nvPicPr>
          <p:cNvPr id="5" name="Picture 4"/>
          <p:cNvPicPr>
            <a:picLocks noChangeAspect="1"/>
          </p:cNvPicPr>
          <p:nvPr/>
        </p:nvPicPr>
        <p:blipFill>
          <a:blip r:embed="rId3"/>
          <a:stretch>
            <a:fillRect/>
          </a:stretch>
        </p:blipFill>
        <p:spPr>
          <a:xfrm>
            <a:off x="6096000" y="1691505"/>
            <a:ext cx="5910263" cy="4350521"/>
          </a:xfrm>
          <a:prstGeom prst="rect">
            <a:avLst/>
          </a:prstGeom>
        </p:spPr>
      </p:pic>
    </p:spTree>
    <p:extLst>
      <p:ext uri="{BB962C8B-B14F-4D97-AF65-F5344CB8AC3E}">
        <p14:creationId xmlns:p14="http://schemas.microsoft.com/office/powerpoint/2010/main" val="1862955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Abdomen (with contrast) 9/17/16</a:t>
            </a:r>
            <a:endParaRPr lang="en-US" dirty="0"/>
          </a:p>
        </p:txBody>
      </p:sp>
      <p:pic>
        <p:nvPicPr>
          <p:cNvPr id="4" name="Content Placeholder 3"/>
          <p:cNvPicPr>
            <a:picLocks noGrp="1" noChangeAspect="1"/>
          </p:cNvPicPr>
          <p:nvPr>
            <p:ph idx="1"/>
          </p:nvPr>
        </p:nvPicPr>
        <p:blipFill>
          <a:blip r:embed="rId2"/>
          <a:stretch>
            <a:fillRect/>
          </a:stretch>
        </p:blipFill>
        <p:spPr>
          <a:xfrm>
            <a:off x="838200" y="2335513"/>
            <a:ext cx="10477878" cy="2261094"/>
          </a:xfrm>
          <a:prstGeom prst="rect">
            <a:avLst/>
          </a:prstGeom>
        </p:spPr>
      </p:pic>
      <p:sp>
        <p:nvSpPr>
          <p:cNvPr id="5" name="Oval 4"/>
          <p:cNvSpPr/>
          <p:nvPr/>
        </p:nvSpPr>
        <p:spPr>
          <a:xfrm>
            <a:off x="433573" y="1690688"/>
            <a:ext cx="10420350" cy="330517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0000"/>
                </a:solidFill>
              </a:ln>
              <a:noFill/>
            </a:endParaRPr>
          </a:p>
        </p:txBody>
      </p:sp>
    </p:spTree>
    <p:extLst>
      <p:ext uri="{BB962C8B-B14F-4D97-AF65-F5344CB8AC3E}">
        <p14:creationId xmlns:p14="http://schemas.microsoft.com/office/powerpoint/2010/main" val="2368832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Abdomen (with contrast) </a:t>
            </a:r>
            <a:r>
              <a:rPr lang="en-US" dirty="0" err="1" smtClean="0">
                <a:solidFill>
                  <a:srgbClr val="FF0000"/>
                </a:solidFill>
              </a:rPr>
              <a:t>Dr</a:t>
            </a:r>
            <a:r>
              <a:rPr lang="en-US" dirty="0" smtClean="0">
                <a:solidFill>
                  <a:srgbClr val="FF0000"/>
                </a:solidFill>
              </a:rPr>
              <a:t> Park</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FF0000"/>
                </a:solidFill>
              </a:rPr>
              <a:t>Did the contrast CT add to the information obtained on prior chest CT without contrast?</a:t>
            </a:r>
          </a:p>
          <a:p>
            <a:r>
              <a:rPr lang="en-US" dirty="0" smtClean="0">
                <a:solidFill>
                  <a:srgbClr val="FF0000"/>
                </a:solidFill>
              </a:rPr>
              <a:t>Does it better differentiate the cardiac findings?</a:t>
            </a:r>
            <a:endParaRPr lang="en-US" dirty="0">
              <a:solidFill>
                <a:srgbClr val="FF0000"/>
              </a:solidFill>
            </a:endParaRPr>
          </a:p>
        </p:txBody>
      </p:sp>
    </p:spTree>
    <p:extLst>
      <p:ext uri="{BB962C8B-B14F-4D97-AF65-F5344CB8AC3E}">
        <p14:creationId xmlns:p14="http://schemas.microsoft.com/office/powerpoint/2010/main" val="4039042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titled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81087" y="416378"/>
            <a:ext cx="7344806" cy="5723226"/>
          </a:xfrm>
          <a:prstGeom prst="rect">
            <a:avLst/>
          </a:prstGeom>
        </p:spPr>
      </p:pic>
    </p:spTree>
    <p:extLst>
      <p:ext uri="{BB962C8B-B14F-4D97-AF65-F5344CB8AC3E}">
        <p14:creationId xmlns:p14="http://schemas.microsoft.com/office/powerpoint/2010/main" val="290376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 Scan 9/22/16</a:t>
            </a:r>
            <a:endParaRPr lang="en-US" dirty="0"/>
          </a:p>
        </p:txBody>
      </p:sp>
      <p:pic>
        <p:nvPicPr>
          <p:cNvPr id="4" name="Content Placeholder 3"/>
          <p:cNvPicPr>
            <a:picLocks noGrp="1" noChangeAspect="1"/>
          </p:cNvPicPr>
          <p:nvPr>
            <p:ph idx="1"/>
          </p:nvPr>
        </p:nvPicPr>
        <p:blipFill>
          <a:blip r:embed="rId2"/>
          <a:stretch>
            <a:fillRect/>
          </a:stretch>
        </p:blipFill>
        <p:spPr>
          <a:xfrm>
            <a:off x="3278095" y="1690688"/>
            <a:ext cx="2552701" cy="4919662"/>
          </a:xfrm>
          <a:prstGeom prst="rect">
            <a:avLst/>
          </a:prstGeom>
        </p:spPr>
      </p:pic>
      <p:pic>
        <p:nvPicPr>
          <p:cNvPr id="5" name="Picture 4"/>
          <p:cNvPicPr>
            <a:picLocks noChangeAspect="1"/>
          </p:cNvPicPr>
          <p:nvPr/>
        </p:nvPicPr>
        <p:blipFill>
          <a:blip r:embed="rId3"/>
          <a:stretch>
            <a:fillRect/>
          </a:stretch>
        </p:blipFill>
        <p:spPr>
          <a:xfrm>
            <a:off x="242596" y="1690688"/>
            <a:ext cx="2770295" cy="4919662"/>
          </a:xfrm>
          <a:prstGeom prst="rect">
            <a:avLst/>
          </a:prstGeom>
        </p:spPr>
      </p:pic>
      <p:pic>
        <p:nvPicPr>
          <p:cNvPr id="6" name="Picture 5"/>
          <p:cNvPicPr>
            <a:picLocks noChangeAspect="1"/>
          </p:cNvPicPr>
          <p:nvPr/>
        </p:nvPicPr>
        <p:blipFill>
          <a:blip r:embed="rId4"/>
          <a:stretch>
            <a:fillRect/>
          </a:stretch>
        </p:blipFill>
        <p:spPr>
          <a:xfrm>
            <a:off x="6096000" y="1696109"/>
            <a:ext cx="2603320" cy="4924004"/>
          </a:xfrm>
          <a:prstGeom prst="rect">
            <a:avLst/>
          </a:prstGeom>
        </p:spPr>
      </p:pic>
      <p:pic>
        <p:nvPicPr>
          <p:cNvPr id="7" name="Picture 6"/>
          <p:cNvPicPr>
            <a:picLocks noChangeAspect="1"/>
          </p:cNvPicPr>
          <p:nvPr/>
        </p:nvPicPr>
        <p:blipFill>
          <a:blip r:embed="rId5"/>
          <a:stretch>
            <a:fillRect/>
          </a:stretch>
        </p:blipFill>
        <p:spPr>
          <a:xfrm>
            <a:off x="8912405" y="1696109"/>
            <a:ext cx="3009900" cy="4914241"/>
          </a:xfrm>
          <a:prstGeom prst="rect">
            <a:avLst/>
          </a:prstGeom>
        </p:spPr>
      </p:pic>
    </p:spTree>
    <p:extLst>
      <p:ext uri="{BB962C8B-B14F-4D97-AF65-F5344CB8AC3E}">
        <p14:creationId xmlns:p14="http://schemas.microsoft.com/office/powerpoint/2010/main" val="4190769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 Scan 9/22/16</a:t>
            </a:r>
            <a:endParaRPr lang="en-US" dirty="0"/>
          </a:p>
        </p:txBody>
      </p:sp>
      <p:pic>
        <p:nvPicPr>
          <p:cNvPr id="4" name="Content Placeholder 3"/>
          <p:cNvPicPr>
            <a:picLocks noGrp="1" noChangeAspect="1"/>
          </p:cNvPicPr>
          <p:nvPr>
            <p:ph idx="1"/>
          </p:nvPr>
        </p:nvPicPr>
        <p:blipFill>
          <a:blip r:embed="rId2"/>
          <a:stretch>
            <a:fillRect/>
          </a:stretch>
        </p:blipFill>
        <p:spPr>
          <a:xfrm>
            <a:off x="1921005" y="1943099"/>
            <a:ext cx="8349990" cy="4429125"/>
          </a:xfrm>
          <a:prstGeom prst="rect">
            <a:avLst/>
          </a:prstGeom>
        </p:spPr>
      </p:pic>
      <p:sp>
        <p:nvSpPr>
          <p:cNvPr id="5" name="Oval 4"/>
          <p:cNvSpPr/>
          <p:nvPr/>
        </p:nvSpPr>
        <p:spPr>
          <a:xfrm>
            <a:off x="1133475" y="1552575"/>
            <a:ext cx="9268486" cy="140017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0000"/>
                </a:solidFill>
              </a:ln>
              <a:noFill/>
            </a:endParaRPr>
          </a:p>
        </p:txBody>
      </p:sp>
    </p:spTree>
    <p:extLst>
      <p:ext uri="{BB962C8B-B14F-4D97-AF65-F5344CB8AC3E}">
        <p14:creationId xmlns:p14="http://schemas.microsoft.com/office/powerpoint/2010/main" val="10599625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 Scan 9/22/16  </a:t>
            </a:r>
            <a:r>
              <a:rPr lang="en-US" dirty="0" smtClean="0">
                <a:solidFill>
                  <a:srgbClr val="FF0000"/>
                </a:solidFill>
              </a:rPr>
              <a:t>Dr. </a:t>
            </a:r>
            <a:r>
              <a:rPr lang="en-US" dirty="0" err="1" smtClean="0">
                <a:solidFill>
                  <a:srgbClr val="FF0000"/>
                </a:solidFill>
              </a:rPr>
              <a:t>Baidee</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FF0000"/>
                </a:solidFill>
              </a:rPr>
              <a:t>Does the PET scan help with the diagnosis of the pancreatic mass?</a:t>
            </a:r>
          </a:p>
          <a:p>
            <a:r>
              <a:rPr lang="en-US" dirty="0" smtClean="0">
                <a:solidFill>
                  <a:srgbClr val="FF0000"/>
                </a:solidFill>
              </a:rPr>
              <a:t>Can the PET scan assist with evaluation of cardiac size and function?</a:t>
            </a:r>
          </a:p>
          <a:p>
            <a:r>
              <a:rPr lang="en-US" dirty="0" smtClean="0">
                <a:solidFill>
                  <a:srgbClr val="FF0000"/>
                </a:solidFill>
              </a:rPr>
              <a:t>Why is there enhancement of the heart and brain?</a:t>
            </a:r>
            <a:endParaRPr lang="en-US" dirty="0">
              <a:solidFill>
                <a:srgbClr val="FF0000"/>
              </a:solidFill>
            </a:endParaRPr>
          </a:p>
        </p:txBody>
      </p:sp>
    </p:spTree>
    <p:extLst>
      <p:ext uri="{BB962C8B-B14F-4D97-AF65-F5344CB8AC3E}">
        <p14:creationId xmlns:p14="http://schemas.microsoft.com/office/powerpoint/2010/main" val="2752819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Chest (with contrast) 9/27/16</a:t>
            </a:r>
            <a:endParaRPr lang="en-US" dirty="0"/>
          </a:p>
        </p:txBody>
      </p:sp>
      <p:pic>
        <p:nvPicPr>
          <p:cNvPr id="4" name="Content Placeholder 3"/>
          <p:cNvPicPr>
            <a:picLocks noGrp="1" noChangeAspect="1"/>
          </p:cNvPicPr>
          <p:nvPr>
            <p:ph idx="1"/>
          </p:nvPr>
        </p:nvPicPr>
        <p:blipFill>
          <a:blip r:embed="rId2"/>
          <a:stretch>
            <a:fillRect/>
          </a:stretch>
        </p:blipFill>
        <p:spPr>
          <a:xfrm>
            <a:off x="495291" y="1693163"/>
            <a:ext cx="5734067" cy="4351338"/>
          </a:xfrm>
          <a:prstGeom prst="rect">
            <a:avLst/>
          </a:prstGeom>
        </p:spPr>
      </p:pic>
      <p:pic>
        <p:nvPicPr>
          <p:cNvPr id="5" name="Picture 4"/>
          <p:cNvPicPr>
            <a:picLocks noChangeAspect="1"/>
          </p:cNvPicPr>
          <p:nvPr/>
        </p:nvPicPr>
        <p:blipFill>
          <a:blip r:embed="rId3"/>
          <a:stretch>
            <a:fillRect/>
          </a:stretch>
        </p:blipFill>
        <p:spPr>
          <a:xfrm>
            <a:off x="6572267" y="1695639"/>
            <a:ext cx="5210166" cy="4346387"/>
          </a:xfrm>
          <a:prstGeom prst="rect">
            <a:avLst/>
          </a:prstGeom>
        </p:spPr>
      </p:pic>
    </p:spTree>
    <p:extLst>
      <p:ext uri="{BB962C8B-B14F-4D97-AF65-F5344CB8AC3E}">
        <p14:creationId xmlns:p14="http://schemas.microsoft.com/office/powerpoint/2010/main" val="380139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Multimodality Conference</a:t>
            </a:r>
            <a:endParaRPr lang="en-US" dirty="0"/>
          </a:p>
        </p:txBody>
      </p:sp>
      <p:sp>
        <p:nvSpPr>
          <p:cNvPr id="3" name="Subtitle 2"/>
          <p:cNvSpPr>
            <a:spLocks noGrp="1"/>
          </p:cNvSpPr>
          <p:nvPr>
            <p:ph type="subTitle" idx="1"/>
          </p:nvPr>
        </p:nvSpPr>
        <p:spPr/>
        <p:txBody>
          <a:bodyPr/>
          <a:lstStyle/>
          <a:p>
            <a:r>
              <a:rPr lang="en-US" dirty="0" smtClean="0"/>
              <a:t>Valerie C. </a:t>
            </a:r>
            <a:r>
              <a:rPr lang="en-US" dirty="0" err="1" smtClean="0"/>
              <a:t>Kwai</a:t>
            </a:r>
            <a:r>
              <a:rPr lang="en-US" dirty="0" smtClean="0"/>
              <a:t> Ben, MD, FACC, FACP, FASE</a:t>
            </a:r>
          </a:p>
          <a:p>
            <a:r>
              <a:rPr lang="en-US" dirty="0" smtClean="0"/>
              <a:t>May 23, 2017</a:t>
            </a:r>
            <a:endParaRPr lang="en-US" dirty="0"/>
          </a:p>
        </p:txBody>
      </p:sp>
    </p:spTree>
    <p:extLst>
      <p:ext uri="{BB962C8B-B14F-4D97-AF65-F5344CB8AC3E}">
        <p14:creationId xmlns:p14="http://schemas.microsoft.com/office/powerpoint/2010/main" val="828773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Chest (with contrast) 9/27/16</a:t>
            </a:r>
            <a:endParaRPr lang="en-US" dirty="0"/>
          </a:p>
        </p:txBody>
      </p:sp>
      <p:pic>
        <p:nvPicPr>
          <p:cNvPr id="4" name="Content Placeholder 3"/>
          <p:cNvPicPr>
            <a:picLocks noGrp="1" noChangeAspect="1"/>
          </p:cNvPicPr>
          <p:nvPr>
            <p:ph idx="1"/>
          </p:nvPr>
        </p:nvPicPr>
        <p:blipFill>
          <a:blip r:embed="rId2"/>
          <a:stretch>
            <a:fillRect/>
          </a:stretch>
        </p:blipFill>
        <p:spPr>
          <a:xfrm>
            <a:off x="1747837" y="2057400"/>
            <a:ext cx="8968413" cy="3105944"/>
          </a:xfrm>
          <a:prstGeom prst="rect">
            <a:avLst/>
          </a:prstGeom>
        </p:spPr>
      </p:pic>
    </p:spTree>
    <p:extLst>
      <p:ext uri="{BB962C8B-B14F-4D97-AF65-F5344CB8AC3E}">
        <p14:creationId xmlns:p14="http://schemas.microsoft.com/office/powerpoint/2010/main" val="40935916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Chest (with contrast) 9/27/16 </a:t>
            </a:r>
            <a:r>
              <a:rPr lang="en-US" dirty="0" err="1" smtClean="0">
                <a:solidFill>
                  <a:srgbClr val="FF0000"/>
                </a:solidFill>
              </a:rPr>
              <a:t>Dr</a:t>
            </a:r>
            <a:r>
              <a:rPr lang="en-US" dirty="0" smtClean="0">
                <a:solidFill>
                  <a:srgbClr val="FF0000"/>
                </a:solidFill>
              </a:rPr>
              <a:t> Park</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FF0000"/>
                </a:solidFill>
              </a:rPr>
              <a:t>Does this chest CT with contrast add to the information already obtained on prior studies (Chest CT without contrast, </a:t>
            </a:r>
            <a:r>
              <a:rPr lang="en-US" dirty="0" err="1" smtClean="0">
                <a:solidFill>
                  <a:srgbClr val="FF0000"/>
                </a:solidFill>
              </a:rPr>
              <a:t>abd</a:t>
            </a:r>
            <a:r>
              <a:rPr lang="en-US" dirty="0" smtClean="0">
                <a:solidFill>
                  <a:srgbClr val="FF0000"/>
                </a:solidFill>
              </a:rPr>
              <a:t> CT with contrast, PET scan)?</a:t>
            </a:r>
          </a:p>
          <a:p>
            <a:r>
              <a:rPr lang="en-US" dirty="0" smtClean="0">
                <a:solidFill>
                  <a:srgbClr val="FF0000"/>
                </a:solidFill>
              </a:rPr>
              <a:t>Can you comment on the aorta?</a:t>
            </a:r>
          </a:p>
          <a:p>
            <a:pPr marL="0" indent="0">
              <a:buNone/>
            </a:pPr>
            <a:endParaRPr lang="en-US" dirty="0"/>
          </a:p>
        </p:txBody>
      </p:sp>
    </p:spTree>
    <p:extLst>
      <p:ext uri="{BB962C8B-B14F-4D97-AF65-F5344CB8AC3E}">
        <p14:creationId xmlns:p14="http://schemas.microsoft.com/office/powerpoint/2010/main" val="8277331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Course</a:t>
            </a:r>
            <a:endParaRPr lang="en-US" dirty="0"/>
          </a:p>
        </p:txBody>
      </p:sp>
      <p:sp>
        <p:nvSpPr>
          <p:cNvPr id="3" name="Content Placeholder 2"/>
          <p:cNvSpPr>
            <a:spLocks noGrp="1"/>
          </p:cNvSpPr>
          <p:nvPr>
            <p:ph idx="1"/>
          </p:nvPr>
        </p:nvSpPr>
        <p:spPr/>
        <p:txBody>
          <a:bodyPr/>
          <a:lstStyle/>
          <a:p>
            <a:r>
              <a:rPr lang="en-US" dirty="0" smtClean="0"/>
              <a:t>Patient was seen by General Surgery for pancreatic mass resection</a:t>
            </a:r>
          </a:p>
          <a:p>
            <a:r>
              <a:rPr lang="en-US" dirty="0" smtClean="0"/>
              <a:t>Sent to preoperative medicine clinic for clearance</a:t>
            </a:r>
          </a:p>
          <a:p>
            <a:r>
              <a:rPr lang="en-US" dirty="0" smtClean="0"/>
              <a:t>On behalf of the cardiac murmur, echocardiogram was ordered</a:t>
            </a:r>
          </a:p>
          <a:p>
            <a:r>
              <a:rPr lang="en-US" dirty="0" smtClean="0"/>
              <a:t>Serum tumor markers:</a:t>
            </a:r>
          </a:p>
          <a:p>
            <a:pPr lvl="1"/>
            <a:r>
              <a:rPr lang="en-US" dirty="0" smtClean="0"/>
              <a:t>CA 19-9: &lt;10 (&lt;37)</a:t>
            </a:r>
          </a:p>
          <a:p>
            <a:pPr lvl="1"/>
            <a:r>
              <a:rPr lang="en-US" dirty="0" err="1" smtClean="0"/>
              <a:t>Chromogranin</a:t>
            </a:r>
            <a:r>
              <a:rPr lang="en-US" dirty="0" smtClean="0"/>
              <a:t> A: 21 (&lt;15)</a:t>
            </a:r>
          </a:p>
          <a:p>
            <a:pPr lvl="1"/>
            <a:r>
              <a:rPr lang="en-US" dirty="0" smtClean="0"/>
              <a:t>Pancreatic polypeptide RIA:  normal</a:t>
            </a:r>
          </a:p>
        </p:txBody>
      </p:sp>
    </p:spTree>
    <p:extLst>
      <p:ext uri="{BB962C8B-B14F-4D97-AF65-F5344CB8AC3E}">
        <p14:creationId xmlns:p14="http://schemas.microsoft.com/office/powerpoint/2010/main" val="370836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Echocardiogram 9/30/16</a:t>
            </a:r>
            <a:endParaRPr lang="en-US" dirty="0"/>
          </a:p>
        </p:txBody>
      </p:sp>
      <p:pic>
        <p:nvPicPr>
          <p:cNvPr id="4" name="TN AI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25800" y="1825625"/>
            <a:ext cx="5738813" cy="4351338"/>
          </a:xfrm>
        </p:spPr>
      </p:pic>
    </p:spTree>
    <p:extLst>
      <p:ext uri="{BB962C8B-B14F-4D97-AF65-F5344CB8AC3E}">
        <p14:creationId xmlns:p14="http://schemas.microsoft.com/office/powerpoint/2010/main" val="124296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N AI color3.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70150" y="755650"/>
            <a:ext cx="7143750" cy="5314950"/>
          </a:xfrm>
          <a:prstGeom prst="rect">
            <a:avLst/>
          </a:prstGeom>
        </p:spPr>
      </p:pic>
    </p:spTree>
    <p:extLst>
      <p:ext uri="{BB962C8B-B14F-4D97-AF65-F5344CB8AC3E}">
        <p14:creationId xmlns:p14="http://schemas.microsoft.com/office/powerpoint/2010/main" val="32303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7875" y="714375"/>
            <a:ext cx="8096250" cy="5429250"/>
          </a:xfrm>
          <a:prstGeom prst="rect">
            <a:avLst/>
          </a:prstGeom>
        </p:spPr>
      </p:pic>
    </p:spTree>
    <p:extLst>
      <p:ext uri="{BB962C8B-B14F-4D97-AF65-F5344CB8AC3E}">
        <p14:creationId xmlns:p14="http://schemas.microsoft.com/office/powerpoint/2010/main" val="33710398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NAI PLAX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4766" y="448747"/>
            <a:ext cx="8382000" cy="5353050"/>
          </a:xfrm>
          <a:prstGeom prst="rect">
            <a:avLst/>
          </a:prstGeom>
        </p:spPr>
      </p:pic>
    </p:spTree>
    <p:extLst>
      <p:ext uri="{BB962C8B-B14F-4D97-AF65-F5344CB8AC3E}">
        <p14:creationId xmlns:p14="http://schemas.microsoft.com/office/powerpoint/2010/main" val="31905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TNAISAX3">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838200" y="2300288"/>
            <a:ext cx="5181600" cy="3402012"/>
          </a:xfrm>
        </p:spPr>
      </p:pic>
      <p:pic>
        <p:nvPicPr>
          <p:cNvPr id="6" name="TNAI SAXcolor3">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172200" y="2278063"/>
            <a:ext cx="5181600" cy="3446462"/>
          </a:xfrm>
        </p:spPr>
      </p:pic>
    </p:spTree>
    <p:extLst>
      <p:ext uri="{BB962C8B-B14F-4D97-AF65-F5344CB8AC3E}">
        <p14:creationId xmlns:p14="http://schemas.microsoft.com/office/powerpoint/2010/main" val="34728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0" fill="hold"/>
                                        <p:tgtEl>
                                          <p:spTgt spid="5"/>
                                        </p:tgtEl>
                                      </p:cBhvr>
                                    </p:cmd>
                                  </p:childTnLst>
                                </p:cTn>
                              </p:par>
                            </p:childTnLst>
                          </p:cTn>
                        </p:par>
                        <p:par>
                          <p:cTn id="7" fill="hold">
                            <p:stCondLst>
                              <p:cond delay="4600"/>
                            </p:stCondLst>
                            <p:childTnLst>
                              <p:par>
                                <p:cTn id="8" presetID="1" presetClass="mediacall" presetSubtype="0" fill="hold" nodeType="afterEffect">
                                  <p:stCondLst>
                                    <p:cond delay="0"/>
                                  </p:stCondLst>
                                  <p:childTnLst>
                                    <p:cmd type="call" cmd="playFrom(0.0)">
                                      <p:cBhvr>
                                        <p:cTn id="9" dur="54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TNA4color3">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838200" y="2278063"/>
            <a:ext cx="5181600" cy="3446462"/>
          </a:xfrm>
        </p:spPr>
      </p:pic>
      <p:pic>
        <p:nvPicPr>
          <p:cNvPr id="6" name="TNA3color3">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172200" y="2278063"/>
            <a:ext cx="5181600" cy="3446462"/>
          </a:xfrm>
        </p:spPr>
      </p:pic>
    </p:spTree>
    <p:extLst>
      <p:ext uri="{BB962C8B-B14F-4D97-AF65-F5344CB8AC3E}">
        <p14:creationId xmlns:p14="http://schemas.microsoft.com/office/powerpoint/2010/main" val="4829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3" fill="hold"/>
                                        <p:tgtEl>
                                          <p:spTgt spid="5"/>
                                        </p:tgtEl>
                                      </p:cBhvr>
                                    </p:cmd>
                                  </p:childTnLst>
                                </p:cTn>
                              </p:par>
                            </p:childTnLst>
                          </p:cTn>
                        </p:par>
                        <p:par>
                          <p:cTn id="7" fill="hold">
                            <p:stCondLst>
                              <p:cond delay="7933"/>
                            </p:stCondLst>
                            <p:childTnLst>
                              <p:par>
                                <p:cTn id="8" presetID="1" presetClass="mediacall" presetSubtype="0" fill="hold" nodeType="afterEffect">
                                  <p:stCondLst>
                                    <p:cond delay="0"/>
                                  </p:stCondLst>
                                  <p:childTnLst>
                                    <p:cmd type="call" cmd="playFrom(0.0)">
                                      <p:cBhvr>
                                        <p:cTn id="9" dur="7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838200" y="2238450"/>
            <a:ext cx="5181600" cy="3525687"/>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200" y="2234283"/>
            <a:ext cx="5181600" cy="3534022"/>
          </a:xfrm>
          <a:prstGeom prst="rect">
            <a:avLst/>
          </a:prstGeom>
        </p:spPr>
      </p:pic>
    </p:spTree>
    <p:extLst>
      <p:ext uri="{BB962C8B-B14F-4D97-AF65-F5344CB8AC3E}">
        <p14:creationId xmlns:p14="http://schemas.microsoft.com/office/powerpoint/2010/main" val="2791363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OBJECTIVES</a:t>
            </a:r>
          </a:p>
        </p:txBody>
      </p:sp>
      <p:sp>
        <p:nvSpPr>
          <p:cNvPr id="5" name="Content Placeholder 4"/>
          <p:cNvSpPr>
            <a:spLocks noGrp="1"/>
          </p:cNvSpPr>
          <p:nvPr>
            <p:ph idx="1"/>
          </p:nvPr>
        </p:nvSpPr>
        <p:spPr/>
        <p:txBody>
          <a:bodyPr>
            <a:normAutofit lnSpcReduction="10000"/>
          </a:bodyPr>
          <a:lstStyle/>
          <a:p>
            <a:r>
              <a:rPr lang="en-US" dirty="0" smtClean="0"/>
              <a:t>To be able to interpret a routine chest </a:t>
            </a:r>
            <a:r>
              <a:rPr lang="en-US" dirty="0" err="1" smtClean="0"/>
              <a:t>xray</a:t>
            </a:r>
            <a:r>
              <a:rPr lang="en-US" dirty="0" smtClean="0"/>
              <a:t> and be able to differentiate pulmonary vascular congestion from pneumonia</a:t>
            </a:r>
          </a:p>
          <a:p>
            <a:r>
              <a:rPr lang="en-US" dirty="0" smtClean="0"/>
              <a:t>To be able to understand the indications for a contrast vs </a:t>
            </a:r>
            <a:r>
              <a:rPr lang="en-US" dirty="0" err="1" smtClean="0"/>
              <a:t>noncontrast</a:t>
            </a:r>
            <a:r>
              <a:rPr lang="en-US" dirty="0" smtClean="0"/>
              <a:t> abdominal CT scan</a:t>
            </a:r>
          </a:p>
          <a:p>
            <a:r>
              <a:rPr lang="en-US" dirty="0" smtClean="0"/>
              <a:t>To be able to interpret a PET scan and the value it lends in the evaluation of cancer</a:t>
            </a:r>
          </a:p>
          <a:p>
            <a:r>
              <a:rPr lang="en-US" dirty="0" smtClean="0"/>
              <a:t>To be able to understand the etiology and management of </a:t>
            </a:r>
            <a:r>
              <a:rPr lang="en-US" dirty="0" err="1" smtClean="0"/>
              <a:t>valvular</a:t>
            </a:r>
            <a:r>
              <a:rPr lang="en-US" dirty="0" smtClean="0"/>
              <a:t> heart disease</a:t>
            </a:r>
          </a:p>
          <a:p>
            <a:r>
              <a:rPr lang="en-US" dirty="0" smtClean="0"/>
              <a:t>To be able to interpret vascular ultrasounds and differentiate between clinically significant DVTs.</a:t>
            </a:r>
            <a:endParaRPr lang="en-US" dirty="0"/>
          </a:p>
        </p:txBody>
      </p:sp>
    </p:spTree>
    <p:extLst>
      <p:ext uri="{BB962C8B-B14F-4D97-AF65-F5344CB8AC3E}">
        <p14:creationId xmlns:p14="http://schemas.microsoft.com/office/powerpoint/2010/main" val="24694393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Echocardiogram 9/30/16</a:t>
            </a:r>
            <a:endParaRPr lang="en-US" dirty="0"/>
          </a:p>
        </p:txBody>
      </p:sp>
      <p:pic>
        <p:nvPicPr>
          <p:cNvPr id="4" name="Content Placeholder 3"/>
          <p:cNvPicPr>
            <a:picLocks noGrp="1" noChangeAspect="1"/>
          </p:cNvPicPr>
          <p:nvPr>
            <p:ph idx="1"/>
          </p:nvPr>
        </p:nvPicPr>
        <p:blipFill>
          <a:blip r:embed="rId2"/>
          <a:stretch>
            <a:fillRect/>
          </a:stretch>
        </p:blipFill>
        <p:spPr>
          <a:xfrm>
            <a:off x="1695449" y="1833562"/>
            <a:ext cx="8470009" cy="4110037"/>
          </a:xfrm>
          <a:prstGeom prst="rect">
            <a:avLst/>
          </a:prstGeom>
        </p:spPr>
      </p:pic>
      <p:sp>
        <p:nvSpPr>
          <p:cNvPr id="5" name="Oval 4"/>
          <p:cNvSpPr/>
          <p:nvPr/>
        </p:nvSpPr>
        <p:spPr>
          <a:xfrm>
            <a:off x="514350" y="3686175"/>
            <a:ext cx="9268486" cy="9525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0000"/>
                </a:solidFill>
              </a:ln>
              <a:noFill/>
            </a:endParaRPr>
          </a:p>
        </p:txBody>
      </p:sp>
    </p:spTree>
    <p:extLst>
      <p:ext uri="{BB962C8B-B14F-4D97-AF65-F5344CB8AC3E}">
        <p14:creationId xmlns:p14="http://schemas.microsoft.com/office/powerpoint/2010/main" val="18521123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Course</a:t>
            </a:r>
            <a:endParaRPr lang="en-US" dirty="0"/>
          </a:p>
        </p:txBody>
      </p:sp>
      <p:sp>
        <p:nvSpPr>
          <p:cNvPr id="3" name="Content Placeholder 2"/>
          <p:cNvSpPr>
            <a:spLocks noGrp="1"/>
          </p:cNvSpPr>
          <p:nvPr>
            <p:ph idx="1"/>
          </p:nvPr>
        </p:nvSpPr>
        <p:spPr/>
        <p:txBody>
          <a:bodyPr/>
          <a:lstStyle/>
          <a:p>
            <a:r>
              <a:rPr lang="en-US" dirty="0" smtClean="0"/>
              <a:t>Patient was seen immediately after echo which showed dilated aortic root and severe AI</a:t>
            </a:r>
          </a:p>
          <a:p>
            <a:pPr lvl="1"/>
            <a:r>
              <a:rPr lang="en-US" dirty="0" smtClean="0"/>
              <a:t>BNP 380</a:t>
            </a:r>
          </a:p>
          <a:p>
            <a:r>
              <a:rPr lang="en-US" dirty="0" smtClean="0"/>
              <a:t>Admitted for diuresis and afterload reduction</a:t>
            </a:r>
          </a:p>
          <a:p>
            <a:r>
              <a:rPr lang="en-US" dirty="0" smtClean="0"/>
              <a:t>TEE performed to assess </a:t>
            </a:r>
            <a:r>
              <a:rPr lang="en-US" dirty="0" err="1" smtClean="0"/>
              <a:t>valvular</a:t>
            </a:r>
            <a:r>
              <a:rPr lang="en-US" dirty="0" smtClean="0"/>
              <a:t> anatomy</a:t>
            </a:r>
          </a:p>
          <a:p>
            <a:r>
              <a:rPr lang="en-US" dirty="0" err="1" smtClean="0"/>
              <a:t>Cath</a:t>
            </a:r>
            <a:r>
              <a:rPr lang="en-US" dirty="0" smtClean="0"/>
              <a:t> performed when medical therapy optimized</a:t>
            </a:r>
          </a:p>
        </p:txBody>
      </p:sp>
    </p:spTree>
    <p:extLst>
      <p:ext uri="{BB962C8B-B14F-4D97-AF65-F5344CB8AC3E}">
        <p14:creationId xmlns:p14="http://schemas.microsoft.com/office/powerpoint/2010/main" val="38386736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TEE </a:t>
            </a:r>
            <a:r>
              <a:rPr lang="en-US" dirty="0" err="1" smtClean="0"/>
              <a:t>Transesophageal</a:t>
            </a:r>
            <a:r>
              <a:rPr lang="en-US" dirty="0" smtClean="0"/>
              <a:t> Echo 10/3/16</a:t>
            </a:r>
            <a:endParaRPr lang="en-US" dirty="0"/>
          </a:p>
        </p:txBody>
      </p:sp>
      <p:pic>
        <p:nvPicPr>
          <p:cNvPr id="7" name="TNTEEbase3">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838200" y="2247900"/>
            <a:ext cx="5181600" cy="3506788"/>
          </a:xfrm>
        </p:spPr>
      </p:pic>
      <p:pic>
        <p:nvPicPr>
          <p:cNvPr id="8" name="TNTEEbasecolor3">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172200" y="2247900"/>
            <a:ext cx="5181600" cy="3506788"/>
          </a:xfrm>
        </p:spPr>
      </p:pic>
    </p:spTree>
    <p:extLst>
      <p:ext uri="{BB962C8B-B14F-4D97-AF65-F5344CB8AC3E}">
        <p14:creationId xmlns:p14="http://schemas.microsoft.com/office/powerpoint/2010/main" val="12682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 fill="hold"/>
                                        <p:tgtEl>
                                          <p:spTgt spid="7"/>
                                        </p:tgtEl>
                                      </p:cBhvr>
                                    </p:cmd>
                                  </p:childTnLst>
                                </p:cTn>
                              </p:par>
                            </p:childTnLst>
                          </p:cTn>
                        </p:par>
                        <p:par>
                          <p:cTn id="7" fill="hold">
                            <p:stCondLst>
                              <p:cond delay="5800"/>
                            </p:stCondLst>
                            <p:childTnLst>
                              <p:par>
                                <p:cTn id="8" presetID="1" presetClass="mediacall" presetSubtype="0" fill="hold" nodeType="afterEffect">
                                  <p:stCondLst>
                                    <p:cond delay="0"/>
                                  </p:stCondLst>
                                  <p:childTnLst>
                                    <p:cmd type="call" cmd="playFrom(0.0)">
                                      <p:cBhvr>
                                        <p:cTn id="9" dur="33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repeatCount="indefinite"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1215013" y="3957246"/>
            <a:ext cx="4283262" cy="2900754"/>
          </a:xfrm>
          <a:prstGeom prst="rect">
            <a:avLst/>
          </a:prstGeom>
        </p:spPr>
      </p:pic>
      <p:pic>
        <p:nvPicPr>
          <p:cNvPr id="7" name="TNTEEAIcolo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87483" y="0"/>
            <a:ext cx="4785416" cy="3239184"/>
          </a:xfrm>
          <a:prstGeom prst="rect">
            <a:avLst/>
          </a:prstGeom>
        </p:spPr>
      </p:pic>
      <p:pic>
        <p:nvPicPr>
          <p:cNvPr id="8" name="TNTEEnocoap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215013" y="0"/>
            <a:ext cx="4283262" cy="3260933"/>
          </a:xfrm>
          <a:prstGeom prst="rect">
            <a:avLst/>
          </a:prstGeom>
        </p:spPr>
      </p:pic>
      <p:pic>
        <p:nvPicPr>
          <p:cNvPr id="9" name="Picture 8"/>
          <p:cNvPicPr>
            <a:picLocks noChangeAspect="1"/>
          </p:cNvPicPr>
          <p:nvPr/>
        </p:nvPicPr>
        <p:blipFill>
          <a:blip r:embed="rId9"/>
          <a:stretch>
            <a:fillRect/>
          </a:stretch>
        </p:blipFill>
        <p:spPr>
          <a:xfrm>
            <a:off x="6487483" y="3957246"/>
            <a:ext cx="4785416" cy="2913957"/>
          </a:xfrm>
          <a:prstGeom prst="rect">
            <a:avLst/>
          </a:prstGeom>
        </p:spPr>
      </p:pic>
    </p:spTree>
    <p:extLst>
      <p:ext uri="{BB962C8B-B14F-4D97-AF65-F5344CB8AC3E}">
        <p14:creationId xmlns:p14="http://schemas.microsoft.com/office/powerpoint/2010/main" val="102503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 fill="hold"/>
                                        <p:tgtEl>
                                          <p:spTgt spid="7"/>
                                        </p:tgtEl>
                                      </p:cBhvr>
                                    </p:cmd>
                                  </p:childTnLst>
                                </p:cTn>
                              </p:par>
                            </p:childTnLst>
                          </p:cTn>
                        </p:par>
                        <p:par>
                          <p:cTn id="7" fill="hold">
                            <p:stCondLst>
                              <p:cond delay="3800"/>
                            </p:stCondLst>
                            <p:childTnLst>
                              <p:par>
                                <p:cTn id="8" presetID="1" presetClass="mediacall" presetSubtype="0" fill="hold" nodeType="afterEffect">
                                  <p:stCondLst>
                                    <p:cond delay="0"/>
                                  </p:stCondLst>
                                  <p:childTnLst>
                                    <p:cmd type="call" cmd="playFrom(0.0)">
                                      <p:cBhvr>
                                        <p:cTn id="9" dur="34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repeatCount="indefinite"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TEE </a:t>
            </a:r>
            <a:r>
              <a:rPr lang="en-US" dirty="0" err="1" smtClean="0"/>
              <a:t>Transesophageal</a:t>
            </a:r>
            <a:r>
              <a:rPr lang="en-US" dirty="0" smtClean="0"/>
              <a:t> Echocardiogram 10/2/16</a:t>
            </a:r>
            <a:endParaRPr lang="en-US" dirty="0"/>
          </a:p>
        </p:txBody>
      </p:sp>
      <p:pic>
        <p:nvPicPr>
          <p:cNvPr id="4" name="Content Placeholder 3"/>
          <p:cNvPicPr>
            <a:picLocks noGrp="1" noChangeAspect="1"/>
          </p:cNvPicPr>
          <p:nvPr>
            <p:ph idx="1"/>
          </p:nvPr>
        </p:nvPicPr>
        <p:blipFill>
          <a:blip r:embed="rId2"/>
          <a:stretch>
            <a:fillRect/>
          </a:stretch>
        </p:blipFill>
        <p:spPr>
          <a:xfrm>
            <a:off x="1748368" y="1690688"/>
            <a:ext cx="9445263" cy="4567237"/>
          </a:xfrm>
          <a:prstGeom prst="rect">
            <a:avLst/>
          </a:prstGeom>
        </p:spPr>
      </p:pic>
      <p:sp>
        <p:nvSpPr>
          <p:cNvPr id="5" name="Oval 4"/>
          <p:cNvSpPr/>
          <p:nvPr/>
        </p:nvSpPr>
        <p:spPr>
          <a:xfrm>
            <a:off x="1038224" y="3629025"/>
            <a:ext cx="9601201" cy="126682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0000"/>
                </a:solidFill>
              </a:ln>
              <a:noFill/>
            </a:endParaRPr>
          </a:p>
        </p:txBody>
      </p:sp>
    </p:spTree>
    <p:extLst>
      <p:ext uri="{BB962C8B-B14F-4D97-AF65-F5344CB8AC3E}">
        <p14:creationId xmlns:p14="http://schemas.microsoft.com/office/powerpoint/2010/main" val="33397567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Cardiac Catheterization /</a:t>
            </a:r>
            <a:r>
              <a:rPr lang="en-US" dirty="0" err="1" smtClean="0"/>
              <a:t>Aortogram</a:t>
            </a:r>
            <a:r>
              <a:rPr lang="en-US" dirty="0" smtClean="0"/>
              <a:t> 10/2/16</a:t>
            </a:r>
            <a:endParaRPr lang="en-US" dirty="0"/>
          </a:p>
        </p:txBody>
      </p:sp>
      <p:pic>
        <p:nvPicPr>
          <p:cNvPr id="4" name="TNcathaortogram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27475" y="1825625"/>
            <a:ext cx="4337050" cy="4351338"/>
          </a:xfrm>
        </p:spPr>
      </p:pic>
    </p:spTree>
    <p:extLst>
      <p:ext uri="{BB962C8B-B14F-4D97-AF65-F5344CB8AC3E}">
        <p14:creationId xmlns:p14="http://schemas.microsoft.com/office/powerpoint/2010/main" val="4062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Coronary Angiography</a:t>
            </a:r>
            <a:endParaRPr lang="en-US" dirty="0"/>
          </a:p>
        </p:txBody>
      </p:sp>
      <p:pic>
        <p:nvPicPr>
          <p:cNvPr id="6" name="TNcathLAD3">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1260475" y="1825625"/>
            <a:ext cx="4337050" cy="4351338"/>
          </a:xfrm>
        </p:spPr>
      </p:pic>
      <p:pic>
        <p:nvPicPr>
          <p:cNvPr id="7" name="TNcathRCA3">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594475" y="1825625"/>
            <a:ext cx="4337050" cy="4351338"/>
          </a:xfrm>
        </p:spPr>
      </p:pic>
    </p:spTree>
    <p:extLst>
      <p:ext uri="{BB962C8B-B14F-4D97-AF65-F5344CB8AC3E}">
        <p14:creationId xmlns:p14="http://schemas.microsoft.com/office/powerpoint/2010/main" val="397621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00" fill="hold"/>
                                        <p:tgtEl>
                                          <p:spTgt spid="6"/>
                                        </p:tgtEl>
                                      </p:cBhvr>
                                    </p:cmd>
                                  </p:childTnLst>
                                </p:cTn>
                              </p:par>
                            </p:childTnLst>
                          </p:cTn>
                        </p:par>
                        <p:par>
                          <p:cTn id="7" fill="hold">
                            <p:stCondLst>
                              <p:cond delay="10600"/>
                            </p:stCondLst>
                            <p:childTnLst>
                              <p:par>
                                <p:cTn id="8" presetID="1" presetClass="mediacall" presetSubtype="0" fill="hold" nodeType="afterEffect">
                                  <p:stCondLst>
                                    <p:cond delay="0"/>
                                  </p:stCondLst>
                                  <p:childTnLst>
                                    <p:cmd type="call" cmd="playFrom(0.0)">
                                      <p:cBhvr>
                                        <p:cTn id="9" dur="11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repeatCount="indefinite"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Cardiac Catheterization 10/2/16</a:t>
            </a:r>
            <a:endParaRPr lang="en-US" dirty="0"/>
          </a:p>
        </p:txBody>
      </p:sp>
      <p:pic>
        <p:nvPicPr>
          <p:cNvPr id="4" name="Content Placeholder 3"/>
          <p:cNvPicPr>
            <a:picLocks noGrp="1" noChangeAspect="1"/>
          </p:cNvPicPr>
          <p:nvPr>
            <p:ph idx="1"/>
          </p:nvPr>
        </p:nvPicPr>
        <p:blipFill>
          <a:blip r:embed="rId2"/>
          <a:stretch>
            <a:fillRect/>
          </a:stretch>
        </p:blipFill>
        <p:spPr>
          <a:xfrm>
            <a:off x="1952076" y="1362391"/>
            <a:ext cx="7363374" cy="5338447"/>
          </a:xfrm>
          <a:prstGeom prst="rect">
            <a:avLst/>
          </a:prstGeom>
        </p:spPr>
      </p:pic>
      <p:sp>
        <p:nvSpPr>
          <p:cNvPr id="5" name="Oval 4"/>
          <p:cNvSpPr/>
          <p:nvPr/>
        </p:nvSpPr>
        <p:spPr>
          <a:xfrm>
            <a:off x="1238250" y="1457324"/>
            <a:ext cx="5705475" cy="140017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0000"/>
                </a:solidFill>
              </a:ln>
              <a:noFill/>
            </a:endParaRPr>
          </a:p>
        </p:txBody>
      </p:sp>
    </p:spTree>
    <p:extLst>
      <p:ext uri="{BB962C8B-B14F-4D97-AF65-F5344CB8AC3E}">
        <p14:creationId xmlns:p14="http://schemas.microsoft.com/office/powerpoint/2010/main" val="37154284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Course</a:t>
            </a:r>
            <a:endParaRPr lang="en-US" dirty="0"/>
          </a:p>
        </p:txBody>
      </p:sp>
      <p:sp>
        <p:nvSpPr>
          <p:cNvPr id="3" name="Content Placeholder 2"/>
          <p:cNvSpPr>
            <a:spLocks noGrp="1"/>
          </p:cNvSpPr>
          <p:nvPr>
            <p:ph idx="1"/>
          </p:nvPr>
        </p:nvSpPr>
        <p:spPr/>
        <p:txBody>
          <a:bodyPr/>
          <a:lstStyle/>
          <a:p>
            <a:r>
              <a:rPr lang="en-US" dirty="0" err="1" smtClean="0"/>
              <a:t>Cath</a:t>
            </a:r>
            <a:r>
              <a:rPr lang="en-US" dirty="0" smtClean="0"/>
              <a:t> showed patent coronary arteries and optimized hemodynamics</a:t>
            </a:r>
          </a:p>
          <a:p>
            <a:r>
              <a:rPr lang="en-US" dirty="0" smtClean="0"/>
              <a:t>10/14/16 Patient underwent subtotal distal </a:t>
            </a:r>
            <a:r>
              <a:rPr lang="en-US" dirty="0" err="1" smtClean="0"/>
              <a:t>pancreatectomy</a:t>
            </a:r>
            <a:r>
              <a:rPr lang="en-US" dirty="0" smtClean="0"/>
              <a:t> and splenectomy</a:t>
            </a:r>
          </a:p>
          <a:p>
            <a:r>
              <a:rPr lang="en-US" dirty="0" smtClean="0"/>
              <a:t>Pathology showed </a:t>
            </a:r>
            <a:endParaRPr lang="en-US" dirty="0"/>
          </a:p>
        </p:txBody>
      </p:sp>
      <p:pic>
        <p:nvPicPr>
          <p:cNvPr id="4" name="Picture 3"/>
          <p:cNvPicPr>
            <a:picLocks noChangeAspect="1"/>
          </p:cNvPicPr>
          <p:nvPr/>
        </p:nvPicPr>
        <p:blipFill>
          <a:blip r:embed="rId2"/>
          <a:stretch>
            <a:fillRect/>
          </a:stretch>
        </p:blipFill>
        <p:spPr>
          <a:xfrm>
            <a:off x="4148137" y="3190875"/>
            <a:ext cx="6785029" cy="2895600"/>
          </a:xfrm>
          <a:prstGeom prst="rect">
            <a:avLst/>
          </a:prstGeom>
        </p:spPr>
      </p:pic>
      <p:sp>
        <p:nvSpPr>
          <p:cNvPr id="5" name="Oval 4"/>
          <p:cNvSpPr/>
          <p:nvPr/>
        </p:nvSpPr>
        <p:spPr>
          <a:xfrm>
            <a:off x="4148137" y="3100387"/>
            <a:ext cx="4959297" cy="220265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0000"/>
                </a:solidFill>
              </a:ln>
              <a:noFill/>
            </a:endParaRPr>
          </a:p>
        </p:txBody>
      </p:sp>
    </p:spTree>
    <p:extLst>
      <p:ext uri="{BB962C8B-B14F-4D97-AF65-F5344CB8AC3E}">
        <p14:creationId xmlns:p14="http://schemas.microsoft.com/office/powerpoint/2010/main" val="27298850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Course</a:t>
            </a:r>
            <a:endParaRPr lang="en-US" dirty="0"/>
          </a:p>
        </p:txBody>
      </p:sp>
      <p:sp>
        <p:nvSpPr>
          <p:cNvPr id="3" name="Content Placeholder 2"/>
          <p:cNvSpPr>
            <a:spLocks noGrp="1"/>
          </p:cNvSpPr>
          <p:nvPr>
            <p:ph idx="1"/>
          </p:nvPr>
        </p:nvSpPr>
        <p:spPr/>
        <p:txBody>
          <a:bodyPr/>
          <a:lstStyle/>
          <a:p>
            <a:r>
              <a:rPr lang="en-US" dirty="0" smtClean="0"/>
              <a:t>Patient allowed to recover from his </a:t>
            </a:r>
            <a:r>
              <a:rPr lang="en-US" dirty="0" err="1" smtClean="0"/>
              <a:t>pancreatectomy</a:t>
            </a:r>
            <a:r>
              <a:rPr lang="en-US" dirty="0" smtClean="0"/>
              <a:t> for several months</a:t>
            </a:r>
            <a:endParaRPr lang="en-US" dirty="0"/>
          </a:p>
          <a:p>
            <a:r>
              <a:rPr lang="en-US" dirty="0" smtClean="0"/>
              <a:t>Further managed for CHF from his severe AI </a:t>
            </a:r>
            <a:endParaRPr lang="en-US" dirty="0"/>
          </a:p>
          <a:p>
            <a:pPr marL="0" indent="0">
              <a:buNone/>
            </a:pPr>
            <a:endParaRPr lang="en-US" dirty="0" smtClean="0"/>
          </a:p>
        </p:txBody>
      </p:sp>
    </p:spTree>
    <p:extLst>
      <p:ext uri="{BB962C8B-B14F-4D97-AF65-F5344CB8AC3E}">
        <p14:creationId xmlns:p14="http://schemas.microsoft.com/office/powerpoint/2010/main" val="2582565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51 year old male presents with cough</a:t>
            </a:r>
            <a:endParaRPr lang="en-US" dirty="0"/>
          </a:p>
        </p:txBody>
      </p:sp>
      <p:sp>
        <p:nvSpPr>
          <p:cNvPr id="3" name="Content Placeholder 2"/>
          <p:cNvSpPr>
            <a:spLocks noGrp="1"/>
          </p:cNvSpPr>
          <p:nvPr>
            <p:ph idx="1"/>
          </p:nvPr>
        </p:nvSpPr>
        <p:spPr/>
        <p:txBody>
          <a:bodyPr/>
          <a:lstStyle/>
          <a:p>
            <a:r>
              <a:rPr lang="en-US" dirty="0" smtClean="0"/>
              <a:t>HPI: cough for one month associated with shortness of breath laying in bed</a:t>
            </a:r>
          </a:p>
          <a:p>
            <a:r>
              <a:rPr lang="en-US" dirty="0" smtClean="0"/>
              <a:t>PMH: none</a:t>
            </a:r>
          </a:p>
          <a:p>
            <a:r>
              <a:rPr lang="en-US" dirty="0" smtClean="0"/>
              <a:t>Meds: </a:t>
            </a:r>
            <a:r>
              <a:rPr lang="en-US" dirty="0" err="1" smtClean="0"/>
              <a:t>Qvar</a:t>
            </a:r>
            <a:r>
              <a:rPr lang="en-US" dirty="0" smtClean="0"/>
              <a:t>, Ventolin inhalers, Robitussin AC, </a:t>
            </a:r>
            <a:r>
              <a:rPr lang="en-US" dirty="0" err="1" smtClean="0"/>
              <a:t>Tessalon</a:t>
            </a:r>
            <a:r>
              <a:rPr lang="en-US" dirty="0" smtClean="0"/>
              <a:t> </a:t>
            </a:r>
            <a:r>
              <a:rPr lang="en-US" dirty="0" err="1" smtClean="0"/>
              <a:t>Perles</a:t>
            </a:r>
            <a:endParaRPr lang="en-US" dirty="0" smtClean="0"/>
          </a:p>
          <a:p>
            <a:r>
              <a:rPr lang="en-US" dirty="0" smtClean="0"/>
              <a:t>ALL: none</a:t>
            </a:r>
          </a:p>
          <a:p>
            <a:r>
              <a:rPr lang="en-US" dirty="0" smtClean="0"/>
              <a:t>SH: </a:t>
            </a:r>
            <a:r>
              <a:rPr lang="en-US" dirty="0" err="1" smtClean="0"/>
              <a:t>Tob</a:t>
            </a:r>
            <a:r>
              <a:rPr lang="en-US" dirty="0" smtClean="0"/>
              <a:t> none, </a:t>
            </a:r>
            <a:r>
              <a:rPr lang="en-US" dirty="0" err="1" smtClean="0"/>
              <a:t>Etoh</a:t>
            </a:r>
            <a:r>
              <a:rPr lang="en-US" dirty="0" smtClean="0"/>
              <a:t> none. </a:t>
            </a:r>
          </a:p>
          <a:p>
            <a:r>
              <a:rPr lang="en-US" dirty="0" smtClean="0"/>
              <a:t>Vietnamese, computer worker, married, one daughter aged 16</a:t>
            </a:r>
          </a:p>
          <a:p>
            <a:endParaRPr lang="en-US" dirty="0"/>
          </a:p>
        </p:txBody>
      </p:sp>
    </p:spTree>
    <p:extLst>
      <p:ext uri="{BB962C8B-B14F-4D97-AF65-F5344CB8AC3E}">
        <p14:creationId xmlns:p14="http://schemas.microsoft.com/office/powerpoint/2010/main" val="4271967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12/13/16 Presents to ER with increase in SOB</a:t>
            </a:r>
            <a:endParaRPr lang="en-US" dirty="0"/>
          </a:p>
        </p:txBody>
      </p:sp>
      <p:pic>
        <p:nvPicPr>
          <p:cNvPr id="4" name="Content Placeholder 3"/>
          <p:cNvPicPr>
            <a:picLocks noGrp="1" noChangeAspect="1"/>
          </p:cNvPicPr>
          <p:nvPr>
            <p:ph idx="1"/>
          </p:nvPr>
        </p:nvPicPr>
        <p:blipFill>
          <a:blip r:embed="rId2"/>
          <a:stretch>
            <a:fillRect/>
          </a:stretch>
        </p:blipFill>
        <p:spPr>
          <a:xfrm>
            <a:off x="2846407" y="1483579"/>
            <a:ext cx="5145068" cy="5083909"/>
          </a:xfrm>
          <a:prstGeom prst="rect">
            <a:avLst/>
          </a:prstGeom>
        </p:spPr>
      </p:pic>
    </p:spTree>
    <p:extLst>
      <p:ext uri="{BB962C8B-B14F-4D97-AF65-F5344CB8AC3E}">
        <p14:creationId xmlns:p14="http://schemas.microsoft.com/office/powerpoint/2010/main" val="2507464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Chest (without contrast) 12/13/16</a:t>
            </a:r>
            <a:endParaRPr lang="en-US" dirty="0"/>
          </a:p>
        </p:txBody>
      </p:sp>
      <p:pic>
        <p:nvPicPr>
          <p:cNvPr id="4" name="Content Placeholder 3"/>
          <p:cNvPicPr>
            <a:picLocks noGrp="1" noChangeAspect="1"/>
          </p:cNvPicPr>
          <p:nvPr>
            <p:ph idx="1"/>
          </p:nvPr>
        </p:nvPicPr>
        <p:blipFill>
          <a:blip r:embed="rId2"/>
          <a:stretch>
            <a:fillRect/>
          </a:stretch>
        </p:blipFill>
        <p:spPr>
          <a:xfrm>
            <a:off x="2746143" y="1526783"/>
            <a:ext cx="6131157" cy="5212155"/>
          </a:xfrm>
          <a:prstGeom prst="rect">
            <a:avLst/>
          </a:prstGeom>
        </p:spPr>
      </p:pic>
    </p:spTree>
    <p:extLst>
      <p:ext uri="{BB962C8B-B14F-4D97-AF65-F5344CB8AC3E}">
        <p14:creationId xmlns:p14="http://schemas.microsoft.com/office/powerpoint/2010/main" val="25152499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a:t>
            </a:r>
            <a:r>
              <a:rPr lang="en-US" dirty="0" err="1" smtClean="0"/>
              <a:t>Xray</a:t>
            </a:r>
            <a:r>
              <a:rPr lang="en-US" dirty="0" smtClean="0"/>
              <a:t> and CT for pneumothorax </a:t>
            </a:r>
            <a:r>
              <a:rPr lang="en-US" dirty="0" smtClean="0">
                <a:solidFill>
                  <a:srgbClr val="FF0000"/>
                </a:solidFill>
              </a:rPr>
              <a:t>Dr. Park</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FF0000"/>
                </a:solidFill>
              </a:rPr>
              <a:t>How do you evaluate an </a:t>
            </a:r>
            <a:r>
              <a:rPr lang="en-US" dirty="0" err="1" smtClean="0">
                <a:solidFill>
                  <a:srgbClr val="FF0000"/>
                </a:solidFill>
              </a:rPr>
              <a:t>xray</a:t>
            </a:r>
            <a:r>
              <a:rPr lang="en-US" dirty="0" smtClean="0">
                <a:solidFill>
                  <a:srgbClr val="FF0000"/>
                </a:solidFill>
              </a:rPr>
              <a:t> for pneumothorax?</a:t>
            </a:r>
          </a:p>
          <a:p>
            <a:r>
              <a:rPr lang="en-US" dirty="0" smtClean="0">
                <a:solidFill>
                  <a:srgbClr val="FF0000"/>
                </a:solidFill>
              </a:rPr>
              <a:t>What is a significant pneumothorax?</a:t>
            </a:r>
            <a:endParaRPr lang="en-US" dirty="0">
              <a:solidFill>
                <a:srgbClr val="FF0000"/>
              </a:solidFill>
            </a:endParaRPr>
          </a:p>
        </p:txBody>
      </p:sp>
    </p:spTree>
    <p:extLst>
      <p:ext uri="{BB962C8B-B14F-4D97-AF65-F5344CB8AC3E}">
        <p14:creationId xmlns:p14="http://schemas.microsoft.com/office/powerpoint/2010/main" val="796433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Chest (without contrast) 12/13/16</a:t>
            </a:r>
            <a:endParaRPr lang="en-US" dirty="0"/>
          </a:p>
        </p:txBody>
      </p:sp>
      <p:pic>
        <p:nvPicPr>
          <p:cNvPr id="4" name="Content Placeholder 3"/>
          <p:cNvPicPr>
            <a:picLocks noGrp="1" noChangeAspect="1"/>
          </p:cNvPicPr>
          <p:nvPr>
            <p:ph idx="1"/>
          </p:nvPr>
        </p:nvPicPr>
        <p:blipFill>
          <a:blip r:embed="rId2"/>
          <a:stretch>
            <a:fillRect/>
          </a:stretch>
        </p:blipFill>
        <p:spPr>
          <a:xfrm>
            <a:off x="1828800" y="1690688"/>
            <a:ext cx="7391400" cy="4333262"/>
          </a:xfrm>
          <a:prstGeom prst="rect">
            <a:avLst/>
          </a:prstGeom>
        </p:spPr>
      </p:pic>
      <p:sp>
        <p:nvSpPr>
          <p:cNvPr id="5" name="Oval 4"/>
          <p:cNvSpPr/>
          <p:nvPr/>
        </p:nvSpPr>
        <p:spPr>
          <a:xfrm>
            <a:off x="1476375" y="1552575"/>
            <a:ext cx="6972300" cy="160972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0000"/>
                </a:solidFill>
              </a:ln>
              <a:noFill/>
            </a:endParaRPr>
          </a:p>
        </p:txBody>
      </p:sp>
    </p:spTree>
    <p:extLst>
      <p:ext uri="{BB962C8B-B14F-4D97-AF65-F5344CB8AC3E}">
        <p14:creationId xmlns:p14="http://schemas.microsoft.com/office/powerpoint/2010/main" val="15377811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Course</a:t>
            </a:r>
            <a:endParaRPr lang="en-US" dirty="0"/>
          </a:p>
        </p:txBody>
      </p:sp>
      <p:sp>
        <p:nvSpPr>
          <p:cNvPr id="3" name="Content Placeholder 2"/>
          <p:cNvSpPr>
            <a:spLocks noGrp="1"/>
          </p:cNvSpPr>
          <p:nvPr>
            <p:ph idx="1"/>
          </p:nvPr>
        </p:nvSpPr>
        <p:spPr/>
        <p:txBody>
          <a:bodyPr/>
          <a:lstStyle/>
          <a:p>
            <a:endParaRPr lang="en-US" dirty="0" smtClean="0"/>
          </a:p>
          <a:p>
            <a:r>
              <a:rPr lang="en-US" dirty="0" smtClean="0"/>
              <a:t>Patient with pneumothorax was managed with chest tube</a:t>
            </a:r>
          </a:p>
          <a:p>
            <a:r>
              <a:rPr lang="en-US" dirty="0" smtClean="0"/>
              <a:t>Lung lesion felt due to atelectasis or scar and no biopsy was performed</a:t>
            </a:r>
          </a:p>
          <a:p>
            <a:r>
              <a:rPr lang="en-US" dirty="0" smtClean="0"/>
              <a:t>AVR Aortic root surgery was postponed until 2/17</a:t>
            </a:r>
            <a:endParaRPr lang="en-US" dirty="0"/>
          </a:p>
        </p:txBody>
      </p:sp>
    </p:spTree>
    <p:extLst>
      <p:ext uri="{BB962C8B-B14F-4D97-AF65-F5344CB8AC3E}">
        <p14:creationId xmlns:p14="http://schemas.microsoft.com/office/powerpoint/2010/main" val="34378305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Course</a:t>
            </a:r>
            <a:endParaRPr lang="en-US" dirty="0"/>
          </a:p>
        </p:txBody>
      </p:sp>
      <p:sp>
        <p:nvSpPr>
          <p:cNvPr id="3" name="Content Placeholder 2"/>
          <p:cNvSpPr>
            <a:spLocks noGrp="1"/>
          </p:cNvSpPr>
          <p:nvPr>
            <p:ph idx="1"/>
          </p:nvPr>
        </p:nvSpPr>
        <p:spPr/>
        <p:txBody>
          <a:bodyPr/>
          <a:lstStyle/>
          <a:p>
            <a:r>
              <a:rPr lang="en-US" dirty="0" smtClean="0"/>
              <a:t>Patient underwent successful aortic root repair with </a:t>
            </a:r>
          </a:p>
          <a:p>
            <a:pPr marL="457200" lvl="1" indent="0">
              <a:buNone/>
            </a:pPr>
            <a:r>
              <a:rPr lang="en-US" dirty="0"/>
              <a:t>25 mm ST Jude composite valve graft and coronary </a:t>
            </a:r>
            <a:r>
              <a:rPr lang="en-US" dirty="0" err="1"/>
              <a:t>reimplantation</a:t>
            </a:r>
            <a:r>
              <a:rPr lang="en-US" dirty="0"/>
              <a:t> 2/27/17</a:t>
            </a:r>
          </a:p>
          <a:p>
            <a:pPr marL="457200" lvl="1" indent="0">
              <a:buNone/>
            </a:pPr>
            <a:endParaRPr lang="en-US" dirty="0"/>
          </a:p>
          <a:p>
            <a:r>
              <a:rPr lang="en-US" dirty="0" smtClean="0"/>
              <a:t>Right upper extremity swelling noted on POD #5</a:t>
            </a:r>
          </a:p>
          <a:p>
            <a:r>
              <a:rPr lang="en-US" dirty="0" smtClean="0"/>
              <a:t>Right neck ultrasound was ordered</a:t>
            </a:r>
            <a:endParaRPr lang="en-US" dirty="0"/>
          </a:p>
          <a:p>
            <a:endParaRPr lang="en-US" dirty="0" smtClean="0"/>
          </a:p>
          <a:p>
            <a:pPr marL="457200" lvl="1" indent="0">
              <a:buNone/>
            </a:pPr>
            <a:endParaRPr lang="en-US" dirty="0" smtClean="0"/>
          </a:p>
          <a:p>
            <a:pPr marL="457200" lvl="1" indent="0">
              <a:buNone/>
            </a:pPr>
            <a:endParaRPr lang="en-US" dirty="0"/>
          </a:p>
        </p:txBody>
      </p:sp>
    </p:spTree>
    <p:extLst>
      <p:ext uri="{BB962C8B-B14F-4D97-AF65-F5344CB8AC3E}">
        <p14:creationId xmlns:p14="http://schemas.microsoft.com/office/powerpoint/2010/main" val="2501272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Ultrasound Duplex Scan Upper Extremity 3/5/17</a:t>
            </a:r>
            <a:endParaRPr lang="en-US" dirty="0"/>
          </a:p>
        </p:txBody>
      </p:sp>
      <p:pic>
        <p:nvPicPr>
          <p:cNvPr id="4" name="Content Placeholder 3"/>
          <p:cNvPicPr>
            <a:picLocks noGrp="1" noChangeAspect="1"/>
          </p:cNvPicPr>
          <p:nvPr>
            <p:ph idx="1"/>
          </p:nvPr>
        </p:nvPicPr>
        <p:blipFill>
          <a:blip r:embed="rId2"/>
          <a:stretch>
            <a:fillRect/>
          </a:stretch>
        </p:blipFill>
        <p:spPr>
          <a:xfrm>
            <a:off x="2926667" y="1690688"/>
            <a:ext cx="5321983" cy="4626770"/>
          </a:xfrm>
          <a:prstGeom prst="rect">
            <a:avLst/>
          </a:prstGeom>
        </p:spPr>
      </p:pic>
    </p:spTree>
    <p:extLst>
      <p:ext uri="{BB962C8B-B14F-4D97-AF65-F5344CB8AC3E}">
        <p14:creationId xmlns:p14="http://schemas.microsoft.com/office/powerpoint/2010/main" val="12702972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a:t>
            </a:r>
            <a:r>
              <a:rPr lang="en-US" dirty="0" err="1" smtClean="0"/>
              <a:t>Dr</a:t>
            </a:r>
            <a:r>
              <a:rPr lang="en-US" dirty="0" smtClean="0"/>
              <a:t> Cole</a:t>
            </a:r>
            <a:endParaRPr lang="en-US" dirty="0"/>
          </a:p>
        </p:txBody>
      </p:sp>
      <p:sp>
        <p:nvSpPr>
          <p:cNvPr id="3" name="Content Placeholder 2"/>
          <p:cNvSpPr>
            <a:spLocks noGrp="1"/>
          </p:cNvSpPr>
          <p:nvPr>
            <p:ph idx="1"/>
          </p:nvPr>
        </p:nvSpPr>
        <p:spPr/>
        <p:txBody>
          <a:bodyPr/>
          <a:lstStyle/>
          <a:p>
            <a:r>
              <a:rPr lang="en-US" dirty="0" smtClean="0">
                <a:solidFill>
                  <a:srgbClr val="FF0000"/>
                </a:solidFill>
              </a:rPr>
              <a:t>What are the features noted on ultrasound for DVT?</a:t>
            </a:r>
          </a:p>
          <a:p>
            <a:r>
              <a:rPr lang="en-US" dirty="0" smtClean="0">
                <a:solidFill>
                  <a:srgbClr val="FF0000"/>
                </a:solidFill>
              </a:rPr>
              <a:t>Which DVT’s are considered significant to warrant anticoagulation?</a:t>
            </a:r>
          </a:p>
          <a:p>
            <a:endParaRPr lang="en-US" dirty="0"/>
          </a:p>
        </p:txBody>
      </p:sp>
    </p:spTree>
    <p:extLst>
      <p:ext uri="{BB962C8B-B14F-4D97-AF65-F5344CB8AC3E}">
        <p14:creationId xmlns:p14="http://schemas.microsoft.com/office/powerpoint/2010/main" val="34542526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Ultrasound Duplex Scan Upper Extremity 3/5/17</a:t>
            </a:r>
          </a:p>
        </p:txBody>
      </p:sp>
      <p:sp>
        <p:nvSpPr>
          <p:cNvPr id="3" name="Content Placeholder 2"/>
          <p:cNvSpPr>
            <a:spLocks noGrp="1"/>
          </p:cNvSpPr>
          <p:nvPr>
            <p:ph idx="1"/>
          </p:nvPr>
        </p:nvSpPr>
        <p:spPr/>
        <p:txBody>
          <a:bodyPr>
            <a:normAutofit lnSpcReduction="10000"/>
          </a:bodyPr>
          <a:lstStyle/>
          <a:p>
            <a:r>
              <a:rPr lang="en-US" dirty="0"/>
              <a:t>RIGHT UPPER EXTREMITY ULTRASOUND	</a:t>
            </a:r>
          </a:p>
          <a:p>
            <a:r>
              <a:rPr lang="en-US" dirty="0"/>
              <a:t>** HISTORY **:	</a:t>
            </a:r>
          </a:p>
          <a:p>
            <a:r>
              <a:rPr lang="en-US" dirty="0"/>
              <a:t>51-year-old man with arm swelling		</a:t>
            </a:r>
          </a:p>
          <a:p>
            <a:r>
              <a:rPr lang="en-US" dirty="0"/>
              <a:t>Technique: Grey-scale, color, and Doppler evaluation of the right  upper extremity was performed.		</a:t>
            </a:r>
          </a:p>
          <a:p>
            <a:r>
              <a:rPr lang="en-US" dirty="0"/>
              <a:t>** FINDINGS **:	</a:t>
            </a:r>
          </a:p>
          <a:p>
            <a:r>
              <a:rPr lang="en-US" dirty="0"/>
              <a:t>Right: There is </a:t>
            </a:r>
            <a:r>
              <a:rPr lang="en-US" dirty="0" err="1"/>
              <a:t>nonocclusive</a:t>
            </a:r>
            <a:r>
              <a:rPr lang="en-US" dirty="0"/>
              <a:t> thrombus seen in the right internal jugular vein. Normal compressibility, color flow, and Doppler wave forms of the visualized subclavian, axillary, brachial and </a:t>
            </a:r>
            <a:r>
              <a:rPr lang="en-US" dirty="0" err="1"/>
              <a:t>basilic</a:t>
            </a:r>
            <a:r>
              <a:rPr lang="en-US" dirty="0"/>
              <a:t>/cephalic veins.		</a:t>
            </a:r>
          </a:p>
          <a:p>
            <a:endParaRPr lang="en-US" dirty="0"/>
          </a:p>
          <a:p>
            <a:endParaRPr lang="en-US" dirty="0"/>
          </a:p>
        </p:txBody>
      </p:sp>
    </p:spTree>
    <p:extLst>
      <p:ext uri="{BB962C8B-B14F-4D97-AF65-F5344CB8AC3E}">
        <p14:creationId xmlns:p14="http://schemas.microsoft.com/office/powerpoint/2010/main" val="842285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Echocardiogram post Aortic Root and AVR</a:t>
            </a:r>
            <a:endParaRPr lang="en-US" dirty="0"/>
          </a:p>
        </p:txBody>
      </p:sp>
      <p:pic>
        <p:nvPicPr>
          <p:cNvPr id="4" name="TN post AVRandroo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67781" y="1777917"/>
            <a:ext cx="7056437" cy="4351338"/>
          </a:xfrm>
        </p:spPr>
      </p:pic>
    </p:spTree>
    <p:extLst>
      <p:ext uri="{BB962C8B-B14F-4D97-AF65-F5344CB8AC3E}">
        <p14:creationId xmlns:p14="http://schemas.microsoft.com/office/powerpoint/2010/main" val="123116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a:t>
            </a:r>
            <a:endParaRPr lang="en-US" dirty="0"/>
          </a:p>
        </p:txBody>
      </p:sp>
      <p:sp>
        <p:nvSpPr>
          <p:cNvPr id="3" name="Content Placeholder 2"/>
          <p:cNvSpPr>
            <a:spLocks noGrp="1"/>
          </p:cNvSpPr>
          <p:nvPr>
            <p:ph idx="1"/>
          </p:nvPr>
        </p:nvSpPr>
        <p:spPr/>
        <p:txBody>
          <a:bodyPr/>
          <a:lstStyle/>
          <a:p>
            <a:r>
              <a:rPr lang="en-US" dirty="0" smtClean="0"/>
              <a:t>BP 130/40 mmHg HR 80 regular, afebrile, 98% saturation</a:t>
            </a:r>
          </a:p>
          <a:p>
            <a:r>
              <a:rPr lang="en-US" dirty="0" smtClean="0"/>
              <a:t>Neck : no JVD</a:t>
            </a:r>
          </a:p>
          <a:p>
            <a:r>
              <a:rPr lang="en-US" dirty="0" smtClean="0"/>
              <a:t>Heart: RRR with displaced PMI laterally, 3/6 diastolic murmur </a:t>
            </a:r>
            <a:r>
              <a:rPr lang="en-US" dirty="0" err="1" smtClean="0"/>
              <a:t>lusb</a:t>
            </a:r>
            <a:endParaRPr lang="en-US" dirty="0" smtClean="0"/>
          </a:p>
          <a:p>
            <a:r>
              <a:rPr lang="en-US" dirty="0" smtClean="0"/>
              <a:t>Lungs: clear</a:t>
            </a:r>
          </a:p>
          <a:p>
            <a:r>
              <a:rPr lang="en-US" dirty="0" err="1" smtClean="0"/>
              <a:t>Abd</a:t>
            </a:r>
            <a:r>
              <a:rPr lang="en-US" dirty="0" smtClean="0"/>
              <a:t>: no </a:t>
            </a:r>
            <a:r>
              <a:rPr lang="en-US" dirty="0" err="1" smtClean="0"/>
              <a:t>hepatosplenomegaly</a:t>
            </a:r>
            <a:endParaRPr lang="en-US" dirty="0" smtClean="0"/>
          </a:p>
          <a:p>
            <a:r>
              <a:rPr lang="en-US" dirty="0" smtClean="0"/>
              <a:t>Extremities: very prominent bounding pulses, no cyanosis, clubbing or edema</a:t>
            </a:r>
          </a:p>
          <a:p>
            <a:r>
              <a:rPr lang="en-US" dirty="0" smtClean="0"/>
              <a:t>Presence of </a:t>
            </a:r>
            <a:r>
              <a:rPr lang="en-US" dirty="0" err="1" smtClean="0"/>
              <a:t>Quincke’s</a:t>
            </a:r>
            <a:r>
              <a:rPr lang="en-US" dirty="0" smtClean="0"/>
              <a:t> sign (visible pulsations of fingernail bed)</a:t>
            </a:r>
          </a:p>
          <a:p>
            <a:endParaRPr lang="en-US" dirty="0" smtClean="0"/>
          </a:p>
          <a:p>
            <a:endParaRPr lang="en-US" dirty="0" smtClean="0"/>
          </a:p>
          <a:p>
            <a:endParaRPr lang="en-US" dirty="0"/>
          </a:p>
        </p:txBody>
      </p:sp>
    </p:spTree>
    <p:extLst>
      <p:ext uri="{BB962C8B-B14F-4D97-AF65-F5344CB8AC3E}">
        <p14:creationId xmlns:p14="http://schemas.microsoft.com/office/powerpoint/2010/main" val="2459506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N post AVR no 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244672" y="3594137"/>
            <a:ext cx="4143375" cy="2784891"/>
          </a:xfrm>
          <a:prstGeom prst="rect">
            <a:avLst/>
          </a:prstGeom>
        </p:spPr>
      </p:pic>
      <p:pic>
        <p:nvPicPr>
          <p:cNvPr id="14" name="TN post AVRandroo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7244672" y="408107"/>
            <a:ext cx="4147228" cy="2557380"/>
          </a:xfrm>
          <a:prstGeom prst="rect">
            <a:avLst/>
          </a:prstGeom>
        </p:spPr>
      </p:pic>
      <p:pic>
        <p:nvPicPr>
          <p:cNvPr id="15" name="TN AI 3">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1181101" y="408107"/>
            <a:ext cx="3925617" cy="2637334"/>
          </a:xfrm>
          <a:prstGeom prst="rect">
            <a:avLst/>
          </a:prstGeom>
        </p:spPr>
      </p:pic>
      <p:pic>
        <p:nvPicPr>
          <p:cNvPr id="16" name="TN AI color3.17">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1181101" y="3563442"/>
            <a:ext cx="3925616" cy="2815831"/>
          </a:xfrm>
          <a:prstGeom prst="rect">
            <a:avLst/>
          </a:prstGeom>
        </p:spPr>
      </p:pic>
      <p:sp>
        <p:nvSpPr>
          <p:cNvPr id="17" name="TextBox 16"/>
          <p:cNvSpPr txBox="1"/>
          <p:nvPr/>
        </p:nvSpPr>
        <p:spPr>
          <a:xfrm rot="16200000">
            <a:off x="-1259554" y="2946057"/>
            <a:ext cx="3700221"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BEFORE SURGERY</a:t>
            </a:r>
            <a:endParaRPr lang="en-US" sz="2800" dirty="0">
              <a:latin typeface="Arial" panose="020B0604020202020204" pitchFamily="34" charset="0"/>
              <a:cs typeface="Arial" panose="020B0604020202020204" pitchFamily="34" charset="0"/>
            </a:endParaRPr>
          </a:p>
        </p:txBody>
      </p:sp>
      <p:sp>
        <p:nvSpPr>
          <p:cNvPr id="18" name="TextBox 17"/>
          <p:cNvSpPr txBox="1"/>
          <p:nvPr/>
        </p:nvSpPr>
        <p:spPr>
          <a:xfrm rot="16200000">
            <a:off x="4714883" y="2976890"/>
            <a:ext cx="3333750"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AFTER SURGERY</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49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6" fill="hold"/>
                                        <p:tgtEl>
                                          <p:spTgt spid="14"/>
                                        </p:tgtEl>
                                      </p:cBhvr>
                                    </p:cmd>
                                  </p:childTnLst>
                                </p:cTn>
                              </p:par>
                            </p:childTnLst>
                          </p:cTn>
                        </p:par>
                        <p:par>
                          <p:cTn id="7" fill="hold">
                            <p:stCondLst>
                              <p:cond delay="6866"/>
                            </p:stCondLst>
                            <p:childTnLst>
                              <p:par>
                                <p:cTn id="8" presetID="1" presetClass="mediacall" presetSubtype="0" fill="hold" nodeType="afterEffect">
                                  <p:stCondLst>
                                    <p:cond delay="0"/>
                                  </p:stCondLst>
                                  <p:childTnLst>
                                    <p:cmd type="call" cmd="playFrom(0.0)">
                                      <p:cBhvr>
                                        <p:cTn id="9" dur="4400" fill="hold"/>
                                        <p:tgtEl>
                                          <p:spTgt spid="15"/>
                                        </p:tgtEl>
                                      </p:cBhvr>
                                    </p:cmd>
                                  </p:childTnLst>
                                </p:cTn>
                              </p:par>
                            </p:childTnLst>
                          </p:cTn>
                        </p:par>
                        <p:par>
                          <p:cTn id="10" fill="hold">
                            <p:stCondLst>
                              <p:cond delay="11266"/>
                            </p:stCondLst>
                            <p:childTnLst>
                              <p:par>
                                <p:cTn id="11" presetID="1" presetClass="mediacall" presetSubtype="0" fill="hold" nodeType="afterEffect">
                                  <p:stCondLst>
                                    <p:cond delay="0"/>
                                  </p:stCondLst>
                                  <p:childTnLst>
                                    <p:cmd type="call" cmd="playFrom(0.0)">
                                      <p:cBhvr>
                                        <p:cTn id="12" dur="606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3"/>
                                        </p:tgtEl>
                                      </p:cBhvr>
                                    </p:cmd>
                                  </p:childTnLst>
                                </p:cTn>
                              </p:par>
                            </p:childTnLst>
                          </p:cTn>
                        </p:par>
                      </p:childTnLst>
                    </p:cTn>
                  </p:par>
                </p:childTnLst>
              </p:cTn>
              <p:nextCondLst>
                <p:cond evt="onClick" delay="0">
                  <p:tgtEl>
                    <p:spTgt spid="13"/>
                  </p:tgtEl>
                </p:cond>
              </p:nextCondLst>
            </p:seq>
            <p:video>
              <p:cMediaNode vol="80000">
                <p:cTn id="18" fill="hold" display="0">
                  <p:stCondLst>
                    <p:cond delay="indefinite"/>
                  </p:stCondLst>
                </p:cTn>
                <p:tgtEl>
                  <p:spTgt spid="13"/>
                </p:tgtEl>
              </p:cMediaNode>
            </p:video>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4"/>
                                        </p:tgtEl>
                                      </p:cBhvr>
                                    </p:cmd>
                                  </p:childTnLst>
                                </p:cTn>
                              </p:par>
                            </p:childTnLst>
                          </p:cTn>
                        </p:par>
                      </p:childTnLst>
                    </p:cTn>
                  </p:par>
                </p:childTnLst>
              </p:cTn>
              <p:nextCondLst>
                <p:cond evt="onClick" delay="0">
                  <p:tgtEl>
                    <p:spTgt spid="14"/>
                  </p:tgtEl>
                </p:cond>
              </p:nextCondLst>
            </p:seq>
            <p:video>
              <p:cMediaNode vol="80000">
                <p:cTn id="24" repeatCount="indefinite" fill="hold" display="0">
                  <p:stCondLst>
                    <p:cond delay="indefinite"/>
                  </p:stCondLst>
                </p:cTn>
                <p:tgtEl>
                  <p:spTgt spid="14"/>
                </p:tgtEl>
              </p:cMediaNode>
            </p:video>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5"/>
                                        </p:tgtEl>
                                      </p:cBhvr>
                                    </p:cmd>
                                  </p:childTnLst>
                                </p:cTn>
                              </p:par>
                            </p:childTnLst>
                          </p:cTn>
                        </p:par>
                      </p:childTnLst>
                    </p:cTn>
                  </p:par>
                </p:childTnLst>
              </p:cTn>
              <p:nextCondLst>
                <p:cond evt="onClick" delay="0">
                  <p:tgtEl>
                    <p:spTgt spid="15"/>
                  </p:tgtEl>
                </p:cond>
              </p:nextCondLst>
            </p:seq>
            <p:video>
              <p:cMediaNode vol="80000">
                <p:cTn id="30" repeatCount="indefinite" fill="hold" display="0">
                  <p:stCondLst>
                    <p:cond delay="indefinite"/>
                  </p:stCondLst>
                </p:cTn>
                <p:tgtEl>
                  <p:spTgt spid="15"/>
                </p:tgtEl>
              </p:cMediaNode>
            </p:video>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6"/>
                                        </p:tgtEl>
                                      </p:cBhvr>
                                    </p:cmd>
                                  </p:childTnLst>
                                </p:cTn>
                              </p:par>
                            </p:childTnLst>
                          </p:cTn>
                        </p:par>
                      </p:childTnLst>
                    </p:cTn>
                  </p:par>
                </p:childTnLst>
              </p:cTn>
              <p:nextCondLst>
                <p:cond evt="onClick" delay="0">
                  <p:tgtEl>
                    <p:spTgt spid="16"/>
                  </p:tgtEl>
                </p:cond>
              </p:nextCondLst>
            </p:seq>
            <p:video>
              <p:cMediaNode vol="80000">
                <p:cTn id="36" repeatCount="indefinite" fill="hold" display="0">
                  <p:stCondLst>
                    <p:cond delay="indefinite"/>
                  </p:stCondLst>
                </p:cTn>
                <p:tgtEl>
                  <p:spTgt spid="1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515725" cy="1325563"/>
          </a:xfrm>
        </p:spPr>
        <p:txBody>
          <a:bodyPr>
            <a:normAutofit/>
          </a:bodyPr>
          <a:lstStyle/>
          <a:p>
            <a:r>
              <a:rPr lang="en-US" dirty="0" smtClean="0"/>
              <a:t>Number of Imaging Studies since first presentation with cough (7 months) 9/16-3/17</a:t>
            </a:r>
            <a:endParaRPr lang="en-US" dirty="0"/>
          </a:p>
        </p:txBody>
      </p:sp>
      <p:sp>
        <p:nvSpPr>
          <p:cNvPr id="3" name="Content Placeholder 2"/>
          <p:cNvSpPr>
            <a:spLocks noGrp="1"/>
          </p:cNvSpPr>
          <p:nvPr>
            <p:ph idx="1"/>
          </p:nvPr>
        </p:nvSpPr>
        <p:spPr/>
        <p:txBody>
          <a:bodyPr>
            <a:normAutofit lnSpcReduction="10000"/>
          </a:bodyPr>
          <a:lstStyle/>
          <a:p>
            <a:r>
              <a:rPr lang="en-US" dirty="0" smtClean="0"/>
              <a:t>Chest </a:t>
            </a:r>
            <a:r>
              <a:rPr lang="en-US" dirty="0" err="1" smtClean="0"/>
              <a:t>Xrays</a:t>
            </a:r>
            <a:r>
              <a:rPr lang="en-US" dirty="0" smtClean="0"/>
              <a:t> 		25</a:t>
            </a:r>
          </a:p>
          <a:p>
            <a:r>
              <a:rPr lang="en-US" dirty="0" smtClean="0"/>
              <a:t>CT scans 			10</a:t>
            </a:r>
          </a:p>
          <a:p>
            <a:r>
              <a:rPr lang="en-US" dirty="0" smtClean="0"/>
              <a:t>PET scan			1</a:t>
            </a:r>
          </a:p>
          <a:p>
            <a:r>
              <a:rPr lang="en-US" dirty="0" smtClean="0"/>
              <a:t>Ultrasound, general	1</a:t>
            </a:r>
          </a:p>
          <a:p>
            <a:r>
              <a:rPr lang="en-US" dirty="0" smtClean="0"/>
              <a:t>Echocardiogram TTE	1</a:t>
            </a:r>
          </a:p>
          <a:p>
            <a:r>
              <a:rPr lang="en-US" dirty="0" smtClean="0"/>
              <a:t>Echocardiogram TEE	1</a:t>
            </a:r>
          </a:p>
          <a:p>
            <a:r>
              <a:rPr lang="en-US" dirty="0" smtClean="0"/>
              <a:t>Cardiac Catheterization	1</a:t>
            </a:r>
          </a:p>
          <a:p>
            <a:pPr marL="0" indent="0">
              <a:buNone/>
            </a:pPr>
            <a:r>
              <a:rPr lang="en-US" dirty="0" smtClean="0"/>
              <a:t>------------------------------------------------------</a:t>
            </a:r>
          </a:p>
          <a:p>
            <a:pPr marL="0" indent="0">
              <a:buNone/>
            </a:pPr>
            <a:r>
              <a:rPr lang="en-US" dirty="0" smtClean="0"/>
              <a:t>Total imaging studies	40			</a:t>
            </a:r>
            <a:endParaRPr lang="en-US" dirty="0"/>
          </a:p>
        </p:txBody>
      </p:sp>
    </p:spTree>
    <p:extLst>
      <p:ext uri="{BB962C8B-B14F-4D97-AF65-F5344CB8AC3E}">
        <p14:creationId xmlns:p14="http://schemas.microsoft.com/office/powerpoint/2010/main" val="21044659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845959" y="-985733"/>
            <a:ext cx="6160170" cy="5293038"/>
          </a:xfrm>
          <a:prstGeom prst="rect">
            <a:avLst/>
          </a:prstGeom>
        </p:spPr>
      </p:pic>
      <p:pic>
        <p:nvPicPr>
          <p:cNvPr id="6" name="Picture 5"/>
          <p:cNvPicPr>
            <a:picLocks noChangeAspect="1"/>
          </p:cNvPicPr>
          <p:nvPr/>
        </p:nvPicPr>
        <p:blipFill>
          <a:blip r:embed="rId3"/>
          <a:stretch>
            <a:fillRect/>
          </a:stretch>
        </p:blipFill>
        <p:spPr>
          <a:xfrm>
            <a:off x="8238762" y="360948"/>
            <a:ext cx="3626490" cy="579470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28000" contrast="64000"/>
                    </a14:imgEffect>
                  </a14:imgLayer>
                </a14:imgProps>
              </a:ext>
            </a:extLst>
          </a:blip>
          <a:stretch>
            <a:fillRect/>
          </a:stretch>
        </p:blipFill>
        <p:spPr>
          <a:xfrm>
            <a:off x="1519211" y="3113023"/>
            <a:ext cx="3296277" cy="3526395"/>
          </a:xfrm>
          <a:prstGeom prst="rect">
            <a:avLst/>
          </a:prstGeom>
        </p:spPr>
      </p:pic>
      <p:sp>
        <p:nvSpPr>
          <p:cNvPr id="9" name="Oval 8"/>
          <p:cNvSpPr/>
          <p:nvPr/>
        </p:nvSpPr>
        <p:spPr>
          <a:xfrm>
            <a:off x="1053884" y="3347635"/>
            <a:ext cx="4115050" cy="3287706"/>
          </a:xfrm>
          <a:prstGeom prst="ellipse">
            <a:avLst/>
          </a:prstGeom>
          <a:noFill/>
          <a:ln w="1270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4984283" y="3113023"/>
            <a:ext cx="3811141" cy="3393805"/>
          </a:xfrm>
          <a:prstGeom prst="rect">
            <a:avLst/>
          </a:prstGeom>
        </p:spPr>
      </p:pic>
    </p:spTree>
    <p:extLst>
      <p:ext uri="{BB962C8B-B14F-4D97-AF65-F5344CB8AC3E}">
        <p14:creationId xmlns:p14="http://schemas.microsoft.com/office/powerpoint/2010/main" val="11518022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203" y="697423"/>
            <a:ext cx="10515600" cy="2636085"/>
          </a:xfrm>
        </p:spPr>
        <p:txBody>
          <a:bodyPr>
            <a:normAutofit fontScale="90000"/>
          </a:bodyPr>
          <a:lstStyle/>
          <a:p>
            <a:pPr marL="571500" indent="-571500">
              <a:buFont typeface="Arial" panose="020B0604020202020204" pitchFamily="34" charset="0"/>
              <a:buChar char="•"/>
            </a:pPr>
            <a:r>
              <a:rPr lang="en-US" dirty="0"/>
              <a:t>What does the PET/CT exam </a:t>
            </a:r>
            <a:r>
              <a:rPr lang="en-US" dirty="0" smtClean="0"/>
              <a:t>demonstrate?</a:t>
            </a:r>
            <a:r>
              <a:rPr lang="en-US" dirty="0"/>
              <a:t/>
            </a:r>
            <a:br>
              <a:rPr lang="en-US" dirty="0"/>
            </a:br>
            <a:r>
              <a:rPr lang="en-US" sz="2700" dirty="0" smtClean="0"/>
              <a:t/>
            </a:r>
            <a:br>
              <a:rPr lang="en-US" sz="2700" dirty="0" smtClean="0"/>
            </a:br>
            <a:r>
              <a:rPr lang="en-US" sz="2700" dirty="0" smtClean="0"/>
              <a:t>Intense increased FDG uptake in the region of the known large pancreatic tail mass consistent with primary malignancy</a:t>
            </a:r>
            <a:r>
              <a:rPr lang="en-US" dirty="0" smtClean="0"/>
              <a:t/>
            </a:r>
            <a:br>
              <a:rPr lang="en-US" dirty="0" smtClean="0"/>
            </a:br>
            <a:r>
              <a:rPr lang="en-US" dirty="0"/>
              <a:t/>
            </a:r>
            <a:br>
              <a:rPr lang="en-US" dirty="0"/>
            </a:br>
            <a:endParaRPr lang="en-US" dirty="0">
              <a:solidFill>
                <a:srgbClr val="FF0000"/>
              </a:solidFill>
            </a:endParaRPr>
          </a:p>
        </p:txBody>
      </p:sp>
    </p:spTree>
    <p:extLst>
      <p:ext uri="{BB962C8B-B14F-4D97-AF65-F5344CB8AC3E}">
        <p14:creationId xmlns:p14="http://schemas.microsoft.com/office/powerpoint/2010/main" val="6134644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5691" y="601259"/>
            <a:ext cx="10515600" cy="4351338"/>
          </a:xfrm>
        </p:spPr>
        <p:txBody>
          <a:bodyPr>
            <a:normAutofit/>
          </a:bodyPr>
          <a:lstStyle/>
          <a:p>
            <a:r>
              <a:rPr lang="en-US" dirty="0" smtClean="0"/>
              <a:t>Why is there enhancement of the heart and brain?</a:t>
            </a:r>
          </a:p>
          <a:p>
            <a:pPr lvl="1"/>
            <a:r>
              <a:rPr lang="en-US" dirty="0" smtClean="0"/>
              <a:t>Physiologic pattern of FDG</a:t>
            </a:r>
          </a:p>
          <a:p>
            <a:pPr lvl="2"/>
            <a:r>
              <a:rPr lang="en-US" b="1" dirty="0" smtClean="0"/>
              <a:t>The </a:t>
            </a:r>
            <a:r>
              <a:rPr lang="en-US" b="1" dirty="0"/>
              <a:t>cortex of the brain- </a:t>
            </a:r>
            <a:r>
              <a:rPr lang="en-US" dirty="0"/>
              <a:t>there is generally very intense tracer uptake in the brain because the brains only energy source is glucose. The total uptake in the brain is approximately 6% of the injected dose</a:t>
            </a:r>
            <a:r>
              <a:rPr lang="en-US" dirty="0" smtClean="0"/>
              <a:t>.</a:t>
            </a:r>
          </a:p>
          <a:p>
            <a:pPr lvl="2"/>
            <a:r>
              <a:rPr lang="en-US" b="1" dirty="0" smtClean="0"/>
              <a:t>Myocardium</a:t>
            </a:r>
            <a:r>
              <a:rPr lang="en-US" dirty="0" smtClean="0"/>
              <a:t>-in </a:t>
            </a:r>
            <a:r>
              <a:rPr lang="en-US" dirty="0"/>
              <a:t>the post-prandial state, there is marked cardiac activity. Little myocardial activity is generally noted in the fasting state as the myocardium preferentially utilizes fatty acids for energy generation. However, uptake can be variable as even in the fasting state, glucose can still account for 30-40% of the energy derived from oxidative metabolism..</a:t>
            </a:r>
            <a:endParaRPr lang="en-US" dirty="0">
              <a:solidFill>
                <a:srgbClr val="FF0000"/>
              </a:solidFill>
            </a:endParaRPr>
          </a:p>
        </p:txBody>
      </p:sp>
    </p:spTree>
    <p:extLst>
      <p:ext uri="{BB962C8B-B14F-4D97-AF65-F5344CB8AC3E}">
        <p14:creationId xmlns:p14="http://schemas.microsoft.com/office/powerpoint/2010/main" val="6253339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214" y="500062"/>
            <a:ext cx="10515600" cy="1325563"/>
          </a:xfrm>
        </p:spPr>
        <p:txBody>
          <a:bodyPr>
            <a:normAutofit fontScale="90000"/>
          </a:bodyPr>
          <a:lstStyle/>
          <a:p>
            <a:r>
              <a:rPr lang="en-US" dirty="0" smtClean="0">
                <a:solidFill>
                  <a:srgbClr val="FF0000"/>
                </a:solidFill>
              </a:rPr>
              <a:t/>
            </a:r>
            <a:br>
              <a:rPr lang="en-US" dirty="0" smtClean="0">
                <a:solidFill>
                  <a:srgbClr val="FF0000"/>
                </a:solidFill>
              </a:rPr>
            </a:br>
            <a:r>
              <a:rPr lang="en-US" dirty="0">
                <a:solidFill>
                  <a:srgbClr val="FF0000"/>
                </a:solidFill>
              </a:rPr>
              <a:t/>
            </a:r>
            <a:br>
              <a:rPr lang="en-US" dirty="0">
                <a:solidFill>
                  <a:srgbClr val="FF0000"/>
                </a:solidFill>
              </a:rPr>
            </a:br>
            <a:r>
              <a:rPr lang="en-US" dirty="0" smtClean="0"/>
              <a:t>Indications of PET in cardiac imaging?</a:t>
            </a:r>
            <a:r>
              <a:rPr lang="en-US" dirty="0">
                <a:solidFill>
                  <a:srgbClr val="FF0000"/>
                </a:solidFill>
              </a:rPr>
              <a:t/>
            </a:r>
            <a:br>
              <a:rPr lang="en-US" dirty="0">
                <a:solidFill>
                  <a:srgbClr val="FF0000"/>
                </a:solidFill>
              </a:rPr>
            </a:br>
            <a:r>
              <a:rPr lang="en-US" dirty="0">
                <a:solidFill>
                  <a:srgbClr val="FF0000"/>
                </a:solidFill>
              </a:rPr>
              <a:t/>
            </a:r>
            <a:br>
              <a:rPr lang="en-US" dirty="0">
                <a:solidFill>
                  <a:srgbClr val="FF0000"/>
                </a:solidFill>
              </a:rPr>
            </a:br>
            <a:endParaRPr lang="en-US" dirty="0"/>
          </a:p>
        </p:txBody>
      </p:sp>
      <p:sp>
        <p:nvSpPr>
          <p:cNvPr id="3" name="Content Placeholder 2"/>
          <p:cNvSpPr>
            <a:spLocks noGrp="1"/>
          </p:cNvSpPr>
          <p:nvPr>
            <p:ph idx="1"/>
          </p:nvPr>
        </p:nvSpPr>
        <p:spPr/>
        <p:txBody>
          <a:bodyPr>
            <a:normAutofit/>
          </a:bodyPr>
          <a:lstStyle/>
          <a:p>
            <a:r>
              <a:rPr lang="en-US" u="sng" dirty="0" smtClean="0"/>
              <a:t>PET Evaluation </a:t>
            </a:r>
            <a:r>
              <a:rPr lang="en-US" u="sng" dirty="0"/>
              <a:t>of Coronary Artery Disease</a:t>
            </a:r>
            <a:r>
              <a:rPr lang="en-US" dirty="0" smtClean="0"/>
              <a:t>:</a:t>
            </a:r>
          </a:p>
          <a:p>
            <a:pPr lvl="1"/>
            <a:r>
              <a:rPr lang="en-US" dirty="0"/>
              <a:t>PET scans using rubidium-82 (Rb-82) or N-13 ammonia done at rest or with pharmacological stress are considered medically necessary for non-invasive imaging of the perfusion of the heart for the diagnosis and management of members with known or suspected coronary artery disease, provided such scans meet </a:t>
            </a:r>
            <a:r>
              <a:rPr lang="en-US" i="1" dirty="0"/>
              <a:t>either</a:t>
            </a:r>
            <a:r>
              <a:rPr lang="en-US" dirty="0"/>
              <a:t> one of the two following criteria:</a:t>
            </a:r>
            <a:endParaRPr lang="en-US" dirty="0" smtClean="0"/>
          </a:p>
          <a:p>
            <a:r>
              <a:rPr lang="en-US" u="sng" dirty="0"/>
              <a:t>Assessment of Myocardial Viability</a:t>
            </a:r>
            <a:r>
              <a:rPr lang="en-US" dirty="0"/>
              <a:t>:</a:t>
            </a:r>
          </a:p>
          <a:p>
            <a:pPr lvl="1"/>
            <a:r>
              <a:rPr lang="en-US" dirty="0" smtClean="0"/>
              <a:t>FDG-PET can distinguish </a:t>
            </a:r>
            <a:r>
              <a:rPr lang="en-US" dirty="0"/>
              <a:t>between dysfunctional but viable myocardial tissue and scar tissue in order to affect the management decisions in members with ischemic cardiomyopathy and left ventricular dysfunction.</a:t>
            </a:r>
          </a:p>
        </p:txBody>
      </p:sp>
    </p:spTree>
    <p:extLst>
      <p:ext uri="{BB962C8B-B14F-4D97-AF65-F5344CB8AC3E}">
        <p14:creationId xmlns:p14="http://schemas.microsoft.com/office/powerpoint/2010/main" val="1977266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 X ray 9/14/16 </a:t>
            </a:r>
            <a:endParaRPr lang="en-US" dirty="0"/>
          </a:p>
        </p:txBody>
      </p:sp>
      <p:pic>
        <p:nvPicPr>
          <p:cNvPr id="4" name="Content Placeholder 3"/>
          <p:cNvPicPr>
            <a:picLocks noGrp="1" noChangeAspect="1"/>
          </p:cNvPicPr>
          <p:nvPr>
            <p:ph idx="1"/>
          </p:nvPr>
        </p:nvPicPr>
        <p:blipFill>
          <a:blip r:embed="rId2"/>
          <a:stretch>
            <a:fillRect/>
          </a:stretch>
        </p:blipFill>
        <p:spPr>
          <a:xfrm>
            <a:off x="838200" y="1806575"/>
            <a:ext cx="5369736" cy="4351338"/>
          </a:xfrm>
          <a:prstGeom prst="rect">
            <a:avLst/>
          </a:prstGeom>
        </p:spPr>
      </p:pic>
      <p:pic>
        <p:nvPicPr>
          <p:cNvPr id="5" name="Picture 4"/>
          <p:cNvPicPr>
            <a:picLocks noChangeAspect="1"/>
          </p:cNvPicPr>
          <p:nvPr/>
        </p:nvPicPr>
        <p:blipFill>
          <a:blip r:embed="rId3"/>
          <a:stretch>
            <a:fillRect/>
          </a:stretch>
        </p:blipFill>
        <p:spPr>
          <a:xfrm>
            <a:off x="6772276" y="1806575"/>
            <a:ext cx="4686300" cy="4363962"/>
          </a:xfrm>
          <a:prstGeom prst="rect">
            <a:avLst/>
          </a:prstGeom>
        </p:spPr>
      </p:pic>
    </p:spTree>
    <p:extLst>
      <p:ext uri="{BB962C8B-B14F-4D97-AF65-F5344CB8AC3E}">
        <p14:creationId xmlns:p14="http://schemas.microsoft.com/office/powerpoint/2010/main" val="3194858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 X Ray 9/14/16</a:t>
            </a:r>
            <a:endParaRPr lang="en-US" dirty="0"/>
          </a:p>
        </p:txBody>
      </p:sp>
      <p:sp>
        <p:nvSpPr>
          <p:cNvPr id="3" name="Content Placeholder 2"/>
          <p:cNvSpPr>
            <a:spLocks noGrp="1"/>
          </p:cNvSpPr>
          <p:nvPr>
            <p:ph idx="1"/>
          </p:nvPr>
        </p:nvSpPr>
        <p:spPr/>
        <p:txBody>
          <a:bodyPr>
            <a:normAutofit fontScale="25000" lnSpcReduction="20000"/>
          </a:bodyPr>
          <a:lstStyle/>
          <a:p>
            <a:r>
              <a:rPr lang="en-US" sz="7200" dirty="0"/>
              <a:t>PA AND LATERAL </a:t>
            </a:r>
            <a:r>
              <a:rPr lang="en-US" sz="7200" dirty="0" smtClean="0"/>
              <a:t>CHEST</a:t>
            </a:r>
            <a:endParaRPr lang="en-US" sz="7200" dirty="0"/>
          </a:p>
          <a:p>
            <a:r>
              <a:rPr lang="en-US" sz="7200" dirty="0"/>
              <a:t>** HISTORY **:</a:t>
            </a:r>
          </a:p>
          <a:p>
            <a:r>
              <a:rPr lang="en-US" sz="7200" dirty="0" smtClean="0"/>
              <a:t>Cough</a:t>
            </a:r>
            <a:endParaRPr lang="en-US" sz="7200" dirty="0"/>
          </a:p>
          <a:p>
            <a:r>
              <a:rPr lang="en-US" sz="7200" dirty="0"/>
              <a:t>** FINDINGS **:</a:t>
            </a:r>
          </a:p>
          <a:p>
            <a:r>
              <a:rPr lang="en-US" sz="7200" dirty="0"/>
              <a:t>Ill-defined right apical infiltrate or ill-defined opacity in</a:t>
            </a:r>
          </a:p>
          <a:p>
            <a:r>
              <a:rPr lang="en-US" sz="7200" dirty="0"/>
              <a:t>right </a:t>
            </a:r>
            <a:r>
              <a:rPr lang="en-US" sz="7200" dirty="0" err="1"/>
              <a:t>perihilar</a:t>
            </a:r>
            <a:r>
              <a:rPr lang="en-US" sz="7200" dirty="0"/>
              <a:t> infiltrate. Possible </a:t>
            </a:r>
            <a:r>
              <a:rPr lang="en-US" sz="7200" dirty="0" err="1"/>
              <a:t>retrocardiac</a:t>
            </a:r>
            <a:r>
              <a:rPr lang="en-US" sz="7200" dirty="0"/>
              <a:t> infiltrate.  The</a:t>
            </a:r>
          </a:p>
          <a:p>
            <a:r>
              <a:rPr lang="en-US" sz="7200" dirty="0"/>
              <a:t>heart is not enlarged.  There is no pneumothorax or pleural</a:t>
            </a:r>
          </a:p>
          <a:p>
            <a:r>
              <a:rPr lang="en-US" sz="7200" dirty="0"/>
              <a:t>effusion.  The visualized soft tissues and bony structures are</a:t>
            </a:r>
          </a:p>
          <a:p>
            <a:r>
              <a:rPr lang="en-US" sz="7200" dirty="0"/>
              <a:t>unremarkable</a:t>
            </a:r>
            <a:r>
              <a:rPr lang="en-US" sz="7200" dirty="0" smtClean="0"/>
              <a:t>.</a:t>
            </a:r>
            <a:endParaRPr lang="en-US" sz="7200" dirty="0"/>
          </a:p>
          <a:p>
            <a:r>
              <a:rPr lang="en-US" sz="7200" dirty="0"/>
              <a:t>** IMPRESSION **:</a:t>
            </a:r>
          </a:p>
          <a:p>
            <a:r>
              <a:rPr lang="en-US" sz="7200" dirty="0"/>
              <a:t>Bilateral infiltrates versus ill-defined opacity of the right lung</a:t>
            </a:r>
          </a:p>
          <a:p>
            <a:r>
              <a:rPr lang="en-US" sz="7200" dirty="0"/>
              <a:t>apex. Probable acute pneumonia versus chronic changes but </a:t>
            </a:r>
            <a:r>
              <a:rPr lang="en-US" sz="7200" dirty="0" smtClean="0"/>
              <a:t>follow up</a:t>
            </a:r>
            <a:endParaRPr lang="en-US" sz="7200" dirty="0"/>
          </a:p>
          <a:p>
            <a:r>
              <a:rPr lang="en-US" sz="7200" dirty="0"/>
              <a:t>recommended.  This report was marked action </a:t>
            </a:r>
            <a:r>
              <a:rPr lang="en-US" sz="7200" dirty="0" smtClean="0"/>
              <a:t>required</a:t>
            </a:r>
            <a:r>
              <a:rPr lang="en-US" dirty="0"/>
              <a:t> </a:t>
            </a:r>
          </a:p>
        </p:txBody>
      </p:sp>
    </p:spTree>
    <p:extLst>
      <p:ext uri="{BB962C8B-B14F-4D97-AF65-F5344CB8AC3E}">
        <p14:creationId xmlns:p14="http://schemas.microsoft.com/office/powerpoint/2010/main" val="1924157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 X Ray </a:t>
            </a:r>
            <a:r>
              <a:rPr lang="en-US" dirty="0" err="1" smtClean="0">
                <a:solidFill>
                  <a:srgbClr val="FF0000"/>
                </a:solidFill>
              </a:rPr>
              <a:t>Dr</a:t>
            </a:r>
            <a:r>
              <a:rPr lang="en-US" dirty="0" smtClean="0">
                <a:solidFill>
                  <a:srgbClr val="FF0000"/>
                </a:solidFill>
              </a:rPr>
              <a:t> Park</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FF0000"/>
                </a:solidFill>
              </a:rPr>
              <a:t>Comment on penetration affecting visualization of vasculature</a:t>
            </a:r>
          </a:p>
          <a:p>
            <a:r>
              <a:rPr lang="en-US" dirty="0" smtClean="0">
                <a:solidFill>
                  <a:srgbClr val="FF0000"/>
                </a:solidFill>
              </a:rPr>
              <a:t>How to differentiate pulmonary vascular congestion vs infiltrate or pneumonia</a:t>
            </a:r>
            <a:endParaRPr lang="en-US" dirty="0">
              <a:solidFill>
                <a:srgbClr val="FF0000"/>
              </a:solidFill>
            </a:endParaRPr>
          </a:p>
        </p:txBody>
      </p:sp>
    </p:spTree>
    <p:extLst>
      <p:ext uri="{BB962C8B-B14F-4D97-AF65-F5344CB8AC3E}">
        <p14:creationId xmlns:p14="http://schemas.microsoft.com/office/powerpoint/2010/main" val="3444369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Chest (w/o contrast) 9/16/16</a:t>
            </a:r>
            <a:endParaRPr lang="en-US" dirty="0"/>
          </a:p>
        </p:txBody>
      </p:sp>
      <p:pic>
        <p:nvPicPr>
          <p:cNvPr id="4" name="Content Placeholder 3"/>
          <p:cNvPicPr>
            <a:picLocks noGrp="1" noChangeAspect="1"/>
          </p:cNvPicPr>
          <p:nvPr>
            <p:ph idx="1"/>
          </p:nvPr>
        </p:nvPicPr>
        <p:blipFill>
          <a:blip r:embed="rId2"/>
          <a:stretch>
            <a:fillRect/>
          </a:stretch>
        </p:blipFill>
        <p:spPr>
          <a:xfrm>
            <a:off x="0" y="1506036"/>
            <a:ext cx="6365174" cy="4449060"/>
          </a:xfrm>
          <a:prstGeom prst="rect">
            <a:avLst/>
          </a:prstGeom>
        </p:spPr>
      </p:pic>
      <p:pic>
        <p:nvPicPr>
          <p:cNvPr id="5" name="Picture 4"/>
          <p:cNvPicPr>
            <a:picLocks noChangeAspect="1"/>
          </p:cNvPicPr>
          <p:nvPr/>
        </p:nvPicPr>
        <p:blipFill>
          <a:blip r:embed="rId3"/>
          <a:stretch>
            <a:fillRect/>
          </a:stretch>
        </p:blipFill>
        <p:spPr>
          <a:xfrm>
            <a:off x="6096000" y="1506036"/>
            <a:ext cx="6073799" cy="4443292"/>
          </a:xfrm>
          <a:prstGeom prst="rect">
            <a:avLst/>
          </a:prstGeom>
        </p:spPr>
      </p:pic>
    </p:spTree>
    <p:extLst>
      <p:ext uri="{BB962C8B-B14F-4D97-AF65-F5344CB8AC3E}">
        <p14:creationId xmlns:p14="http://schemas.microsoft.com/office/powerpoint/2010/main" val="1491345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TotalTime>
  <Words>1023</Words>
  <Application>Microsoft Office PowerPoint</Application>
  <PresentationFormat>Widescreen</PresentationFormat>
  <Paragraphs>151</Paragraphs>
  <Slides>55</Slides>
  <Notes>0</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Calibri Light</vt:lpstr>
      <vt:lpstr>Office Theme</vt:lpstr>
      <vt:lpstr>Multimodality Conference</vt:lpstr>
      <vt:lpstr>Multimodality Conference</vt:lpstr>
      <vt:lpstr>OBJECTIVES</vt:lpstr>
      <vt:lpstr>51 year old male presents with cough</vt:lpstr>
      <vt:lpstr>Exam</vt:lpstr>
      <vt:lpstr>Chest X ray 9/14/16 </vt:lpstr>
      <vt:lpstr>Chest X Ray 9/14/16</vt:lpstr>
      <vt:lpstr>Chest X Ray Dr Park</vt:lpstr>
      <vt:lpstr>CT Chest (w/o contrast) 9/16/16</vt:lpstr>
      <vt:lpstr>CT Chest (w/o contrast) 9/16/16</vt:lpstr>
      <vt:lpstr>Chest CT (without contrast) Dr Park</vt:lpstr>
      <vt:lpstr>CT Abdomen (with contrast) 9/17/16</vt:lpstr>
      <vt:lpstr>CT Abdomen (with contrast) 9/17/16</vt:lpstr>
      <vt:lpstr>CT Abdomen (with contrast) Dr Park</vt:lpstr>
      <vt:lpstr>PowerPoint Presentation</vt:lpstr>
      <vt:lpstr>PET Scan 9/22/16</vt:lpstr>
      <vt:lpstr>PET Scan 9/22/16</vt:lpstr>
      <vt:lpstr>PET Scan 9/22/16  Dr. Baidee</vt:lpstr>
      <vt:lpstr>CT Chest (with contrast) 9/27/16</vt:lpstr>
      <vt:lpstr>CT Chest (with contrast) 9/27/16</vt:lpstr>
      <vt:lpstr>CT Chest (with contrast) 9/27/16 Dr Park</vt:lpstr>
      <vt:lpstr>Clinical Course</vt:lpstr>
      <vt:lpstr>Echocardiogram 9/30/16</vt:lpstr>
      <vt:lpstr>PowerPoint Presentation</vt:lpstr>
      <vt:lpstr>PowerPoint Presentation</vt:lpstr>
      <vt:lpstr>PowerPoint Presentation</vt:lpstr>
      <vt:lpstr>PowerPoint Presentation</vt:lpstr>
      <vt:lpstr>PowerPoint Presentation</vt:lpstr>
      <vt:lpstr>PowerPoint Presentation</vt:lpstr>
      <vt:lpstr>Echocardiogram 9/30/16</vt:lpstr>
      <vt:lpstr>Clinical Course</vt:lpstr>
      <vt:lpstr>TEE Transesophageal Echo 10/3/16</vt:lpstr>
      <vt:lpstr>PowerPoint Presentation</vt:lpstr>
      <vt:lpstr>TEE Transesophageal Echocardiogram 10/2/16</vt:lpstr>
      <vt:lpstr>Cardiac Catheterization /Aortogram 10/2/16</vt:lpstr>
      <vt:lpstr>Coronary Angiography</vt:lpstr>
      <vt:lpstr>Cardiac Catheterization 10/2/16</vt:lpstr>
      <vt:lpstr>Clinical Course</vt:lpstr>
      <vt:lpstr>Clinical Course</vt:lpstr>
      <vt:lpstr>12/13/16 Presents to ER with increase in SOB</vt:lpstr>
      <vt:lpstr>CT Chest (without contrast) 12/13/16</vt:lpstr>
      <vt:lpstr>Evaluation of Xray and CT for pneumothorax Dr. Park</vt:lpstr>
      <vt:lpstr>CT Chest (without contrast) 12/13/16</vt:lpstr>
      <vt:lpstr>Clinical Course</vt:lpstr>
      <vt:lpstr>Clinical Course</vt:lpstr>
      <vt:lpstr>Ultrasound Duplex Scan Upper Extremity 3/5/17</vt:lpstr>
      <vt:lpstr>For Dr Cole</vt:lpstr>
      <vt:lpstr>Ultrasound Duplex Scan Upper Extremity 3/5/17</vt:lpstr>
      <vt:lpstr>Echocardiogram post Aortic Root and AVR</vt:lpstr>
      <vt:lpstr>PowerPoint Presentation</vt:lpstr>
      <vt:lpstr>Number of Imaging Studies since first presentation with cough (7 months) 9/16-3/17</vt:lpstr>
      <vt:lpstr>PowerPoint Presentation</vt:lpstr>
      <vt:lpstr>What does the PET/CT exam demonstrate?  Intense increased FDG uptake in the region of the known large pancreatic tail mass consistent with primary malignancy  </vt:lpstr>
      <vt:lpstr>PowerPoint Presentation</vt:lpstr>
      <vt:lpstr>  Indications of PET in cardiac imaging?  </vt:lpstr>
    </vt:vector>
  </TitlesOfParts>
  <Company>Kaiser Permanente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Multimodality Conference</dc:title>
  <dc:creator>VALERIE C. KWAI BEN MD</dc:creator>
  <cp:lastModifiedBy>Chris J. Salem</cp:lastModifiedBy>
  <cp:revision>40</cp:revision>
  <dcterms:created xsi:type="dcterms:W3CDTF">2017-03-06T17:50:26Z</dcterms:created>
  <dcterms:modified xsi:type="dcterms:W3CDTF">2017-05-23T18:00:21Z</dcterms:modified>
</cp:coreProperties>
</file>