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avi" ContentType="video/avi"/>
  <Default Extension="gif" ContentType="video/unknown"/>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3"/>
  </p:notesMasterIdLst>
  <p:sldIdLst>
    <p:sldId id="256" r:id="rId2"/>
    <p:sldId id="280" r:id="rId3"/>
    <p:sldId id="258" r:id="rId4"/>
    <p:sldId id="260" r:id="rId5"/>
    <p:sldId id="341" r:id="rId6"/>
    <p:sldId id="293" r:id="rId7"/>
    <p:sldId id="262" r:id="rId8"/>
    <p:sldId id="346" r:id="rId9"/>
    <p:sldId id="345" r:id="rId10"/>
    <p:sldId id="343" r:id="rId11"/>
    <p:sldId id="342" r:id="rId12"/>
    <p:sldId id="336" r:id="rId13"/>
    <p:sldId id="344" r:id="rId14"/>
    <p:sldId id="335" r:id="rId15"/>
    <p:sldId id="301" r:id="rId16"/>
    <p:sldId id="338" r:id="rId17"/>
    <p:sldId id="281" r:id="rId18"/>
    <p:sldId id="367" r:id="rId19"/>
    <p:sldId id="359" r:id="rId20"/>
    <p:sldId id="357" r:id="rId21"/>
    <p:sldId id="269" r:id="rId22"/>
    <p:sldId id="358" r:id="rId23"/>
    <p:sldId id="302" r:id="rId24"/>
    <p:sldId id="360" r:id="rId25"/>
    <p:sldId id="270" r:id="rId26"/>
    <p:sldId id="306" r:id="rId27"/>
    <p:sldId id="271" r:id="rId28"/>
    <p:sldId id="365" r:id="rId29"/>
    <p:sldId id="364" r:id="rId30"/>
    <p:sldId id="363" r:id="rId31"/>
    <p:sldId id="297" r:id="rId32"/>
    <p:sldId id="305" r:id="rId33"/>
    <p:sldId id="340" r:id="rId34"/>
    <p:sldId id="273" r:id="rId35"/>
    <p:sldId id="354" r:id="rId36"/>
    <p:sldId id="355" r:id="rId37"/>
    <p:sldId id="350" r:id="rId38"/>
    <p:sldId id="381" r:id="rId39"/>
    <p:sldId id="347" r:id="rId40"/>
    <p:sldId id="349" r:id="rId41"/>
    <p:sldId id="348" r:id="rId42"/>
    <p:sldId id="353" r:id="rId43"/>
    <p:sldId id="352" r:id="rId44"/>
    <p:sldId id="351" r:id="rId45"/>
    <p:sldId id="275" r:id="rId46"/>
    <p:sldId id="339" r:id="rId47"/>
    <p:sldId id="296" r:id="rId48"/>
    <p:sldId id="366" r:id="rId49"/>
    <p:sldId id="368" r:id="rId50"/>
    <p:sldId id="369" r:id="rId51"/>
    <p:sldId id="370" r:id="rId52"/>
    <p:sldId id="371" r:id="rId53"/>
    <p:sldId id="372" r:id="rId54"/>
    <p:sldId id="373" r:id="rId55"/>
    <p:sldId id="374" r:id="rId56"/>
    <p:sldId id="375" r:id="rId57"/>
    <p:sldId id="376" r:id="rId58"/>
    <p:sldId id="377" r:id="rId59"/>
    <p:sldId id="378" r:id="rId60"/>
    <p:sldId id="379" r:id="rId61"/>
    <p:sldId id="380" r:id="rId6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99" autoAdjust="0"/>
    <p:restoredTop sz="37789" autoAdjust="0"/>
  </p:normalViewPr>
  <p:slideViewPr>
    <p:cSldViewPr>
      <p:cViewPr>
        <p:scale>
          <a:sx n="50" d="100"/>
          <a:sy n="50" d="100"/>
        </p:scale>
        <p:origin x="-1392"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3365566-D21D-4FFC-8D86-CEE0F2E70E94}" type="slidenum">
              <a:rPr lang="en-US"/>
              <a:pPr>
                <a:defRPr/>
              </a:pPr>
              <a:t>‹#›</a:t>
            </a:fld>
            <a:endParaRPr lang="en-US"/>
          </a:p>
        </p:txBody>
      </p:sp>
    </p:spTree>
    <p:extLst>
      <p:ext uri="{BB962C8B-B14F-4D97-AF65-F5344CB8AC3E}">
        <p14:creationId xmlns:p14="http://schemas.microsoft.com/office/powerpoint/2010/main" val="32541837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en.wikipedia.org/wiki/Organogenesi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isc.temple.edu/marino/embryology/Heart98/heart97b/img006.gif"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isc.temple.edu/marino/embryology/Heart98/heart97b/img041.gif"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en.wikipedia.org/wiki/Right_subclavian" TargetMode="External"/><Relationship Id="rId7" Type="http://schemas.openxmlformats.org/officeDocument/2006/relationships/hyperlink" Target="http://en.wikipedia.org/wiki/Ductus_arteriosus" TargetMode="External"/><Relationship Id="rId2" Type="http://schemas.openxmlformats.org/officeDocument/2006/relationships/slide" Target="../slides/slide41.xml"/><Relationship Id="rId1" Type="http://schemas.openxmlformats.org/officeDocument/2006/relationships/notesMaster" Target="../notesMasters/notesMaster1.xml"/><Relationship Id="rId6" Type="http://schemas.openxmlformats.org/officeDocument/2006/relationships/hyperlink" Target="http://en.wikipedia.org/wiki/Carotid_artery" TargetMode="External"/><Relationship Id="rId5" Type="http://schemas.openxmlformats.org/officeDocument/2006/relationships/hyperlink" Target="http://en.wikipedia.org/wiki/Arch_of_the_aorta" TargetMode="External"/><Relationship Id="rId4" Type="http://schemas.openxmlformats.org/officeDocument/2006/relationships/hyperlink" Target="http://en.wikipedia.org/wiki/Internal_mammary_branch" TargetMode="Externa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www.embryology.ch/anglais/pcardio/bibliocardio01.html"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p:spPr>
        <p:txBody>
          <a:bodyPr/>
          <a:lstStyle/>
          <a:p>
            <a:fld id="{E48BBE4A-288F-4A13-84C0-C90C81359E4B}" type="slidenum">
              <a:rPr lang="en-US" smtClean="0"/>
              <a:pPr/>
              <a:t>1</a:t>
            </a:fld>
            <a:endParaRPr lang="en-US" smtClean="0"/>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p:spPr>
        <p:txBody>
          <a:bodyPr/>
          <a:lstStyle/>
          <a:p>
            <a:pPr eaLnBrk="1" hangingPunct="1"/>
            <a:r>
              <a:rPr lang="en-US" dirty="0" smtClean="0"/>
              <a:t>Welcome to the NCER Module 2 Cardiac Embryology webinar, thank you for taking the time to participate in this complex topic.</a:t>
            </a:r>
          </a:p>
          <a:p>
            <a:pPr eaLnBrk="1" hangingPunct="1"/>
            <a:r>
              <a:rPr lang="en-US" dirty="0" smtClean="0"/>
              <a:t>My name is Michelle Wilson, and I will be your guide through this discussion regarding cardiac embryology, over the next 60 minutes.</a:t>
            </a:r>
          </a:p>
          <a:p>
            <a:pPr eaLnBrk="1" hangingPunct="1"/>
            <a:endParaRPr lang="en-US" dirty="0" smtClean="0"/>
          </a:p>
          <a:p>
            <a:pPr eaLnBrk="1" hangingPunct="1"/>
            <a:r>
              <a:rPr lang="en-US" dirty="0" smtClean="0"/>
              <a:t>Before</a:t>
            </a:r>
            <a:r>
              <a:rPr lang="en-US" baseline="0" dirty="0" smtClean="0"/>
              <a:t> we get started, I wanted to open up ideas about this topic. </a:t>
            </a:r>
          </a:p>
          <a:p>
            <a:pPr eaLnBrk="1" hangingPunct="1"/>
            <a:r>
              <a:rPr lang="en-US" baseline="0" dirty="0" smtClean="0"/>
              <a:t>First,</a:t>
            </a:r>
          </a:p>
          <a:p>
            <a:pPr eaLnBrk="1" hangingPunct="1"/>
            <a:r>
              <a:rPr lang="en-US" dirty="0" smtClean="0"/>
              <a:t>Abnormalities in heart formation, the most common form of human birth defects, afflict nearly 1% of newborns, and their frequency in spontaneously aborted pregnancies is estimated to be tenfold higher.</a:t>
            </a:r>
            <a:endParaRPr lang="en-US" baseline="30000" dirty="0" smtClean="0"/>
          </a:p>
          <a:p>
            <a:pPr eaLnBrk="1" hangingPunct="1"/>
            <a:endParaRPr lang="en-US" baseline="30000" dirty="0" smtClean="0"/>
          </a:p>
          <a:p>
            <a:pPr eaLnBrk="1" hangingPunct="1"/>
            <a:r>
              <a:rPr lang="en-US" dirty="0" smtClean="0"/>
              <a:t>Embryology can be fascinating and complex, with the idea of knowing where things came from, and how they originated being very important to us as sonographers, as imagers of the fetal, pediatric and adult cardiovascular system. It allows us to better understand the pathological process from the beginning or from its</a:t>
            </a:r>
            <a:r>
              <a:rPr lang="en-US" baseline="0" dirty="0" smtClean="0"/>
              <a:t> very start</a:t>
            </a:r>
            <a:r>
              <a:rPr lang="en-US" dirty="0" smtClean="0"/>
              <a:t> to the point at which we are responsible for capturing and documenting the heart on the day we see a patient with a particular congenital cardiac defect.</a:t>
            </a:r>
          </a:p>
          <a:p>
            <a:pPr eaLnBrk="1" hangingPunct="1"/>
            <a:endParaRPr lang="en-US" dirty="0" smtClean="0"/>
          </a:p>
          <a:p>
            <a:pPr eaLnBrk="1" hangingPunct="1">
              <a:spcBef>
                <a:spcPct val="0"/>
              </a:spcBef>
            </a:pPr>
            <a:r>
              <a:rPr lang="en-US" dirty="0" smtClean="0"/>
              <a:t>The embryology of the heart is incredibly complicated. We don't start out with a 4 chambered heart-it’s</a:t>
            </a:r>
            <a:r>
              <a:rPr lang="en-US" baseline="0" dirty="0" smtClean="0"/>
              <a:t> a tough twisty road </a:t>
            </a:r>
            <a:r>
              <a:rPr lang="en-US" dirty="0" smtClean="0"/>
              <a:t>that entails cell growth, cell migration, cell death, adhesions and differentiation</a:t>
            </a:r>
            <a:r>
              <a:rPr lang="en-US" baseline="0" dirty="0" smtClean="0"/>
              <a:t> </a:t>
            </a:r>
            <a:r>
              <a:rPr lang="en-US" dirty="0" smtClean="0"/>
              <a:t> with normal cardiac structures being remodeled several times. </a:t>
            </a:r>
          </a:p>
          <a:p>
            <a:pPr eaLnBrk="1" hangingPunct="1">
              <a:spcBef>
                <a:spcPct val="0"/>
              </a:spcBef>
            </a:pPr>
            <a:endParaRPr lang="en-US" dirty="0" smtClean="0"/>
          </a:p>
          <a:p>
            <a:pPr eaLnBrk="1" hangingPunct="1">
              <a:spcBef>
                <a:spcPct val="0"/>
              </a:spcBef>
            </a:pPr>
            <a:r>
              <a:rPr lang="en-US" dirty="0" smtClean="0"/>
              <a:t>Not only does this methodology have to be precise and controlled, but it also relies on other organs surrounding it to be uniformly consistent and symmetric. </a:t>
            </a:r>
          </a:p>
          <a:p>
            <a:pPr eaLnBrk="1" hangingPunct="1"/>
            <a:endParaRPr lang="en-US" dirty="0" smtClean="0"/>
          </a:p>
          <a:p>
            <a:pPr eaLnBrk="1" hangingPunct="1"/>
            <a:r>
              <a:rPr lang="en-US" dirty="0" smtClean="0"/>
              <a:t/>
            </a:r>
            <a:br>
              <a:rPr lang="en-US" dirty="0" smtClean="0"/>
            </a:br>
            <a:endParaRPr lang="en-US" dirty="0" smtClean="0"/>
          </a:p>
          <a:p>
            <a:pPr eaLnBrk="1" hangingPunct="1"/>
            <a:endParaRPr lang="en-US" dirty="0" smtClean="0"/>
          </a:p>
          <a:p>
            <a:pPr eaLnBrk="1" hangingPunct="1"/>
            <a:endParaRPr lang="en-US" dirty="0" smtClean="0"/>
          </a:p>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a:defRPr/>
            </a:pPr>
            <a:r>
              <a:rPr lang="en-US" sz="800" dirty="0" smtClean="0"/>
              <a:t>As</a:t>
            </a:r>
            <a:r>
              <a:rPr lang="en-US" sz="800" baseline="0" dirty="0" smtClean="0"/>
              <a:t> I just mentioned, d</a:t>
            </a:r>
            <a:r>
              <a:rPr lang="en-US" sz="800" dirty="0" smtClean="0"/>
              <a:t>uring embryonic development, the heart evolves from a simple tubular structure to a highly complex </a:t>
            </a:r>
            <a:r>
              <a:rPr lang="en-US" sz="800" dirty="0" err="1" smtClean="0"/>
              <a:t>multichamber</a:t>
            </a:r>
            <a:r>
              <a:rPr lang="en-US" sz="800" dirty="0" smtClean="0"/>
              <a:t> organ in a short period of time. In order for this process to be successful, it requires the development and growth of different structures.</a:t>
            </a:r>
            <a:r>
              <a:rPr lang="en-US" sz="800" baseline="0" dirty="0" smtClean="0"/>
              <a:t> </a:t>
            </a:r>
            <a:r>
              <a:rPr lang="en-US" sz="800" dirty="0" smtClean="0"/>
              <a:t>To better understand the development of the fetal heart, it helps to begin with a thorough understanding of the anatomy of the adult heart and the great vessels, and these structures will</a:t>
            </a:r>
            <a:r>
              <a:rPr lang="en-US" sz="800" baseline="0" dirty="0" smtClean="0"/>
              <a:t> be</a:t>
            </a:r>
            <a:r>
              <a:rPr lang="en-US" sz="800" dirty="0" smtClean="0"/>
              <a:t> discussed at length. </a:t>
            </a:r>
          </a:p>
          <a:p>
            <a:pPr>
              <a:defRPr/>
            </a:pPr>
            <a:endParaRPr lang="en-US" sz="800" dirty="0" smtClean="0"/>
          </a:p>
          <a:p>
            <a:pPr>
              <a:defRPr/>
            </a:pPr>
            <a:r>
              <a:rPr lang="en-US" sz="800" dirty="0" smtClean="0"/>
              <a:t>Next, as you consider each stage of development you must keep in mind what the fetus is like at that particular stage of</a:t>
            </a:r>
            <a:r>
              <a:rPr lang="en-US" sz="800" baseline="0" dirty="0" smtClean="0"/>
              <a:t> embryology…</a:t>
            </a:r>
            <a:r>
              <a:rPr lang="en-US" sz="800" dirty="0" smtClean="0"/>
              <a:t> and what are the demands placed on the cardiovascular system at that particular time.</a:t>
            </a:r>
          </a:p>
          <a:p>
            <a:pPr eaLnBrk="1" hangingPunct="1">
              <a:spcBef>
                <a:spcPct val="0"/>
              </a:spcBef>
            </a:pPr>
            <a:endParaRPr lang="en-US" sz="800" dirty="0" smtClean="0"/>
          </a:p>
          <a:p>
            <a:pPr>
              <a:lnSpc>
                <a:spcPct val="80000"/>
              </a:lnSpc>
            </a:pPr>
            <a:r>
              <a:rPr lang="en-US" sz="800" dirty="0" smtClean="0"/>
              <a:t>This module is designed to outline the basic patterns that take place during cardiac embryogenesis. </a:t>
            </a:r>
          </a:p>
          <a:p>
            <a:pPr>
              <a:lnSpc>
                <a:spcPct val="80000"/>
              </a:lnSpc>
            </a:pPr>
            <a:endParaRPr lang="en-US" sz="800" dirty="0" smtClean="0"/>
          </a:p>
          <a:p>
            <a:pPr>
              <a:lnSpc>
                <a:spcPct val="80000"/>
              </a:lnSpc>
            </a:pPr>
            <a:r>
              <a:rPr lang="en-US" sz="800" dirty="0" smtClean="0"/>
              <a:t>By the end of this webinar a</a:t>
            </a:r>
            <a:r>
              <a:rPr lang="en-US" sz="800" baseline="0" dirty="0" smtClean="0"/>
              <a:t> participant should be able to</a:t>
            </a:r>
            <a:r>
              <a:rPr lang="en-US" sz="800" dirty="0" smtClean="0"/>
              <a:t> accomplish the following:</a:t>
            </a:r>
          </a:p>
          <a:p>
            <a:pPr>
              <a:lnSpc>
                <a:spcPct val="80000"/>
              </a:lnSpc>
            </a:pPr>
            <a:endParaRPr lang="en-US" sz="800" dirty="0" smtClean="0"/>
          </a:p>
          <a:p>
            <a:pPr>
              <a:lnSpc>
                <a:spcPct val="80000"/>
              </a:lnSpc>
            </a:pPr>
            <a:r>
              <a:rPr lang="en-US" sz="800" dirty="0" smtClean="0"/>
              <a:t>Define the basic embryologic formation of the heart. During </a:t>
            </a:r>
            <a:r>
              <a:rPr lang="en-US" sz="800" dirty="0" err="1" smtClean="0"/>
              <a:t>cardiogenesis</a:t>
            </a:r>
            <a:r>
              <a:rPr lang="en-US" sz="800" dirty="0" smtClean="0"/>
              <a:t>, six prototypical phases can be distinguished and we will use these stages or phases as the basis of this discussion.</a:t>
            </a:r>
          </a:p>
          <a:p>
            <a:pPr>
              <a:lnSpc>
                <a:spcPct val="80000"/>
              </a:lnSpc>
            </a:pPr>
            <a:endParaRPr lang="en-US" sz="800" dirty="0" smtClean="0"/>
          </a:p>
          <a:p>
            <a:pPr>
              <a:lnSpc>
                <a:spcPct val="80000"/>
              </a:lnSpc>
            </a:pPr>
            <a:r>
              <a:rPr lang="en-US" sz="800" dirty="0" smtClean="0"/>
              <a:t>Identify normal fetal heart anatomy and explain its relationship as growth occurs</a:t>
            </a:r>
          </a:p>
          <a:p>
            <a:pPr>
              <a:lnSpc>
                <a:spcPct val="80000"/>
              </a:lnSpc>
            </a:pPr>
            <a:r>
              <a:rPr lang="en-US" sz="800" dirty="0" smtClean="0"/>
              <a:t>Briefly describe fetal cardiac circulation- there is an entire webinar devoted to the placental-fetal vascular circulation, however during this module we will become familiar with fetal cardiac circulation and better appreciate how much it changes during this developmental period.</a:t>
            </a:r>
          </a:p>
          <a:p>
            <a:pPr>
              <a:lnSpc>
                <a:spcPct val="80000"/>
              </a:lnSpc>
            </a:pPr>
            <a:endParaRPr lang="en-US" sz="800" dirty="0" smtClean="0"/>
          </a:p>
          <a:p>
            <a:pPr>
              <a:lnSpc>
                <a:spcPct val="80000"/>
              </a:lnSpc>
            </a:pPr>
            <a:r>
              <a:rPr lang="en-US" sz="800" dirty="0" smtClean="0"/>
              <a:t>And  finally a generalized timeline of fetal heart development and how it pertains to structures being created and growing during the fetal stage will be discussed</a:t>
            </a:r>
          </a:p>
          <a:p>
            <a:pPr>
              <a:lnSpc>
                <a:spcPct val="80000"/>
              </a:lnSpc>
            </a:pPr>
            <a:endParaRPr lang="en-US" sz="800" dirty="0" smtClean="0"/>
          </a:p>
          <a:p>
            <a:pPr>
              <a:lnSpc>
                <a:spcPct val="80000"/>
              </a:lnSpc>
            </a:pPr>
            <a:endParaRPr lang="en-US" sz="800" dirty="0" smtClean="0"/>
          </a:p>
          <a:p>
            <a:pPr eaLnBrk="1" hangingPunct="1"/>
            <a:r>
              <a:rPr lang="en-US" sz="800" dirty="0" smtClean="0"/>
              <a:t>Before</a:t>
            </a:r>
            <a:r>
              <a:rPr lang="en-US" sz="800" baseline="0" dirty="0" smtClean="0"/>
              <a:t> we get going, let me mention that a</a:t>
            </a:r>
            <a:r>
              <a:rPr lang="en-US" sz="800" dirty="0" smtClean="0"/>
              <a:t>ll dates given or sequences talked about are referred to as the number of days post conception. </a:t>
            </a:r>
          </a:p>
          <a:p>
            <a:pPr eaLnBrk="1" hangingPunct="1"/>
            <a:r>
              <a:rPr lang="en-US" sz="800" dirty="0" smtClean="0"/>
              <a:t>If you feel the need to correlate this with the patients last menstrual period, you could use this number and add two weeks to it.</a:t>
            </a:r>
          </a:p>
          <a:p>
            <a:pPr eaLnBrk="1" hangingPunct="1"/>
            <a:r>
              <a:rPr lang="en-US" sz="800" dirty="0" smtClean="0"/>
              <a:t>Again when I refer to specific dates they will be based on conception.</a:t>
            </a:r>
          </a:p>
          <a:p>
            <a:pPr>
              <a:lnSpc>
                <a:spcPct val="80000"/>
              </a:lnSpc>
            </a:pPr>
            <a:endParaRPr lang="en-US" sz="800" dirty="0" smtClean="0"/>
          </a:p>
          <a:p>
            <a:pPr>
              <a:lnSpc>
                <a:spcPct val="80000"/>
              </a:lnSpc>
            </a:pPr>
            <a:endParaRPr lang="en-US" sz="800" dirty="0" smtClean="0"/>
          </a:p>
          <a:p>
            <a:pPr>
              <a:lnSpc>
                <a:spcPct val="80000"/>
              </a:lnSpc>
            </a:pPr>
            <a:endParaRPr lang="en-US" sz="800" dirty="0" smtClean="0"/>
          </a:p>
          <a:p>
            <a:pPr>
              <a:lnSpc>
                <a:spcPct val="80000"/>
              </a:lnSpc>
            </a:pPr>
            <a:endParaRPr lang="en-US" sz="800" dirty="0" smtClean="0"/>
          </a:p>
          <a:p>
            <a:pPr>
              <a:lnSpc>
                <a:spcPct val="80000"/>
              </a:lnSpc>
            </a:pPr>
            <a:endParaRPr lang="en-US" sz="800" dirty="0" smtClean="0"/>
          </a:p>
          <a:p>
            <a:pPr>
              <a:lnSpc>
                <a:spcPct val="80000"/>
              </a:lnSpc>
            </a:pPr>
            <a:endParaRPr lang="en-US" sz="800" dirty="0" smtClean="0"/>
          </a:p>
          <a:p>
            <a:pPr>
              <a:lnSpc>
                <a:spcPct val="80000"/>
              </a:lnSpc>
            </a:pPr>
            <a:endParaRPr lang="en-US" sz="800" dirty="0" smtClean="0"/>
          </a:p>
          <a:p>
            <a:pPr>
              <a:lnSpc>
                <a:spcPct val="80000"/>
              </a:lnSpc>
            </a:pPr>
            <a:endParaRPr lang="en-US" sz="800" dirty="0" smtClean="0"/>
          </a:p>
          <a:p>
            <a:pPr>
              <a:lnSpc>
                <a:spcPct val="80000"/>
              </a:lnSpc>
            </a:pPr>
            <a:endParaRPr lang="en-US" sz="800" dirty="0" smtClean="0"/>
          </a:p>
        </p:txBody>
      </p:sp>
      <p:sp>
        <p:nvSpPr>
          <p:cNvPr id="17411" name="Slide Number Placeholder 3"/>
          <p:cNvSpPr>
            <a:spLocks noGrp="1"/>
          </p:cNvSpPr>
          <p:nvPr>
            <p:ph type="sldNum" sz="quarter" idx="5"/>
          </p:nvPr>
        </p:nvSpPr>
        <p:spPr>
          <a:noFill/>
        </p:spPr>
        <p:txBody>
          <a:bodyPr/>
          <a:lstStyle/>
          <a:p>
            <a:fld id="{8C2DCA13-63D5-446B-A9D8-B0FB391599C8}"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eaLnBrk="1" hangingPunct="1">
              <a:spcBef>
                <a:spcPct val="0"/>
              </a:spcBef>
            </a:pPr>
            <a:r>
              <a:rPr lang="en-US" sz="1200" baseline="0" dirty="0" smtClean="0"/>
              <a:t>A statement I once read noted that  </a:t>
            </a:r>
            <a:r>
              <a:rPr lang="en-US" sz="1200" dirty="0" smtClean="0"/>
              <a:t>“The Cardiovascular System- is  Functionally important to development”</a:t>
            </a:r>
          </a:p>
          <a:p>
            <a:pPr eaLnBrk="1" hangingPunct="1">
              <a:spcBef>
                <a:spcPct val="0"/>
              </a:spcBef>
            </a:pPr>
            <a:endParaRPr lang="en-US" sz="1200"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sz="1200" dirty="0" smtClean="0"/>
              <a:t>The first time I read this, I’m not sure I realized the full extent or applicability</a:t>
            </a:r>
            <a:r>
              <a:rPr lang="en-US" sz="1200" baseline="0" dirty="0" smtClean="0"/>
              <a:t> of this statement.</a:t>
            </a:r>
            <a:r>
              <a:rPr lang="en-US" sz="1200" dirty="0" smtClean="0"/>
              <a:t> If you think about it, most cells and organs in an embryo do very little except grow and differentiate.—for instance the brain, lungs, liver, digestive system, and kidneys all fit into this system of basic growth. </a:t>
            </a:r>
            <a:r>
              <a:rPr lang="en-US" sz="1200" dirty="0" err="1" smtClean="0"/>
              <a:t>Gastrulation</a:t>
            </a:r>
            <a:r>
              <a:rPr lang="en-US" sz="1200" dirty="0" smtClean="0"/>
              <a:t> occurs the three definitive</a:t>
            </a:r>
            <a:r>
              <a:rPr lang="en-US" sz="1200" baseline="0" dirty="0" smtClean="0"/>
              <a:t> germ layers of the embryo- the ectoderm, the mesoderm and endoderm are established-and those cells that will become an organ system or a tissue support, or a vascular entity are set and ready to grow. But with the heart, it actually has to perform its job from the get go-or those other cells and organ systems won’t be supplied with the essentials they need to grow.</a:t>
            </a:r>
          </a:p>
          <a:p>
            <a:pPr marL="0" marR="0" indent="0" algn="l" defTabSz="914400" rtl="0" eaLnBrk="1" fontAlgn="base" latinLnBrk="0" hangingPunct="1">
              <a:lnSpc>
                <a:spcPct val="100000"/>
              </a:lnSpc>
              <a:spcBef>
                <a:spcPct val="0"/>
              </a:spcBef>
              <a:spcAft>
                <a:spcPct val="0"/>
              </a:spcAft>
              <a:buClrTx/>
              <a:buSzTx/>
              <a:buFontTx/>
              <a:buNone/>
              <a:tabLst/>
              <a:defRPr/>
            </a:pPr>
            <a:endParaRPr lang="en-US" sz="1200" kern="1200" dirty="0" smtClean="0">
              <a:solidFill>
                <a:schemeClr val="tx1"/>
              </a:solidFill>
              <a:effectLst/>
              <a:latin typeface="Arial" charset="0"/>
              <a:ea typeface="+mn-ea"/>
              <a:cs typeface="+mn-cs"/>
            </a:endParaRPr>
          </a:p>
          <a:p>
            <a:pPr marL="0" marR="0" indent="0" algn="l" defTabSz="914400" rtl="0" eaLnBrk="1" fontAlgn="base" latinLnBrk="0" hangingPunct="1">
              <a:lnSpc>
                <a:spcPct val="100000"/>
              </a:lnSpc>
              <a:spcBef>
                <a:spcPct val="0"/>
              </a:spcBef>
              <a:spcAft>
                <a:spcPct val="0"/>
              </a:spcAft>
              <a:buClrTx/>
              <a:buSzTx/>
              <a:buFontTx/>
              <a:buNone/>
              <a:tabLst/>
              <a:defRPr/>
            </a:pPr>
            <a:r>
              <a:rPr lang="en-US" sz="1200" kern="1200" dirty="0" smtClean="0">
                <a:solidFill>
                  <a:schemeClr val="tx1"/>
                </a:solidFill>
                <a:effectLst/>
                <a:latin typeface="Arial" charset="0"/>
                <a:ea typeface="+mn-ea"/>
                <a:cs typeface="+mn-cs"/>
              </a:rPr>
              <a:t>As a note since we are</a:t>
            </a:r>
            <a:r>
              <a:rPr lang="en-US" sz="1200" kern="1200" baseline="0" dirty="0" smtClean="0">
                <a:solidFill>
                  <a:schemeClr val="tx1"/>
                </a:solidFill>
                <a:effectLst/>
                <a:latin typeface="Arial" charset="0"/>
                <a:ea typeface="+mn-ea"/>
                <a:cs typeface="+mn-cs"/>
              </a:rPr>
              <a:t> on t</a:t>
            </a:r>
            <a:r>
              <a:rPr lang="en-US" sz="1200" kern="1200" dirty="0" smtClean="0">
                <a:solidFill>
                  <a:schemeClr val="tx1"/>
                </a:solidFill>
                <a:effectLst/>
                <a:latin typeface="Arial" charset="0"/>
                <a:ea typeface="+mn-ea"/>
                <a:cs typeface="+mn-cs"/>
              </a:rPr>
              <a:t>he topic, keep in mind that the most sensitive time period during the development of the cardiovascular system is between 3.5 – 6.5 weeks post-conception or embryologic age. </a:t>
            </a:r>
          </a:p>
          <a:p>
            <a:pPr eaLnBrk="1" hangingPunct="1">
              <a:spcBef>
                <a:spcPct val="0"/>
              </a:spcBef>
            </a:pPr>
            <a:endParaRPr lang="en-US" sz="1200" dirty="0" smtClean="0"/>
          </a:p>
          <a:p>
            <a:pPr eaLnBrk="1" hangingPunct="1">
              <a:spcBef>
                <a:spcPct val="0"/>
              </a:spcBef>
            </a:pPr>
            <a:endParaRPr lang="en-US" sz="1200" dirty="0" smtClean="0"/>
          </a:p>
          <a:p>
            <a:pPr eaLnBrk="1" hangingPunct="1">
              <a:spcBef>
                <a:spcPct val="0"/>
              </a:spcBef>
            </a:pPr>
            <a:r>
              <a:rPr lang="en-US" sz="1200" dirty="0" smtClean="0"/>
              <a:t>So</a:t>
            </a:r>
            <a:r>
              <a:rPr lang="en-US" sz="1200" baseline="0" dirty="0" smtClean="0"/>
              <a:t> we now know</a:t>
            </a:r>
            <a:r>
              <a:rPr lang="en-US" sz="1200" dirty="0" smtClean="0"/>
              <a:t> the cardiovascular system has to do real work or functionally important work, very early on. </a:t>
            </a:r>
          </a:p>
          <a:p>
            <a:pPr eaLnBrk="1" hangingPunct="1">
              <a:spcBef>
                <a:spcPct val="0"/>
              </a:spcBef>
            </a:pPr>
            <a:endParaRPr lang="en-US" sz="1200" dirty="0" smtClean="0"/>
          </a:p>
          <a:p>
            <a:pPr eaLnBrk="1" hangingPunct="1">
              <a:spcBef>
                <a:spcPct val="0"/>
              </a:spcBef>
            </a:pPr>
            <a:r>
              <a:rPr lang="en-US" sz="1200" dirty="0" smtClean="0"/>
              <a:t>Once the embryo has enlarged, the diffusion of nutrients, oxygen, and carbon dioxide is inadequate to service an inner mass of very metabolically active cells like I</a:t>
            </a:r>
            <a:r>
              <a:rPr lang="en-US" sz="1200" baseline="0" dirty="0" smtClean="0"/>
              <a:t> mentioned above</a:t>
            </a:r>
            <a:r>
              <a:rPr lang="en-US" sz="1200" dirty="0" smtClean="0"/>
              <a:t>. So a circulatory system is needed to keep these cells from dying,  and it needs to do all this by the middle of the third week of gestation.  </a:t>
            </a:r>
          </a:p>
          <a:p>
            <a:pPr>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Starting from the very beginning-where and how do we even begin to form this dynamic and vital organ that f</a:t>
            </a:r>
            <a:r>
              <a:rPr lang="en-US" dirty="0" smtClean="0"/>
              <a:t>rom the time of fertilization, takes only eight weeks for the entire organ of the heart to develop into its definitive fetal structure? </a:t>
            </a:r>
          </a:p>
          <a:p>
            <a:pPr>
              <a:defRPr/>
            </a:pPr>
            <a:endParaRPr lang="en-US" dirty="0" smtClean="0"/>
          </a:p>
          <a:p>
            <a:pPr>
              <a:defRPr/>
            </a:pPr>
            <a:endParaRPr lang="en-US" dirty="0" smtClean="0"/>
          </a:p>
          <a:p>
            <a:pPr>
              <a:defRPr/>
            </a:pPr>
            <a:endParaRPr lang="en-US" dirty="0" smtClean="0"/>
          </a:p>
          <a:p>
            <a:pPr>
              <a:defRPr/>
            </a:pPr>
            <a:r>
              <a:rPr lang="en-US" dirty="0" smtClean="0"/>
              <a:t>Lets begin with the basics, the</a:t>
            </a:r>
            <a:r>
              <a:rPr lang="en-US" baseline="0" dirty="0" smtClean="0"/>
              <a:t> means by which oxygen and nutrients might be delivered, or with </a:t>
            </a:r>
            <a:r>
              <a:rPr lang="en-US" dirty="0" smtClean="0"/>
              <a:t>the development of the vascular system. This process begins in the wall of the yolk sac during the third week of embryology.</a:t>
            </a:r>
          </a:p>
          <a:p>
            <a:pPr>
              <a:defRPr/>
            </a:pPr>
            <a:endParaRPr lang="en-US" dirty="0" smtClean="0"/>
          </a:p>
          <a:p>
            <a:pPr>
              <a:defRPr/>
            </a:pPr>
            <a:endParaRPr lang="en-US" dirty="0" smtClean="0"/>
          </a:p>
          <a:p>
            <a:pPr>
              <a:defRPr/>
            </a:pPr>
            <a:r>
              <a:rPr lang="en-US" dirty="0" smtClean="0"/>
              <a:t>During this third week </a:t>
            </a:r>
            <a:r>
              <a:rPr lang="en-US" dirty="0" err="1" smtClean="0"/>
              <a:t>angioblastic</a:t>
            </a:r>
            <a:r>
              <a:rPr lang="en-US" dirty="0" smtClean="0"/>
              <a:t> blood islands of mesoderm ( called </a:t>
            </a:r>
            <a:r>
              <a:rPr lang="en-US" b="1" dirty="0" err="1" smtClean="0"/>
              <a:t>angiogenic</a:t>
            </a:r>
            <a:r>
              <a:rPr lang="en-US" b="1" dirty="0" smtClean="0"/>
              <a:t> clusters</a:t>
            </a:r>
            <a:r>
              <a:rPr lang="en-US" dirty="0" smtClean="0"/>
              <a:t>) appear in the yolk sac, </a:t>
            </a:r>
            <a:r>
              <a:rPr lang="en-US" dirty="0" err="1" smtClean="0"/>
              <a:t>chorion</a:t>
            </a:r>
            <a:r>
              <a:rPr lang="en-US" dirty="0" smtClean="0"/>
              <a:t> and the body stalk. </a:t>
            </a:r>
          </a:p>
          <a:p>
            <a:pPr>
              <a:defRPr/>
            </a:pPr>
            <a:endParaRPr lang="en-US" dirty="0" smtClean="0"/>
          </a:p>
          <a:p>
            <a:pPr>
              <a:defRPr/>
            </a:pPr>
            <a:r>
              <a:rPr lang="en-US" dirty="0" smtClean="0"/>
              <a:t>The innermost cells of these blood islands are hematopoietic cells that give rise to the blood cell lines and the actual blood cells themselves. . The outermost cells give rise to the endothelial cell layer of blood vessels. A series of blood islands eventually coalesce to form blood vessels. By week 5 because remember this process of </a:t>
            </a:r>
            <a:r>
              <a:rPr lang="en-US" dirty="0" err="1" smtClean="0"/>
              <a:t>hematopoiesis</a:t>
            </a:r>
            <a:r>
              <a:rPr lang="en-US" dirty="0" smtClean="0"/>
              <a:t> began around week 3 of development, and by about week 5 this</a:t>
            </a:r>
            <a:r>
              <a:rPr lang="en-US" baseline="0" dirty="0" smtClean="0"/>
              <a:t> process is taken over by a sequence of embryonic organs like the liver, spleen, thymus, and bone marrow. </a:t>
            </a:r>
            <a:endParaRPr lang="en-US" dirty="0" smtClean="0"/>
          </a:p>
          <a:p>
            <a:pPr>
              <a:defRPr/>
            </a:pPr>
            <a:endParaRPr lang="en-US" dirty="0" smtClean="0"/>
          </a:p>
          <a:p>
            <a:pPr>
              <a:defRPr/>
            </a:pPr>
            <a:endParaRPr lang="en-US" dirty="0" smtClean="0"/>
          </a:p>
        </p:txBody>
      </p:sp>
      <p:sp>
        <p:nvSpPr>
          <p:cNvPr id="19459" name="Slide Number Placeholder 3"/>
          <p:cNvSpPr>
            <a:spLocks noGrp="1"/>
          </p:cNvSpPr>
          <p:nvPr>
            <p:ph type="sldNum" sz="quarter" idx="5"/>
          </p:nvPr>
        </p:nvSpPr>
        <p:spPr>
          <a:noFill/>
        </p:spPr>
        <p:txBody>
          <a:bodyPr/>
          <a:lstStyle/>
          <a:p>
            <a:fld id="{7AEE94F3-15B5-4E2E-B932-E63A91039597}"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C15F7F3F-70BE-4249-9CED-F534EC845E88}" type="slidenum">
              <a:rPr lang="en-US" smtClean="0"/>
              <a:pPr/>
              <a:t>4</a:t>
            </a:fld>
            <a:endParaRPr lang="en-US" smtClean="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p:spPr>
        <p:txBody>
          <a:bodyPr/>
          <a:lstStyle/>
          <a:p>
            <a:pPr eaLnBrk="1" hangingPunct="1"/>
            <a:endParaRPr lang="en-US" dirty="0" smtClean="0"/>
          </a:p>
          <a:p>
            <a:pPr eaLnBrk="1" hangingPunct="1"/>
            <a:r>
              <a:rPr lang="en-US" dirty="0" smtClean="0"/>
              <a:t>So we know the mesoderm around the yolk sac,</a:t>
            </a:r>
            <a:r>
              <a:rPr lang="en-US" baseline="0" dirty="0" smtClean="0"/>
              <a:t> and eventually the yolk sac itself begins producing erythrocytes or red blood cells- these are produced and enter the blood stream just before the heart tube begins to form and beat at around three weeks. </a:t>
            </a:r>
          </a:p>
          <a:p>
            <a:pPr eaLnBrk="1" hangingPunct="1"/>
            <a:endParaRPr lang="en-US" baseline="0" dirty="0" smtClean="0"/>
          </a:p>
          <a:p>
            <a:r>
              <a:rPr lang="en-US" sz="1200" kern="1200" dirty="0" smtClean="0">
                <a:solidFill>
                  <a:schemeClr val="tx1"/>
                </a:solidFill>
                <a:effectLst/>
                <a:latin typeface="Arial" charset="0"/>
                <a:ea typeface="+mn-ea"/>
                <a:cs typeface="+mn-cs"/>
              </a:rPr>
              <a:t>(1) During this time, blood vessels are also forming within the walls of the yolk sac and in the embryo. These vessels eventually will join together to form the primitive cardiovascular system. </a:t>
            </a:r>
          </a:p>
          <a:p>
            <a:r>
              <a:rPr lang="en-US" sz="1200" kern="1200" dirty="0" smtClean="0">
                <a:solidFill>
                  <a:schemeClr val="tx1"/>
                </a:solidFill>
                <a:effectLst/>
                <a:latin typeface="Arial" charset="0"/>
                <a:ea typeface="+mn-ea"/>
                <a:cs typeface="+mn-cs"/>
              </a:rPr>
              <a:t>(a) Cardinal veins return blood from the embryo. </a:t>
            </a:r>
          </a:p>
          <a:p>
            <a:r>
              <a:rPr lang="en-US" sz="1200" kern="1200" dirty="0" smtClean="0">
                <a:solidFill>
                  <a:schemeClr val="tx1"/>
                </a:solidFill>
                <a:effectLst/>
                <a:latin typeface="Arial" charset="0"/>
                <a:ea typeface="+mn-ea"/>
                <a:cs typeface="+mn-cs"/>
              </a:rPr>
              <a:t>(b) </a:t>
            </a:r>
            <a:r>
              <a:rPr lang="en-US" sz="1200" kern="1200" dirty="0" err="1" smtClean="0">
                <a:solidFill>
                  <a:schemeClr val="tx1"/>
                </a:solidFill>
                <a:effectLst/>
                <a:latin typeface="Arial" charset="0"/>
                <a:ea typeface="+mn-ea"/>
                <a:cs typeface="+mn-cs"/>
              </a:rPr>
              <a:t>Vitelline</a:t>
            </a:r>
            <a:r>
              <a:rPr lang="en-US" sz="1200" kern="1200" dirty="0" smtClean="0">
                <a:solidFill>
                  <a:schemeClr val="tx1"/>
                </a:solidFill>
                <a:effectLst/>
                <a:latin typeface="Arial" charset="0"/>
                <a:ea typeface="+mn-ea"/>
                <a:cs typeface="+mn-cs"/>
              </a:rPr>
              <a:t> veins return blood from the yolk sac. </a:t>
            </a:r>
          </a:p>
          <a:p>
            <a:r>
              <a:rPr lang="en-US" sz="1200" kern="1200" dirty="0" smtClean="0">
                <a:solidFill>
                  <a:schemeClr val="tx1"/>
                </a:solidFill>
                <a:effectLst/>
                <a:latin typeface="Arial" charset="0"/>
                <a:ea typeface="+mn-ea"/>
                <a:cs typeface="+mn-cs"/>
              </a:rPr>
              <a:t>(c) Umbilical veins return oxygenated blood from the placenta. </a:t>
            </a:r>
          </a:p>
          <a:p>
            <a:endParaRPr lang="en-US" sz="1200" kern="1200" dirty="0" smtClean="0">
              <a:solidFill>
                <a:schemeClr val="tx1"/>
              </a:solidFill>
              <a:effectLst/>
              <a:latin typeface="Arial" charset="0"/>
              <a:ea typeface="+mn-ea"/>
              <a:cs typeface="+mn-cs"/>
            </a:endParaRPr>
          </a:p>
          <a:p>
            <a:r>
              <a:rPr lang="en-US" sz="1200" kern="1200" dirty="0" smtClean="0">
                <a:solidFill>
                  <a:schemeClr val="tx1"/>
                </a:solidFill>
                <a:effectLst/>
                <a:latin typeface="Arial" charset="0"/>
                <a:ea typeface="+mn-ea"/>
                <a:cs typeface="+mn-cs"/>
              </a:rPr>
              <a:t>All of which</a:t>
            </a:r>
            <a:r>
              <a:rPr lang="en-US" sz="1200" kern="1200" baseline="0" dirty="0" smtClean="0">
                <a:solidFill>
                  <a:schemeClr val="tx1"/>
                </a:solidFill>
                <a:effectLst/>
                <a:latin typeface="Arial" charset="0"/>
                <a:ea typeface="+mn-ea"/>
                <a:cs typeface="+mn-cs"/>
              </a:rPr>
              <a:t> we will discuss shortly</a:t>
            </a:r>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a:defRPr/>
            </a:pPr>
            <a:r>
              <a:rPr lang="en-US" dirty="0" smtClean="0"/>
              <a:t>As a review, which I will try and back track frequently because this material can be a challenge.</a:t>
            </a:r>
          </a:p>
          <a:p>
            <a:pPr>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If you are wondering where the mesoderm</a:t>
            </a:r>
            <a:r>
              <a:rPr lang="en-US" baseline="0" dirty="0" smtClean="0"/>
              <a:t> came from, its one of the three </a:t>
            </a:r>
            <a:r>
              <a:rPr lang="en-US" sz="1200" dirty="0" smtClean="0"/>
              <a:t>definitive</a:t>
            </a:r>
            <a:r>
              <a:rPr lang="en-US" sz="1200" baseline="0" dirty="0" smtClean="0"/>
              <a:t> germ layers of the embryo- the ectoderm, the mesoderm and endoderm</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mesoderm forms: skeletal muscle, the skeleton, the dermis of skin, connective tissue, the urogenital system, the heart, blood and</a:t>
            </a:r>
            <a:r>
              <a:rPr lang="en-US" baseline="0" dirty="0" smtClean="0"/>
              <a:t> </a:t>
            </a:r>
            <a:r>
              <a:rPr lang="en-US" dirty="0" smtClean="0"/>
              <a:t>lymph cells), the kidney, and the spleen.</a:t>
            </a:r>
          </a:p>
          <a:p>
            <a:endParaRPr lang="en-US" dirty="0" smtClean="0"/>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ectoderm forms: the central nervous system, the lens of the eye, cranial and sensory, the ganglia and nerves, pigment cells, head connective tissues, the epidermis, hair, and mammary glands. It emerges first and forms from the outermost of the germ layers.</a:t>
            </a:r>
          </a:p>
          <a:p>
            <a:pPr rtl="0"/>
            <a:endParaRPr lang="en-US" dirty="0" smtClean="0"/>
          </a:p>
          <a:p>
            <a:r>
              <a:rPr lang="en-US" sz="1200" b="0" i="0" kern="1200" dirty="0" smtClean="0">
                <a:solidFill>
                  <a:schemeClr val="tx1"/>
                </a:solidFill>
                <a:effectLst/>
                <a:latin typeface="Arial" charset="0"/>
                <a:ea typeface="+mn-ea"/>
                <a:cs typeface="+mn-cs"/>
              </a:rPr>
              <a:t> The endoderm forms the epithelial lining of the whole of the digestive tube except part of the mouth and pharynx and the terminal part of the rectum). It also forms the lining cells of all the glands which open into the digestive tube, including those of the liver and pancreas</a:t>
            </a:r>
            <a:r>
              <a:rPr lang="en-US" sz="1200" b="0" i="0" kern="1200" baseline="0" dirty="0" smtClean="0">
                <a:solidFill>
                  <a:schemeClr val="tx1"/>
                </a:solidFill>
                <a:effectLst/>
                <a:latin typeface="Arial" charset="0"/>
                <a:ea typeface="+mn-ea"/>
                <a:cs typeface="+mn-cs"/>
              </a:rPr>
              <a:t> </a:t>
            </a:r>
            <a:r>
              <a:rPr lang="en-US" sz="1200" b="0" i="0" kern="1200" dirty="0" smtClean="0">
                <a:solidFill>
                  <a:schemeClr val="tx1"/>
                </a:solidFill>
                <a:effectLst/>
                <a:latin typeface="Arial" charset="0"/>
                <a:ea typeface="+mn-ea"/>
                <a:cs typeface="+mn-cs"/>
              </a:rPr>
              <a:t>the trachea, bronchi, and air cells of the lungs; the urinary bladder and part of the urethra; and the follicle lining of the thyroid gland and thymus.</a:t>
            </a:r>
            <a:endParaRPr lang="en-US" dirty="0" smtClean="0"/>
          </a:p>
          <a:p>
            <a:endParaRPr lang="en-US" dirty="0" smtClean="0"/>
          </a:p>
          <a:p>
            <a:endParaRPr lang="en-US" dirty="0" smtClean="0"/>
          </a:p>
          <a:p>
            <a:r>
              <a:rPr lang="en-US" dirty="0" smtClean="0"/>
              <a:t>At some point after the different germ layers are defined, </a:t>
            </a:r>
            <a:r>
              <a:rPr lang="en-US" dirty="0" smtClean="0">
                <a:hlinkClick r:id="rId3" action="ppaction://hlinkfile" tooltip="Organogenesis"/>
              </a:rPr>
              <a:t>organogenesis</a:t>
            </a:r>
            <a:r>
              <a:rPr lang="en-US" dirty="0" smtClean="0"/>
              <a:t> begins.</a:t>
            </a:r>
          </a:p>
          <a:p>
            <a:r>
              <a:rPr lang="en-US" dirty="0" smtClean="0"/>
              <a:t>The origins of the heart tube begin as clusters of </a:t>
            </a:r>
            <a:r>
              <a:rPr lang="en-US" dirty="0" err="1" smtClean="0"/>
              <a:t>angiogenic</a:t>
            </a:r>
            <a:r>
              <a:rPr lang="en-US" dirty="0" smtClean="0"/>
              <a:t> cells which are located in the cardiogenic plate. This cardiogenic plate is derived from sections of the mesoderm and is located cranial and lateral to the neural plate.</a:t>
            </a:r>
          </a:p>
          <a:p>
            <a:endParaRPr lang="en-US" dirty="0" smtClean="0"/>
          </a:p>
          <a:p>
            <a:endParaRPr lang="en-US" dirty="0" smtClean="0"/>
          </a:p>
          <a:p>
            <a:endParaRPr lang="en-US" dirty="0" smtClean="0"/>
          </a:p>
          <a:p>
            <a:endParaRPr lang="en-US" dirty="0" smtClean="0"/>
          </a:p>
          <a:p>
            <a:r>
              <a:rPr lang="en-US" dirty="0" smtClean="0"/>
              <a:t>These clusters of </a:t>
            </a:r>
            <a:r>
              <a:rPr lang="en-US" dirty="0" err="1" smtClean="0"/>
              <a:t>angiogenic</a:t>
            </a:r>
            <a:r>
              <a:rPr lang="en-US" baseline="0" dirty="0" smtClean="0"/>
              <a:t> cells besides establishing the vascular connections, which we’ll talk about shortly, </a:t>
            </a:r>
            <a:r>
              <a:rPr lang="en-US" dirty="0" smtClean="0"/>
              <a:t>come together to form a right and left </a:t>
            </a:r>
            <a:r>
              <a:rPr lang="en-US" dirty="0" err="1" smtClean="0"/>
              <a:t>endocardial</a:t>
            </a:r>
            <a:r>
              <a:rPr lang="en-US" dirty="0" smtClean="0"/>
              <a:t> tube or </a:t>
            </a:r>
            <a:r>
              <a:rPr lang="en-US" dirty="0" err="1" smtClean="0"/>
              <a:t>angioblastic</a:t>
            </a:r>
            <a:r>
              <a:rPr lang="en-US" baseline="0" dirty="0" smtClean="0"/>
              <a:t> cords</a:t>
            </a:r>
            <a:r>
              <a:rPr lang="en-US" dirty="0" smtClean="0"/>
              <a:t>-each tube contains a cranial dorsal aorta which serves as its outflow tract, and caudally contains an area called the </a:t>
            </a:r>
            <a:r>
              <a:rPr lang="en-US" dirty="0" err="1" smtClean="0"/>
              <a:t>vittelo</a:t>
            </a:r>
            <a:r>
              <a:rPr lang="en-US" dirty="0" smtClean="0"/>
              <a:t>-umbilical veins, which serves as its inflow tract.</a:t>
            </a:r>
          </a:p>
          <a:p>
            <a:pPr>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pPr>
              <a:defRPr/>
            </a:pPr>
            <a:fld id="{23365566-D21D-4FFC-8D86-CEE0F2E70E94}"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5A6601C1-C59D-4724-826C-B6961E9401AE}" type="slidenum">
              <a:rPr lang="en-US" smtClean="0"/>
              <a:pPr/>
              <a:t>6</a:t>
            </a:fld>
            <a:endParaRPr lang="en-US" smtClean="0"/>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p:spPr>
        <p:txBody>
          <a:bodyPr/>
          <a:lstStyle/>
          <a:p>
            <a:pPr eaLnBrk="1" hangingPunct="1"/>
            <a:r>
              <a:rPr lang="en-US" dirty="0" smtClean="0"/>
              <a:t>So</a:t>
            </a:r>
            <a:r>
              <a:rPr lang="en-US" baseline="0" dirty="0" smtClean="0"/>
              <a:t> now we know t</a:t>
            </a:r>
            <a:r>
              <a:rPr lang="en-US" dirty="0" smtClean="0"/>
              <a:t>he origins of the heart tube begin as clusters of </a:t>
            </a:r>
            <a:r>
              <a:rPr lang="en-US" dirty="0" err="1" smtClean="0"/>
              <a:t>angiogenic</a:t>
            </a:r>
            <a:r>
              <a:rPr lang="en-US" dirty="0" smtClean="0"/>
              <a:t> cells which are located in the </a:t>
            </a:r>
            <a:r>
              <a:rPr lang="en-US" dirty="0" err="1" smtClean="0"/>
              <a:t>cardiogenic</a:t>
            </a:r>
            <a:r>
              <a:rPr lang="en-US" dirty="0" smtClean="0"/>
              <a:t> plate. </a:t>
            </a:r>
          </a:p>
          <a:p>
            <a:pPr eaLnBrk="1" hangingPunct="1"/>
            <a:endParaRPr lang="en-US" dirty="0" smtClean="0"/>
          </a:p>
          <a:p>
            <a:pPr eaLnBrk="1" hangingPunct="1"/>
            <a:r>
              <a:rPr lang="en-US" dirty="0" smtClean="0"/>
              <a:t>These clusters come together to form a right and left </a:t>
            </a:r>
            <a:r>
              <a:rPr lang="en-US" dirty="0" err="1" smtClean="0"/>
              <a:t>endocardial</a:t>
            </a:r>
            <a:r>
              <a:rPr lang="en-US" dirty="0" smtClean="0"/>
              <a:t> tube.</a:t>
            </a:r>
            <a:r>
              <a:rPr lang="en-US" baseline="0" dirty="0" smtClean="0"/>
              <a:t> This tube or t</a:t>
            </a:r>
            <a:r>
              <a:rPr lang="en-US" dirty="0" smtClean="0"/>
              <a:t>he heart- at this point consists of the </a:t>
            </a:r>
            <a:r>
              <a:rPr lang="en-US" dirty="0" err="1" smtClean="0"/>
              <a:t>myoepicardial</a:t>
            </a:r>
            <a:r>
              <a:rPr lang="en-US" dirty="0" smtClean="0"/>
              <a:t> mantle, the cardiac jelly and the </a:t>
            </a:r>
            <a:r>
              <a:rPr lang="en-US" dirty="0" err="1" smtClean="0"/>
              <a:t>endocardium</a:t>
            </a:r>
            <a:r>
              <a:rPr lang="en-US" dirty="0" smtClean="0"/>
              <a:t>.</a:t>
            </a:r>
          </a:p>
          <a:p>
            <a:pPr eaLnBrk="1" hangingPunct="1"/>
            <a:endParaRPr lang="en-US" dirty="0" smtClean="0"/>
          </a:p>
          <a:p>
            <a:pPr eaLnBrk="1" hangingPunct="1"/>
            <a:r>
              <a:rPr lang="en-US" baseline="0" dirty="0" smtClean="0"/>
              <a:t>So remember It</a:t>
            </a:r>
            <a:r>
              <a:rPr lang="en-US" dirty="0" smtClean="0"/>
              <a:t>s a fused single tube of endothelial composition becoming surrounded by</a:t>
            </a:r>
            <a:r>
              <a:rPr lang="en-US" baseline="0" dirty="0" smtClean="0"/>
              <a:t> a very </a:t>
            </a:r>
            <a:r>
              <a:rPr lang="en-US" dirty="0" smtClean="0"/>
              <a:t>basic myocardium.</a:t>
            </a:r>
          </a:p>
          <a:p>
            <a:pPr eaLnBrk="1" hangingPunct="1"/>
            <a:endParaRPr lang="en-US" dirty="0" smtClean="0"/>
          </a:p>
          <a:p>
            <a:pPr eaLnBrk="1" hangingPunct="1"/>
            <a:r>
              <a:rPr lang="en-US" dirty="0" smtClean="0"/>
              <a:t>The cardiac tube itself consists of three layers: </a:t>
            </a:r>
            <a:r>
              <a:rPr lang="en-US" b="1" dirty="0" err="1" smtClean="0"/>
              <a:t>epicardium</a:t>
            </a:r>
            <a:r>
              <a:rPr lang="en-US" dirty="0" smtClean="0"/>
              <a:t>, </a:t>
            </a:r>
            <a:r>
              <a:rPr lang="en-US" b="1" dirty="0" smtClean="0"/>
              <a:t>myocardium</a:t>
            </a:r>
            <a:r>
              <a:rPr lang="en-US" dirty="0" smtClean="0"/>
              <a:t> and </a:t>
            </a:r>
            <a:r>
              <a:rPr lang="en-US" b="1" dirty="0" err="1" smtClean="0"/>
              <a:t>endocardium</a:t>
            </a:r>
            <a:r>
              <a:rPr lang="en-US" dirty="0" smtClean="0"/>
              <a:t>.</a:t>
            </a:r>
          </a:p>
          <a:p>
            <a:pPr eaLnBrk="1" hangingPunct="1"/>
            <a:r>
              <a:rPr lang="en-US" dirty="0" smtClean="0"/>
              <a:t/>
            </a:r>
            <a:br>
              <a:rPr lang="en-US" dirty="0" smtClean="0"/>
            </a:br>
            <a:r>
              <a:rPr lang="en-US" dirty="0" smtClean="0"/>
              <a:t>The outermost layer and boundary of the pericardial cavity is the </a:t>
            </a:r>
            <a:r>
              <a:rPr lang="en-US" b="1" dirty="0" err="1" smtClean="0"/>
              <a:t>epicardium</a:t>
            </a:r>
            <a:r>
              <a:rPr lang="en-US" dirty="0" smtClean="0"/>
              <a:t>. Originating from the sinus </a:t>
            </a:r>
            <a:r>
              <a:rPr lang="en-US" dirty="0" err="1" smtClean="0"/>
              <a:t>venosus</a:t>
            </a:r>
            <a:r>
              <a:rPr lang="en-US" dirty="0" smtClean="0"/>
              <a:t>, a thin layer of </a:t>
            </a:r>
            <a:r>
              <a:rPr lang="en-US" dirty="0" err="1" smtClean="0"/>
              <a:t>epicardium</a:t>
            </a:r>
            <a:r>
              <a:rPr lang="en-US" dirty="0" smtClean="0"/>
              <a:t> is developed and spread over the myocardium</a:t>
            </a:r>
          </a:p>
          <a:p>
            <a:pPr eaLnBrk="1" hangingPunct="1"/>
            <a:endParaRPr lang="en-US" dirty="0" smtClean="0"/>
          </a:p>
          <a:p>
            <a:pPr eaLnBrk="1" hangingPunct="1"/>
            <a:endParaRPr lang="en-US" dirty="0" smtClean="0"/>
          </a:p>
          <a:p>
            <a:pPr eaLnBrk="1" hangingPunct="1"/>
            <a:endParaRPr lang="en-US" dirty="0" smtClean="0"/>
          </a:p>
          <a:p>
            <a:pPr eaLnBrk="1" hangingPunct="1"/>
            <a:r>
              <a:rPr lang="en-US" dirty="0" smtClean="0"/>
              <a:t>The </a:t>
            </a:r>
            <a:r>
              <a:rPr lang="en-US" b="1" dirty="0" smtClean="0"/>
              <a:t>myocardial mantle</a:t>
            </a:r>
            <a:r>
              <a:rPr lang="en-US" dirty="0" smtClean="0"/>
              <a:t> follows as the next inner layer. Together they form the </a:t>
            </a:r>
            <a:r>
              <a:rPr lang="en-US" b="1" dirty="0" err="1" smtClean="0"/>
              <a:t>myoepicardium</a:t>
            </a:r>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r>
              <a:rPr lang="en-US" dirty="0" smtClean="0"/>
              <a:t>The considerable distance from the </a:t>
            </a:r>
            <a:r>
              <a:rPr lang="en-US" b="1" dirty="0" smtClean="0"/>
              <a:t>myocardial mantle</a:t>
            </a:r>
            <a:r>
              <a:rPr lang="en-US" dirty="0" smtClean="0"/>
              <a:t> to the </a:t>
            </a:r>
            <a:r>
              <a:rPr lang="en-US" b="1" dirty="0" err="1" smtClean="0"/>
              <a:t>endocardial</a:t>
            </a:r>
            <a:r>
              <a:rPr lang="en-US" b="1" dirty="0" smtClean="0"/>
              <a:t> tube</a:t>
            </a:r>
            <a:r>
              <a:rPr lang="en-US" dirty="0" smtClean="0"/>
              <a:t> is filled with </a:t>
            </a:r>
            <a:r>
              <a:rPr lang="en-US" b="1" dirty="0" smtClean="0"/>
              <a:t>cardiac jelly</a:t>
            </a:r>
            <a:r>
              <a:rPr lang="en-US" dirty="0" smtClean="0"/>
              <a:t> and the cardiac lumen is coated with </a:t>
            </a:r>
            <a:r>
              <a:rPr lang="en-US" b="1" dirty="0" err="1" smtClean="0"/>
              <a:t>endocardial</a:t>
            </a:r>
            <a:r>
              <a:rPr lang="en-US" b="1" dirty="0" smtClean="0"/>
              <a:t> cells</a:t>
            </a:r>
            <a:r>
              <a:rPr lang="en-US" dirty="0" smtClean="0"/>
              <a:t>.</a:t>
            </a:r>
            <a:br>
              <a:rPr lang="en-US" dirty="0" smtClean="0"/>
            </a:br>
            <a:endParaRPr lang="en-US" dirty="0" smtClean="0"/>
          </a:p>
          <a:p>
            <a:pPr eaLnBrk="1" hangingPunct="1"/>
            <a:r>
              <a:rPr lang="en-US" dirty="0" smtClean="0"/>
              <a:t>A lot of information but the three fundamental layers make sense-</a:t>
            </a:r>
          </a:p>
          <a:p>
            <a:pPr eaLnBrk="1" hangingPunct="1"/>
            <a:endParaRPr lang="en-US" dirty="0" smtClean="0"/>
          </a:p>
          <a:p>
            <a:pPr eaLnBrk="1" hangingPunct="1"/>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p:spPr>
        <p:txBody>
          <a:bodyPr/>
          <a:lstStyle/>
          <a:p>
            <a:fld id="{FCC1B057-4A32-4688-97F7-A4B125B4FAC3}" type="slidenum">
              <a:rPr lang="en-US" smtClean="0"/>
              <a:pPr/>
              <a:t>7</a:t>
            </a:fld>
            <a:endParaRPr lang="en-US" smtClean="0"/>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p:spPr>
        <p:txBody>
          <a:bodyPr/>
          <a:lstStyle/>
          <a:p>
            <a:pPr eaLnBrk="1" hangingPunct="1"/>
            <a:r>
              <a:rPr lang="en-US" dirty="0" smtClean="0"/>
              <a:t>By day 19 of the third week the embryo undergoes lateral folding, and the two </a:t>
            </a:r>
            <a:r>
              <a:rPr lang="en-US" dirty="0" err="1" smtClean="0"/>
              <a:t>endocardial</a:t>
            </a:r>
            <a:r>
              <a:rPr lang="en-US" dirty="0" smtClean="0"/>
              <a:t> tubes</a:t>
            </a:r>
            <a:r>
              <a:rPr lang="en-US" baseline="0" dirty="0" smtClean="0"/>
              <a:t> are there waiting for action</a:t>
            </a:r>
            <a:r>
              <a:rPr lang="en-US" dirty="0" smtClean="0"/>
              <a:t>. As the unfolding of the embryo occurs,</a:t>
            </a:r>
            <a:r>
              <a:rPr lang="en-US" baseline="0" dirty="0" smtClean="0"/>
              <a:t> t</a:t>
            </a:r>
            <a:r>
              <a:rPr lang="en-US" dirty="0" smtClean="0"/>
              <a:t>hese two </a:t>
            </a:r>
            <a:r>
              <a:rPr lang="en-US" dirty="0" err="1" smtClean="0"/>
              <a:t>endocardial</a:t>
            </a:r>
            <a:r>
              <a:rPr lang="en-US" baseline="0" dirty="0" smtClean="0"/>
              <a:t> heart tubes continue to develop and </a:t>
            </a:r>
            <a:r>
              <a:rPr lang="en-US" dirty="0" smtClean="0"/>
              <a:t>fuse to form a single primitive heart tube-this</a:t>
            </a:r>
            <a:r>
              <a:rPr lang="en-US" baseline="0" dirty="0" smtClean="0"/>
              <a:t> is the point where the action really begins.</a:t>
            </a:r>
          </a:p>
          <a:p>
            <a:pPr eaLnBrk="1" hangingPunct="1"/>
            <a:endParaRPr lang="en-US" dirty="0" smtClean="0"/>
          </a:p>
          <a:p>
            <a:pPr eaLnBrk="1" hangingPunct="1"/>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By around day 22, the </a:t>
            </a:r>
            <a:r>
              <a:rPr lang="en-US" dirty="0" err="1" smtClean="0"/>
              <a:t>enodcardial</a:t>
            </a:r>
            <a:r>
              <a:rPr lang="en-US" dirty="0" smtClean="0"/>
              <a:t> tubes are completely fused</a:t>
            </a:r>
            <a:r>
              <a:rPr lang="en-US" baseline="0" dirty="0" smtClean="0"/>
              <a:t> </a:t>
            </a:r>
            <a:r>
              <a:rPr lang="en-US" dirty="0" smtClean="0"/>
              <a:t>and connected with a pair of vessels, the </a:t>
            </a:r>
            <a:r>
              <a:rPr lang="en-US" b="0" dirty="0" smtClean="0"/>
              <a:t>dorsal aorta,</a:t>
            </a:r>
            <a:r>
              <a:rPr lang="en-US" dirty="0" smtClean="0"/>
              <a:t> located on either side of the midline</a:t>
            </a:r>
            <a:r>
              <a:rPr lang="en-US" baseline="0" dirty="0" smtClean="0"/>
              <a:t> </a:t>
            </a:r>
            <a:r>
              <a:rPr lang="en-US" dirty="0" smtClean="0"/>
              <a:t>and the heart begins to beat.</a:t>
            </a:r>
            <a:r>
              <a:rPr lang="en-US" baseline="0" dirty="0" smtClean="0"/>
              <a:t> The now single</a:t>
            </a:r>
            <a:r>
              <a:rPr lang="en-US" dirty="0" smtClean="0"/>
              <a:t> </a:t>
            </a:r>
            <a:r>
              <a:rPr lang="en-US" dirty="0" err="1" smtClean="0"/>
              <a:t>endocardial</a:t>
            </a:r>
            <a:r>
              <a:rPr lang="en-US" dirty="0" smtClean="0"/>
              <a:t> heart tube is surrounded by the myocardial mantle and between these two layers is the cardiac jelly. </a:t>
            </a:r>
          </a:p>
          <a:p>
            <a:endParaRPr lang="en-US" dirty="0" smtClean="0"/>
          </a:p>
          <a:p>
            <a:r>
              <a:rPr lang="en-US" dirty="0" smtClean="0"/>
              <a:t>The heart tube is suspended in the pericardial cavity by the dorsal </a:t>
            </a:r>
            <a:r>
              <a:rPr lang="en-US" dirty="0" err="1" smtClean="0"/>
              <a:t>mesocardium</a:t>
            </a:r>
            <a:r>
              <a:rPr lang="en-US" dirty="0" smtClean="0"/>
              <a:t>. When the single heart tube is formed, the embryo is in the fourth week of gestation, is about 3 mm in length, and the neural tube is beginning to form. Again</a:t>
            </a:r>
            <a:r>
              <a:rPr lang="en-US" baseline="0" dirty="0" smtClean="0"/>
              <a:t> at this point, t</a:t>
            </a:r>
            <a:r>
              <a:rPr lang="en-US" dirty="0" smtClean="0"/>
              <a:t>he heart officially begins to beat.</a:t>
            </a:r>
          </a:p>
          <a:p>
            <a:endParaRPr lang="en-US" dirty="0" smtClean="0"/>
          </a:p>
          <a:p>
            <a:r>
              <a:rPr lang="en-US" dirty="0" smtClean="0"/>
              <a:t>Keep in mind that as all of this is occurring , blood vessels</a:t>
            </a:r>
            <a:r>
              <a:rPr lang="en-US" baseline="0" dirty="0" smtClean="0"/>
              <a:t> are forming within the embryo, and we’ll talk about their connections in a few slides.</a:t>
            </a:r>
            <a:endParaRPr lang="en-US" dirty="0" smtClean="0"/>
          </a:p>
          <a:p>
            <a:endParaRPr lang="en-US" dirty="0" smtClean="0"/>
          </a:p>
          <a:p>
            <a:pPr eaLnBrk="1" hangingPunct="1"/>
            <a:endParaRPr lang="en-US" dirty="0" smtClean="0"/>
          </a:p>
          <a:p>
            <a:endParaRPr lang="en-US" dirty="0" smtClean="0"/>
          </a:p>
          <a:p>
            <a:endParaRPr lang="en-US" dirty="0" smtClean="0"/>
          </a:p>
          <a:p>
            <a:endParaRPr lang="en-US" dirty="0" smtClean="0"/>
          </a:p>
          <a:p>
            <a:endParaRPr lang="en-US" dirty="0" smtClean="0"/>
          </a:p>
          <a:p>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a:t>
            </a:r>
            <a:r>
              <a:rPr lang="en-US" baseline="0" dirty="0" smtClean="0"/>
              <a:t> a recap so I don’t loose you- </a:t>
            </a:r>
          </a:p>
          <a:p>
            <a:endParaRPr lang="en-US" baseline="0" dirty="0" smtClean="0"/>
          </a:p>
          <a:p>
            <a:pPr eaLnBrk="1" hangingPunct="1"/>
            <a:r>
              <a:rPr lang="en-US" dirty="0" smtClean="0"/>
              <a:t>The </a:t>
            </a:r>
            <a:r>
              <a:rPr lang="en-US" b="0" dirty="0" err="1" smtClean="0"/>
              <a:t>endocardium</a:t>
            </a:r>
            <a:r>
              <a:rPr lang="en-US" b="0" baseline="0" dirty="0" smtClean="0"/>
              <a:t> or </a:t>
            </a:r>
            <a:r>
              <a:rPr lang="en-US" b="0" baseline="0" dirty="0" err="1" smtClean="0"/>
              <a:t>angiongenic</a:t>
            </a:r>
            <a:r>
              <a:rPr lang="en-US" b="0" baseline="0" dirty="0" smtClean="0"/>
              <a:t> cell clusters</a:t>
            </a:r>
            <a:r>
              <a:rPr lang="en-US" dirty="0" smtClean="0"/>
              <a:t> appear first as scattered clusters and cords of cells</a:t>
            </a:r>
            <a:r>
              <a:rPr lang="en-US" baseline="0" dirty="0" smtClean="0"/>
              <a:t> </a:t>
            </a:r>
            <a:r>
              <a:rPr lang="en-US" dirty="0" smtClean="0"/>
              <a:t>derived from </a:t>
            </a:r>
            <a:r>
              <a:rPr lang="en-US" dirty="0" err="1" smtClean="0"/>
              <a:t>splanchnic</a:t>
            </a:r>
            <a:r>
              <a:rPr lang="en-US" dirty="0" smtClean="0"/>
              <a:t> mesoderm. The strands soon acquire a lumen and form a plexus of </a:t>
            </a:r>
            <a:r>
              <a:rPr lang="en-US" b="0" dirty="0" smtClean="0"/>
              <a:t>endothelial vessels. </a:t>
            </a:r>
          </a:p>
          <a:p>
            <a:pPr eaLnBrk="1" hangingPunct="1"/>
            <a:endParaRPr lang="en-US" dirty="0" smtClean="0"/>
          </a:p>
          <a:p>
            <a:pPr eaLnBrk="1" hangingPunct="1"/>
            <a:r>
              <a:rPr lang="en-US" dirty="0" smtClean="0"/>
              <a:t>In the cardiac region, the endothelial vessels fuse to form thin-walled, muscular,</a:t>
            </a:r>
            <a:r>
              <a:rPr lang="en-US" b="1" dirty="0" smtClean="0"/>
              <a:t> </a:t>
            </a:r>
            <a:r>
              <a:rPr lang="en-US" dirty="0" smtClean="0"/>
              <a:t>right and left </a:t>
            </a:r>
            <a:r>
              <a:rPr lang="en-US" b="0" dirty="0" err="1" smtClean="0"/>
              <a:t>endocardial</a:t>
            </a:r>
            <a:r>
              <a:rPr lang="en-US" b="0" dirty="0" smtClean="0"/>
              <a:t> heart tubes or </a:t>
            </a:r>
            <a:r>
              <a:rPr lang="en-US" b="0" dirty="0" err="1" smtClean="0"/>
              <a:t>angiogenic</a:t>
            </a:r>
            <a:r>
              <a:rPr lang="en-US" b="0" baseline="0" dirty="0" smtClean="0"/>
              <a:t> cords</a:t>
            </a:r>
            <a:r>
              <a:rPr lang="en-US" dirty="0" smtClean="0"/>
              <a:t>. Anterior to the </a:t>
            </a:r>
            <a:r>
              <a:rPr lang="en-US" dirty="0" err="1" smtClean="0"/>
              <a:t>endocardial</a:t>
            </a:r>
            <a:r>
              <a:rPr lang="en-US" dirty="0" smtClean="0"/>
              <a:t> tubes, the endothelial vessels become the primitive </a:t>
            </a:r>
            <a:r>
              <a:rPr lang="en-US" i="1" dirty="0" smtClean="0"/>
              <a:t>aorta</a:t>
            </a:r>
            <a:r>
              <a:rPr lang="en-US" dirty="0" smtClean="0"/>
              <a:t>; and  posteriorly, they become the veins that enter the heart. </a:t>
            </a:r>
          </a:p>
          <a:p>
            <a:endParaRPr lang="en-US" baseline="0" dirty="0" smtClean="0"/>
          </a:p>
          <a:p>
            <a:r>
              <a:rPr lang="en-US" sz="1200" kern="1200" dirty="0" smtClean="0">
                <a:solidFill>
                  <a:schemeClr val="tx1"/>
                </a:solidFill>
                <a:effectLst/>
                <a:latin typeface="Arial" charset="0"/>
                <a:ea typeface="+mn-ea"/>
                <a:cs typeface="+mn-cs"/>
              </a:rPr>
              <a:t>We</a:t>
            </a:r>
            <a:r>
              <a:rPr lang="en-US" sz="1200" kern="1200" baseline="0" dirty="0" smtClean="0">
                <a:solidFill>
                  <a:schemeClr val="tx1"/>
                </a:solidFill>
                <a:effectLst/>
                <a:latin typeface="Arial" charset="0"/>
                <a:ea typeface="+mn-ea"/>
                <a:cs typeface="+mn-cs"/>
              </a:rPr>
              <a:t> also now know that d</a:t>
            </a:r>
            <a:r>
              <a:rPr lang="en-US" sz="1200" kern="1200" dirty="0" smtClean="0">
                <a:solidFill>
                  <a:schemeClr val="tx1"/>
                </a:solidFill>
                <a:effectLst/>
                <a:latin typeface="Arial" charset="0"/>
                <a:ea typeface="+mn-ea"/>
                <a:cs typeface="+mn-cs"/>
              </a:rPr>
              <a:t>uring this time, blood vessels are also forming within the walls of the yolk sac and in the embryo. These vessels eventually will join together to form the primitive cardiovascular system. </a:t>
            </a:r>
          </a:p>
          <a:p>
            <a:r>
              <a:rPr lang="en-US" sz="1200" kern="1200" dirty="0" smtClean="0">
                <a:solidFill>
                  <a:schemeClr val="tx1"/>
                </a:solidFill>
                <a:effectLst/>
                <a:latin typeface="Arial" charset="0"/>
                <a:ea typeface="+mn-ea"/>
                <a:cs typeface="+mn-cs"/>
              </a:rPr>
              <a:t>(a) Cardinal veins return blood from the embryo. </a:t>
            </a:r>
          </a:p>
          <a:p>
            <a:r>
              <a:rPr lang="en-US" sz="1200" kern="1200" dirty="0" smtClean="0">
                <a:solidFill>
                  <a:schemeClr val="tx1"/>
                </a:solidFill>
                <a:effectLst/>
                <a:latin typeface="Arial" charset="0"/>
                <a:ea typeface="+mn-ea"/>
                <a:cs typeface="+mn-cs"/>
              </a:rPr>
              <a:t>(b) </a:t>
            </a:r>
            <a:r>
              <a:rPr lang="en-US" sz="1200" kern="1200" dirty="0" err="1" smtClean="0">
                <a:solidFill>
                  <a:schemeClr val="tx1"/>
                </a:solidFill>
                <a:effectLst/>
                <a:latin typeface="Arial" charset="0"/>
                <a:ea typeface="+mn-ea"/>
                <a:cs typeface="+mn-cs"/>
              </a:rPr>
              <a:t>Vitelline</a:t>
            </a:r>
            <a:r>
              <a:rPr lang="en-US" sz="1200" kern="1200" dirty="0" smtClean="0">
                <a:solidFill>
                  <a:schemeClr val="tx1"/>
                </a:solidFill>
                <a:effectLst/>
                <a:latin typeface="Arial" charset="0"/>
                <a:ea typeface="+mn-ea"/>
                <a:cs typeface="+mn-cs"/>
              </a:rPr>
              <a:t> veins return blood from the yolk sac. </a:t>
            </a:r>
          </a:p>
          <a:p>
            <a:r>
              <a:rPr lang="en-US" sz="1200" kern="1200" dirty="0" smtClean="0">
                <a:solidFill>
                  <a:schemeClr val="tx1"/>
                </a:solidFill>
                <a:effectLst/>
                <a:latin typeface="Arial" charset="0"/>
                <a:ea typeface="+mn-ea"/>
                <a:cs typeface="+mn-cs"/>
              </a:rPr>
              <a:t>(c) Umbilical veins return oxygenated blood from the placenta. </a:t>
            </a:r>
          </a:p>
          <a:p>
            <a:endParaRPr lang="en-US" baseline="0" dirty="0" smtClean="0"/>
          </a:p>
          <a:p>
            <a:r>
              <a:rPr lang="en-US" baseline="0" dirty="0" smtClean="0"/>
              <a:t>Lets talk about the idea of </a:t>
            </a:r>
            <a:r>
              <a:rPr lang="en-US" baseline="0" dirty="0" err="1" smtClean="0"/>
              <a:t>vasculogenesis</a:t>
            </a:r>
            <a:r>
              <a:rPr lang="en-US" baseline="0" dirty="0" smtClean="0"/>
              <a:t> now</a:t>
            </a:r>
          </a:p>
          <a:p>
            <a:endParaRPr lang="en-US" baseline="0" dirty="0" smtClean="0"/>
          </a:p>
        </p:txBody>
      </p:sp>
      <p:sp>
        <p:nvSpPr>
          <p:cNvPr id="4" name="Slide Number Placeholder 3"/>
          <p:cNvSpPr>
            <a:spLocks noGrp="1"/>
          </p:cNvSpPr>
          <p:nvPr>
            <p:ph type="sldNum" sz="quarter" idx="10"/>
          </p:nvPr>
        </p:nvSpPr>
        <p:spPr/>
        <p:txBody>
          <a:bodyPr/>
          <a:lstStyle/>
          <a:p>
            <a:pPr>
              <a:defRPr/>
            </a:pPr>
            <a:fld id="{23365566-D21D-4FFC-8D86-CEE0F2E70E94}"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blood from the supplying vessels, the umbilical and </a:t>
            </a:r>
            <a:r>
              <a:rPr lang="en-US" dirty="0" err="1" smtClean="0"/>
              <a:t>omphalomesenteric</a:t>
            </a:r>
            <a:r>
              <a:rPr lang="en-US" dirty="0" smtClean="0"/>
              <a:t> veins, flow</a:t>
            </a:r>
            <a:r>
              <a:rPr lang="en-US" baseline="0" dirty="0" smtClean="0"/>
              <a:t> </a:t>
            </a:r>
            <a:r>
              <a:rPr lang="en-US" dirty="0" smtClean="0"/>
              <a:t>caudally over the inflow tract into the cardiac tube and obviously</a:t>
            </a:r>
            <a:r>
              <a:rPr lang="en-US" baseline="0" dirty="0" smtClean="0"/>
              <a:t> </a:t>
            </a:r>
            <a:r>
              <a:rPr lang="en-US" dirty="0" smtClean="0"/>
              <a:t>leave</a:t>
            </a:r>
            <a:r>
              <a:rPr lang="en-US" baseline="0" dirty="0" smtClean="0"/>
              <a:t> this primitive tube</a:t>
            </a:r>
            <a:r>
              <a:rPr lang="en-US" dirty="0" smtClean="0"/>
              <a:t>  via the outflow tract and the aortic arches at the cranial end.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But what if we slow down</a:t>
            </a:r>
            <a:r>
              <a:rPr lang="en-US" baseline="0" dirty="0" smtClean="0"/>
              <a:t> and take a look at how the actual blood vessels begin to form and work…So </a:t>
            </a:r>
            <a:r>
              <a:rPr lang="en-US" baseline="0" dirty="0" err="1" smtClean="0"/>
              <a:t>vasculogenesis</a:t>
            </a:r>
            <a:r>
              <a:rPr lang="en-US" baseline="0" dirty="0" smtClean="0"/>
              <a:t> occurs in two basic or general locations</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err="1" smtClean="0"/>
              <a:t>Extraembryonic</a:t>
            </a:r>
            <a:r>
              <a:rPr lang="en-US" baseline="0" dirty="0" smtClean="0"/>
              <a:t> and </a:t>
            </a:r>
            <a:r>
              <a:rPr lang="en-US" baseline="0" dirty="0" err="1" smtClean="0"/>
              <a:t>intraembryonic</a:t>
            </a:r>
            <a:r>
              <a:rPr lang="en-US" baseline="0" dirty="0" smtClean="0"/>
              <a: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Lets take a look these early vessels that supply and drain the embryo..</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Lets start with the </a:t>
            </a:r>
            <a:r>
              <a:rPr lang="en-US" baseline="0" dirty="0" err="1" smtClean="0"/>
              <a:t>extraembryonic</a:t>
            </a:r>
            <a:r>
              <a:rPr lang="en-US" baseline="0" dirty="0" smtClean="0"/>
              <a:t>-or with the yolk sac. Angiogenesis first occurs within </a:t>
            </a:r>
            <a:r>
              <a:rPr lang="en-US" baseline="0" dirty="0" err="1" smtClean="0"/>
              <a:t>extrembryonic</a:t>
            </a:r>
            <a:r>
              <a:rPr lang="en-US" baseline="0" dirty="0" smtClean="0"/>
              <a:t> visceral mesoderm around the yolk sac around day 17 or 19. and that by day 21 this process of angiogenesis extends into the mesoderm located around the connecting yolk stalk to form the umbilical vessels and in secondary villi to form tertiary chorionic villi. The mesoderm differentiated and formed the </a:t>
            </a:r>
            <a:r>
              <a:rPr lang="en-US" baseline="0" dirty="0" err="1" smtClean="0"/>
              <a:t>angioblasts</a:t>
            </a:r>
            <a:r>
              <a:rPr lang="en-US" baseline="0" dirty="0" smtClean="0"/>
              <a:t>, and clusters-from these </a:t>
            </a:r>
            <a:r>
              <a:rPr lang="en-US" baseline="0" dirty="0" err="1" smtClean="0"/>
              <a:t>angiogenic</a:t>
            </a:r>
            <a:r>
              <a:rPr lang="en-US" baseline="0" dirty="0" smtClean="0"/>
              <a:t> cell clusters, we get endothelial cells. As these endothelial cells  grow, they fuse and begin to form small blood vessels.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Ok, the second form of </a:t>
            </a:r>
            <a:r>
              <a:rPr lang="en-US" baseline="0" dirty="0" err="1" smtClean="0"/>
              <a:t>vasculogenesis</a:t>
            </a:r>
            <a:r>
              <a:rPr lang="en-US" baseline="0" dirty="0" smtClean="0"/>
              <a:t> occurs within the embryo, but by the same general mechanism as in the </a:t>
            </a:r>
            <a:r>
              <a:rPr lang="en-US" baseline="0" dirty="0" err="1" smtClean="0"/>
              <a:t>extraembryonic</a:t>
            </a:r>
            <a:r>
              <a:rPr lang="en-US" baseline="0" dirty="0" smtClean="0"/>
              <a:t> mesoderm.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Eventually blood vessels form in the </a:t>
            </a:r>
            <a:r>
              <a:rPr lang="en-US" baseline="0" dirty="0" err="1" smtClean="0"/>
              <a:t>extraembryonic</a:t>
            </a:r>
            <a:r>
              <a:rPr lang="en-US" baseline="0" dirty="0" smtClean="0"/>
              <a:t> mesoderm and become continuous with blood vessels within the embryo, thereby establishing a blood vascular system between the embryo and the placenta…</a:t>
            </a:r>
            <a:endParaRPr lang="en-US" dirty="0" smtClean="0"/>
          </a:p>
          <a:p>
            <a:endParaRPr lang="en-US"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pPr>
              <a:defRPr/>
            </a:pPr>
            <a:fld id="{23365566-D21D-4FFC-8D86-CEE0F2E70E94}"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2217F51B-D59E-4F33-85CF-2C4208EC6A89}" type="slidenum">
              <a:rPr lang="en-US" smtClean="0"/>
              <a:pPr/>
              <a:t>10</a:t>
            </a:fld>
            <a:endParaRPr lang="en-US" smtClean="0"/>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embryonic venous system is also extensively remodeled. The veins develop from the three major vascular circuits.  As with the arteries they develop in a </a:t>
            </a:r>
            <a:r>
              <a:rPr lang="en-US" dirty="0" err="1" smtClean="0"/>
              <a:t>cephalocaudal</a:t>
            </a:r>
            <a:r>
              <a:rPr lang="en-US" dirty="0" smtClean="0"/>
              <a:t> direction and as a consequence the precursors to the veins are never all present at the same time.  In addition, as new structures develop the course of veins changes.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Originally, there are bilaterally symmetric </a:t>
            </a:r>
            <a:r>
              <a:rPr lang="en-US" dirty="0" err="1" smtClean="0"/>
              <a:t>vitelline</a:t>
            </a:r>
            <a:r>
              <a:rPr lang="en-US" dirty="0" smtClean="0"/>
              <a:t>, umbilical, and cardinal systems. The original systems drain to </a:t>
            </a:r>
            <a:r>
              <a:rPr lang="en-US" dirty="0" err="1" smtClean="0"/>
              <a:t>ipsilateral</a:t>
            </a:r>
            <a:r>
              <a:rPr lang="en-US" dirty="0" smtClean="0"/>
              <a:t> horns of the sinus </a:t>
            </a:r>
            <a:r>
              <a:rPr lang="en-US" dirty="0" err="1" smtClean="0"/>
              <a:t>venosus</a:t>
            </a:r>
            <a:r>
              <a:rPr lang="en-US" dirty="0" smtClean="0"/>
              <a:t> portion of the developing heart. Meaning which ever side of the</a:t>
            </a:r>
            <a:r>
              <a:rPr lang="en-US" baseline="0" dirty="0" smtClean="0"/>
              <a:t> embryo they are located like the left or the right, they  will drain into that same sides horn of the sinus </a:t>
            </a:r>
            <a:r>
              <a:rPr lang="en-US" baseline="0" dirty="0" err="1" smtClean="0"/>
              <a:t>venosus</a:t>
            </a:r>
            <a:r>
              <a:rPr lang="en-US" baseline="0" dirty="0" smtClean="0"/>
              <a:t>. </a:t>
            </a:r>
            <a:endParaRPr lang="en-US" dirty="0" smtClean="0"/>
          </a:p>
          <a:p>
            <a:pPr rtl="0"/>
            <a:endParaRPr lang="en-US" dirty="0" smtClean="0"/>
          </a:p>
          <a:p>
            <a:pPr eaLnBrk="1" hangingPunct="1"/>
            <a:r>
              <a:rPr lang="en-US" dirty="0" smtClean="0"/>
              <a:t>The </a:t>
            </a:r>
            <a:r>
              <a:rPr lang="en-US" b="1" dirty="0" smtClean="0"/>
              <a:t>sinus </a:t>
            </a:r>
            <a:r>
              <a:rPr lang="en-US" b="1" dirty="0" err="1" smtClean="0"/>
              <a:t>venosus</a:t>
            </a:r>
            <a:r>
              <a:rPr lang="en-US" dirty="0" smtClean="0"/>
              <a:t> is a large quadrangular cavity which precedes the atrium,</a:t>
            </a:r>
            <a:r>
              <a:rPr lang="en-US" baseline="0" dirty="0" smtClean="0"/>
              <a:t> and it is in this </a:t>
            </a:r>
            <a:r>
              <a:rPr lang="en-US" dirty="0" smtClean="0"/>
              <a:t>collection area or system for the confluence of veins, which drain the yolk sac, the </a:t>
            </a:r>
            <a:r>
              <a:rPr lang="en-US" dirty="0" err="1" smtClean="0"/>
              <a:t>chorion</a:t>
            </a:r>
            <a:r>
              <a:rPr lang="en-US" dirty="0" smtClean="0"/>
              <a:t> and the embryo.</a:t>
            </a:r>
          </a:p>
          <a:p>
            <a:pPr eaLnBrk="1" hangingPunct="1"/>
            <a:r>
              <a:rPr lang="en-US" dirty="0" smtClean="0"/>
              <a:t>	Starting with the umbilical veins, this system relies on well oxygenated blood being transported from the </a:t>
            </a:r>
            <a:r>
              <a:rPr lang="en-US" dirty="0" err="1" smtClean="0"/>
              <a:t>chorion</a:t>
            </a:r>
            <a:r>
              <a:rPr lang="en-US" dirty="0" smtClean="0"/>
              <a:t> or the placenta to the sinus </a:t>
            </a:r>
            <a:r>
              <a:rPr lang="en-US" dirty="0" err="1" smtClean="0"/>
              <a:t>venosus</a:t>
            </a:r>
            <a:r>
              <a:rPr lang="en-US" dirty="0" smtClean="0"/>
              <a:t> and then to the embryo.</a:t>
            </a:r>
          </a:p>
          <a:p>
            <a:pPr eaLnBrk="1" hangingPunct="1"/>
            <a:r>
              <a:rPr lang="en-US" dirty="0" smtClean="0"/>
              <a:t>           the right umbilical vein will eventually regress</a:t>
            </a:r>
          </a:p>
          <a:p>
            <a:pPr eaLnBrk="1" hangingPunct="1"/>
            <a:r>
              <a:rPr lang="en-US" dirty="0" smtClean="0"/>
              <a:t>           the left umbilical vein is the major transport for blood and nutrients from the placenta to the embryo</a:t>
            </a:r>
          </a:p>
          <a:p>
            <a:pPr rtl="0"/>
            <a:endParaRPr lang="en-US" dirty="0" smtClean="0"/>
          </a:p>
          <a:p>
            <a:pPr rtl="0"/>
            <a:r>
              <a:rPr lang="en-US" dirty="0" smtClean="0"/>
              <a:t>The sinus </a:t>
            </a:r>
            <a:r>
              <a:rPr lang="en-US" dirty="0" err="1" smtClean="0"/>
              <a:t>venosus</a:t>
            </a:r>
            <a:r>
              <a:rPr lang="en-US" dirty="0" smtClean="0"/>
              <a:t> eventually</a:t>
            </a:r>
            <a:r>
              <a:rPr lang="en-US" baseline="0" dirty="0" smtClean="0"/>
              <a:t> becomes</a:t>
            </a:r>
            <a:r>
              <a:rPr lang="en-US" dirty="0" smtClean="0"/>
              <a:t> incorporated into the wall of the right atrium to form a smooth part or section called the </a:t>
            </a:r>
            <a:r>
              <a:rPr lang="en-US" b="0" dirty="0" smtClean="0"/>
              <a:t>sinus </a:t>
            </a:r>
            <a:r>
              <a:rPr lang="en-US" b="0" dirty="0" err="1" smtClean="0"/>
              <a:t>venarum</a:t>
            </a:r>
            <a:r>
              <a:rPr lang="en-US" b="1" dirty="0" smtClean="0"/>
              <a:t>.</a:t>
            </a:r>
            <a:r>
              <a:rPr lang="en-US" b="1" baseline="0" dirty="0" smtClean="0"/>
              <a:t> </a:t>
            </a:r>
            <a:r>
              <a:rPr lang="en-US" dirty="0" smtClean="0"/>
              <a:t>The sinus </a:t>
            </a:r>
            <a:r>
              <a:rPr lang="en-US" dirty="0" err="1" smtClean="0"/>
              <a:t>venosus</a:t>
            </a:r>
            <a:r>
              <a:rPr lang="en-US" dirty="0" smtClean="0"/>
              <a:t> also forms the SA node and the coronary sinus.</a:t>
            </a:r>
          </a:p>
          <a:p>
            <a:pPr rtl="0"/>
            <a:endParaRPr lang="en-US" dirty="0" smtClean="0"/>
          </a:p>
          <a:p>
            <a:pPr rtl="0"/>
            <a:endParaRPr lang="en-US" dirty="0" smtClean="0"/>
          </a:p>
          <a:p>
            <a:pPr rtl="0"/>
            <a:r>
              <a:rPr lang="en-US" dirty="0" smtClean="0"/>
              <a:t>In the embryo, the sinus </a:t>
            </a:r>
            <a:r>
              <a:rPr lang="en-US" dirty="0" err="1" smtClean="0"/>
              <a:t>venosus</a:t>
            </a:r>
            <a:r>
              <a:rPr lang="en-US" dirty="0" smtClean="0"/>
              <a:t> receives blood from the </a:t>
            </a:r>
            <a:r>
              <a:rPr lang="en-US" dirty="0" err="1" smtClean="0"/>
              <a:t>vitelline</a:t>
            </a:r>
            <a:r>
              <a:rPr lang="en-US" dirty="0" smtClean="0"/>
              <a:t> vein, umbilical vein and common cardinal vein.</a:t>
            </a:r>
          </a:p>
          <a:p>
            <a:r>
              <a:rPr lang="en-US" dirty="0" smtClean="0"/>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smtClean="0"/>
              <a:t>So</a:t>
            </a:r>
            <a:r>
              <a:rPr lang="en-US" baseline="0" dirty="0" smtClean="0"/>
              <a:t> again, a</a:t>
            </a:r>
            <a:r>
              <a:rPr lang="en-US" dirty="0" smtClean="0"/>
              <a:t>s the heart begins to beat three sets of blood islands coalesce to form three vascular circuits. </a:t>
            </a:r>
          </a:p>
          <a:p>
            <a:endParaRPr lang="en-US" dirty="0" smtClean="0"/>
          </a:p>
          <a:p>
            <a:r>
              <a:rPr lang="en-US" dirty="0" smtClean="0"/>
              <a:t>This</a:t>
            </a:r>
            <a:r>
              <a:rPr lang="en-US" baseline="0" dirty="0" smtClean="0"/>
              <a:t> embryonic circuit if you will,</a:t>
            </a:r>
            <a:r>
              <a:rPr lang="en-US" dirty="0" smtClean="0"/>
              <a:t> consists of paired dorsal aorta that arise from the </a:t>
            </a:r>
            <a:r>
              <a:rPr lang="en-US" dirty="0" err="1" smtClean="0"/>
              <a:t>endocardial</a:t>
            </a:r>
            <a:r>
              <a:rPr lang="en-US" dirty="0" smtClean="0"/>
              <a:t> heart tube and break up into capillary networks that supply blood to the developing embryonic tissues. Blood is drained from these tissues by </a:t>
            </a:r>
            <a:r>
              <a:rPr lang="en-US" b="0" dirty="0" smtClean="0"/>
              <a:t>anterior and posterior cardinal veins that</a:t>
            </a:r>
            <a:r>
              <a:rPr lang="en-US" dirty="0" smtClean="0"/>
              <a:t> drain into common cardinal veins, which in turn drain into the </a:t>
            </a:r>
            <a:r>
              <a:rPr lang="en-US" dirty="0" err="1" smtClean="0"/>
              <a:t>endocardial</a:t>
            </a:r>
            <a:r>
              <a:rPr lang="en-US" dirty="0" smtClean="0"/>
              <a:t> heart tube. </a:t>
            </a:r>
          </a:p>
          <a:p>
            <a:endParaRPr lang="en-US" dirty="0" smtClean="0"/>
          </a:p>
          <a:p>
            <a:r>
              <a:rPr lang="en-US" dirty="0" smtClean="0"/>
              <a:t>That</a:t>
            </a:r>
            <a:r>
              <a:rPr lang="en-US" baseline="0" dirty="0" smtClean="0"/>
              <a:t> was a description of the </a:t>
            </a:r>
            <a:r>
              <a:rPr lang="en-US" baseline="0" dirty="0" err="1" smtClean="0"/>
              <a:t>intraembryonic</a:t>
            </a:r>
            <a:r>
              <a:rPr lang="en-US" baseline="0" dirty="0" smtClean="0"/>
              <a:t> circuits, but remember there is also the </a:t>
            </a:r>
            <a:r>
              <a:rPr lang="en-US" dirty="0" smtClean="0"/>
              <a:t> </a:t>
            </a:r>
            <a:r>
              <a:rPr lang="en-US" dirty="0" err="1" smtClean="0"/>
              <a:t>extraembryonic</a:t>
            </a:r>
            <a:r>
              <a:rPr lang="en-US" dirty="0" smtClean="0"/>
              <a:t> circuits that</a:t>
            </a:r>
            <a:r>
              <a:rPr lang="en-US" baseline="0" dirty="0" smtClean="0"/>
              <a:t> are</a:t>
            </a:r>
            <a:r>
              <a:rPr lang="en-US" dirty="0" smtClean="0"/>
              <a:t> forming. </a:t>
            </a:r>
          </a:p>
          <a:p>
            <a:endParaRPr lang="en-US" dirty="0" smtClean="0"/>
          </a:p>
          <a:p>
            <a:r>
              <a:rPr lang="en-US" dirty="0" smtClean="0"/>
              <a:t>The first is the </a:t>
            </a:r>
            <a:r>
              <a:rPr lang="en-US" b="0" dirty="0" err="1" smtClean="0"/>
              <a:t>vitelline</a:t>
            </a:r>
            <a:r>
              <a:rPr lang="en-US" b="0" dirty="0" smtClean="0"/>
              <a:t> or</a:t>
            </a:r>
            <a:r>
              <a:rPr lang="en-US" b="0" baseline="0" dirty="0" smtClean="0"/>
              <a:t> the </a:t>
            </a:r>
            <a:r>
              <a:rPr lang="en-US" b="0" dirty="0" err="1" smtClean="0"/>
              <a:t>omphalomesenteric</a:t>
            </a:r>
            <a:r>
              <a:rPr lang="en-US" b="0" baseline="0" dirty="0" smtClean="0"/>
              <a:t> or </a:t>
            </a:r>
            <a:r>
              <a:rPr lang="en-US" b="0" dirty="0" smtClean="0"/>
              <a:t>yolk sac</a:t>
            </a:r>
            <a:r>
              <a:rPr lang="en-US" dirty="0" smtClean="0"/>
              <a:t> circuit. In this circuit blood from the dorsal aortae drain into </a:t>
            </a:r>
            <a:r>
              <a:rPr lang="en-US" dirty="0" err="1" smtClean="0"/>
              <a:t>vitelline</a:t>
            </a:r>
            <a:r>
              <a:rPr lang="en-US" dirty="0" smtClean="0"/>
              <a:t> arteries that in turn supply the yolk sac. </a:t>
            </a:r>
          </a:p>
          <a:p>
            <a:endParaRPr lang="en-US" dirty="0" smtClean="0"/>
          </a:p>
          <a:p>
            <a:r>
              <a:rPr lang="en-US" dirty="0" smtClean="0"/>
              <a:t>The blood drains back to the heart tube via paired </a:t>
            </a:r>
            <a:r>
              <a:rPr lang="en-US" dirty="0" err="1" smtClean="0"/>
              <a:t>vitelline</a:t>
            </a:r>
            <a:r>
              <a:rPr lang="en-US" dirty="0" smtClean="0"/>
              <a:t> veins. </a:t>
            </a:r>
          </a:p>
          <a:p>
            <a:endParaRPr lang="en-US" dirty="0" smtClean="0"/>
          </a:p>
          <a:p>
            <a:r>
              <a:rPr lang="en-US" dirty="0" smtClean="0"/>
              <a:t>The second circuit is the </a:t>
            </a:r>
            <a:r>
              <a:rPr lang="en-US" b="0" dirty="0" smtClean="0"/>
              <a:t>umbilical or</a:t>
            </a:r>
            <a:r>
              <a:rPr lang="en-US" b="0" baseline="0" dirty="0" smtClean="0"/>
              <a:t> </a:t>
            </a:r>
            <a:r>
              <a:rPr lang="en-US" b="0" dirty="0" err="1" smtClean="0"/>
              <a:t>allantoic</a:t>
            </a:r>
            <a:r>
              <a:rPr lang="en-US" b="0" baseline="0" dirty="0" smtClean="0"/>
              <a:t> and </a:t>
            </a:r>
            <a:r>
              <a:rPr lang="en-US" b="0" dirty="0" smtClean="0"/>
              <a:t>placental</a:t>
            </a:r>
            <a:r>
              <a:rPr lang="en-US" b="0" baseline="0" dirty="0" smtClean="0"/>
              <a:t> </a:t>
            </a:r>
            <a:r>
              <a:rPr lang="en-US" dirty="0" smtClean="0"/>
              <a:t>circuits. In this instance, the dorsal aorta- supply blood to umbilical arteries that in turn bring this now </a:t>
            </a:r>
            <a:r>
              <a:rPr lang="en-US" dirty="0" err="1" smtClean="0"/>
              <a:t>unoxygenated</a:t>
            </a:r>
            <a:r>
              <a:rPr lang="en-US" dirty="0" smtClean="0"/>
              <a:t> blood back to the placenta. Blood from the placenta is carried to the heart tube via </a:t>
            </a:r>
            <a:r>
              <a:rPr lang="en-US" b="0" dirty="0" smtClean="0"/>
              <a:t>umbilical veins.</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blood from the supplying vessels, the umbilical and </a:t>
            </a:r>
            <a:r>
              <a:rPr lang="en-US" dirty="0" err="1" smtClean="0"/>
              <a:t>omphalomesenteric</a:t>
            </a:r>
            <a:r>
              <a:rPr lang="en-US" dirty="0" smtClean="0"/>
              <a:t> veins, flow caudally over the inflow tract into the cardiac anlage and leave it via the outflow tract and the aortic arches at the cranial end.</a:t>
            </a:r>
          </a:p>
          <a:p>
            <a:endParaRPr lang="en-US" dirty="0" smtClean="0"/>
          </a:p>
          <a:p>
            <a:r>
              <a:rPr lang="en-US" dirty="0" smtClean="0"/>
              <a:t>So we have a circuit</a:t>
            </a:r>
            <a:r>
              <a:rPr lang="en-US" baseline="0" dirty="0" smtClean="0"/>
              <a:t> coming and going from the embryo to the embryo</a:t>
            </a:r>
            <a:endParaRPr lang="en-US" dirty="0"/>
          </a:p>
        </p:txBody>
      </p:sp>
      <p:sp>
        <p:nvSpPr>
          <p:cNvPr id="4" name="Slide Number Placeholder 3"/>
          <p:cNvSpPr>
            <a:spLocks noGrp="1"/>
          </p:cNvSpPr>
          <p:nvPr>
            <p:ph type="sldNum" sz="quarter" idx="10"/>
          </p:nvPr>
        </p:nvSpPr>
        <p:spPr/>
        <p:txBody>
          <a:bodyPr/>
          <a:lstStyle/>
          <a:p>
            <a:pPr>
              <a:defRPr/>
            </a:pPr>
            <a:fld id="{23365566-D21D-4FFC-8D86-CEE0F2E70E94}"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spect="1" noChangeArrowheads="1" noTextEdit="1"/>
          </p:cNvSpPr>
          <p:nvPr>
            <p:ph type="sldImg"/>
          </p:nvPr>
        </p:nvSpPr>
        <p:spPr>
          <a:ln/>
        </p:spPr>
      </p:sp>
      <p:sp>
        <p:nvSpPr>
          <p:cNvPr id="163843" name="Rectangle 3"/>
          <p:cNvSpPr>
            <a:spLocks noGrp="1" noChangeArrowheads="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To</a:t>
            </a:r>
            <a:r>
              <a:rPr lang="en-US" baseline="0" dirty="0" smtClean="0"/>
              <a:t> be really specific lets talk about the origin of our entire venous system starting with the cardinal veins. V</a:t>
            </a:r>
            <a:r>
              <a:rPr lang="en-US" dirty="0" smtClean="0"/>
              <a:t>ery early in embryonic</a:t>
            </a:r>
            <a:r>
              <a:rPr lang="en-US" baseline="0" dirty="0" smtClean="0"/>
              <a:t> </a:t>
            </a:r>
            <a:r>
              <a:rPr lang="en-US" dirty="0" smtClean="0"/>
              <a:t>development two paired systems appear,</a:t>
            </a:r>
            <a:r>
              <a:rPr lang="en-US" baseline="0" dirty="0" smtClean="0"/>
              <a:t> </a:t>
            </a:r>
            <a:r>
              <a:rPr lang="en-US" dirty="0" smtClean="0"/>
              <a:t>consisting of an anterior and posterior vein which join to form the common cardinal veins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cardinal veins are actually the main venous drainage of the embryo. Keep</a:t>
            </a:r>
            <a:r>
              <a:rPr lang="en-US" baseline="0" dirty="0" smtClean="0"/>
              <a:t> in mind that v</a:t>
            </a:r>
            <a:r>
              <a:rPr lang="en-US" dirty="0" smtClean="0"/>
              <a:t>arious venous systems appear in various stages of embryogenesis and partially disappear again.</a:t>
            </a:r>
          </a:p>
          <a:p>
            <a:endParaRPr lang="en-US" dirty="0" smtClean="0"/>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a:t>
            </a:r>
            <a:r>
              <a:rPr lang="en-US" b="1" dirty="0" smtClean="0"/>
              <a:t>superior and anterior cardinal veins</a:t>
            </a:r>
            <a:r>
              <a:rPr lang="en-US" dirty="0" smtClean="0"/>
              <a:t> bring the blood from the head region via the left and right common cardinal vein and develop into left brachiocephalic vein and superior vena cava or svc. And the external jugular veins,</a:t>
            </a:r>
            <a:r>
              <a:rPr lang="en-US" baseline="0" dirty="0" smtClean="0"/>
              <a:t> eventually </a:t>
            </a:r>
            <a:r>
              <a:rPr lang="en-US" dirty="0" smtClean="0"/>
              <a:t>give rise to veins of the head and neck. Things</a:t>
            </a:r>
            <a:r>
              <a:rPr lang="en-US" baseline="0" dirty="0" smtClean="0"/>
              <a:t> are starting to sound familiar or comfortable again</a:t>
            </a:r>
            <a:endParaRPr lang="en-US" dirty="0" smtClean="0"/>
          </a:p>
          <a:p>
            <a:endParaRPr lang="en-US" dirty="0" smtClean="0"/>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a:t>
            </a:r>
            <a:r>
              <a:rPr lang="en-US" b="0" dirty="0" smtClean="0"/>
              <a:t>inferior  and posterior cardinal veins </a:t>
            </a:r>
            <a:r>
              <a:rPr lang="en-US" dirty="0" smtClean="0"/>
              <a:t>drain the blood from the lower half of the body into the two common cardinal veins.</a:t>
            </a:r>
            <a:r>
              <a:rPr lang="en-US" baseline="0" dirty="0" smtClean="0"/>
              <a:t> </a:t>
            </a:r>
            <a:r>
              <a:rPr lang="en-US" dirty="0" smtClean="0"/>
              <a:t>In the trunk, one set of veins develops from these </a:t>
            </a:r>
            <a:r>
              <a:rPr lang="en-US" b="0" dirty="0" smtClean="0"/>
              <a:t>posterior cardinal veins which</a:t>
            </a:r>
            <a:r>
              <a:rPr lang="en-US" b="0" baseline="0" dirty="0" smtClean="0"/>
              <a:t> eventually  </a:t>
            </a:r>
            <a:r>
              <a:rPr lang="en-US" dirty="0" smtClean="0"/>
              <a:t>will give rise to the inferior vena cava, the renal, adrenal and </a:t>
            </a:r>
            <a:r>
              <a:rPr lang="en-US" dirty="0" err="1" smtClean="0"/>
              <a:t>gonadal</a:t>
            </a:r>
            <a:r>
              <a:rPr lang="en-US" dirty="0" smtClean="0"/>
              <a:t> veins.</a:t>
            </a:r>
          </a:p>
          <a:p>
            <a:endParaRPr lang="en-US" dirty="0" smtClean="0"/>
          </a:p>
          <a:p>
            <a:endParaRPr lang="en-US" dirty="0" smtClean="0"/>
          </a:p>
          <a:p>
            <a:r>
              <a:rPr lang="en-US" dirty="0" smtClean="0"/>
              <a:t>From here, the blood is emptied into the </a:t>
            </a:r>
            <a:r>
              <a:rPr lang="en-US" b="1" dirty="0" smtClean="0"/>
              <a:t>sinus </a:t>
            </a:r>
            <a:r>
              <a:rPr lang="en-US" b="1" dirty="0" err="1" smtClean="0"/>
              <a:t>venosus</a:t>
            </a:r>
            <a:r>
              <a:rPr lang="en-US" dirty="0" smtClean="0"/>
              <a:t> and into the atrium via the </a:t>
            </a:r>
            <a:r>
              <a:rPr lang="en-US" b="1" dirty="0" smtClean="0"/>
              <a:t>sinus horns</a:t>
            </a:r>
            <a:r>
              <a:rPr lang="en-US" dirty="0" smtClean="0"/>
              <a:t>. </a:t>
            </a:r>
          </a:p>
          <a:p>
            <a:endParaRPr lang="en-US" dirty="0" smtClean="0"/>
          </a:p>
          <a:p>
            <a:endParaRPr lang="en-US" dirty="0" smtClean="0"/>
          </a:p>
          <a:p>
            <a:endParaRPr lang="en-US" dirty="0" smtClean="0"/>
          </a:p>
          <a:p>
            <a:pPr eaLnBrk="1" hangingPunct="1"/>
            <a:endParaRPr lang="en-US" dirty="0" smtClean="0"/>
          </a:p>
          <a:p>
            <a:pPr eaLnBrk="1" hangingPunct="1"/>
            <a:endParaRPr lang="en-US" dirty="0" smtClean="0"/>
          </a:p>
          <a:p>
            <a:pPr eaLnBrk="1" hangingPunct="1"/>
            <a:endParaRPr lang="en-US" dirty="0" smtClean="0"/>
          </a:p>
          <a:p>
            <a:r>
              <a:rPr lang="en-US" dirty="0" smtClean="0"/>
              <a:t/>
            </a:r>
            <a:br>
              <a:rPr lang="en-US" dirty="0" smtClean="0"/>
            </a:br>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2217F51B-D59E-4F33-85CF-2C4208EC6A89}" type="slidenum">
              <a:rPr lang="en-US" smtClean="0"/>
              <a:pPr/>
              <a:t>13</a:t>
            </a:fld>
            <a:endParaRPr lang="en-US" smtClean="0"/>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p:spPr>
        <p:txBody>
          <a:bodyPr/>
          <a:lstStyle/>
          <a:p>
            <a:r>
              <a:rPr lang="en-US" dirty="0" smtClean="0"/>
              <a:t>The </a:t>
            </a:r>
            <a:r>
              <a:rPr lang="en-US" dirty="0" err="1" smtClean="0"/>
              <a:t>vitelline</a:t>
            </a:r>
            <a:r>
              <a:rPr lang="en-US" dirty="0" smtClean="0"/>
              <a:t> system</a:t>
            </a:r>
            <a:r>
              <a:rPr lang="en-US" baseline="0" dirty="0" smtClean="0"/>
              <a:t> from the yolk sac is like a nursery for blood cells. In the early stages of </a:t>
            </a:r>
            <a:r>
              <a:rPr lang="en-US" baseline="0" dirty="0" err="1" smtClean="0"/>
              <a:t>embyology</a:t>
            </a:r>
            <a:r>
              <a:rPr lang="en-US" baseline="0" dirty="0" smtClean="0"/>
              <a:t> the yolk sac serves as almost a feeding system for the embryo. </a:t>
            </a:r>
          </a:p>
          <a:p>
            <a:endParaRPr lang="en-US" baseline="0" dirty="0" smtClean="0"/>
          </a:p>
          <a:p>
            <a:r>
              <a:rPr lang="en-US" dirty="0" smtClean="0"/>
              <a:t>The </a:t>
            </a:r>
            <a:r>
              <a:rPr lang="en-US" dirty="0" err="1" smtClean="0"/>
              <a:t>vitelline</a:t>
            </a:r>
            <a:r>
              <a:rPr lang="en-US" dirty="0" smtClean="0"/>
              <a:t> veins carry highly oxygenated and nutrient rich blood from the yolk sac or umbilical vesicle and transports</a:t>
            </a:r>
            <a:r>
              <a:rPr lang="en-US" baseline="0" dirty="0" smtClean="0"/>
              <a:t> it</a:t>
            </a:r>
            <a:r>
              <a:rPr lang="en-US" dirty="0" smtClean="0"/>
              <a:t> to the embryo</a:t>
            </a:r>
          </a:p>
          <a:p>
            <a:endParaRPr lang="en-US" dirty="0" smtClean="0"/>
          </a:p>
          <a:p>
            <a:r>
              <a:rPr lang="en-US" dirty="0" smtClean="0"/>
              <a:t>    the right </a:t>
            </a:r>
            <a:r>
              <a:rPr lang="en-US" dirty="0" err="1" smtClean="0"/>
              <a:t>vitelline</a:t>
            </a:r>
            <a:r>
              <a:rPr lang="en-US" dirty="0" smtClean="0"/>
              <a:t> vein later develops into the hepatic portal system</a:t>
            </a:r>
          </a:p>
          <a:p>
            <a:r>
              <a:rPr lang="en-US" dirty="0" smtClean="0"/>
              <a:t>     the left </a:t>
            </a:r>
            <a:r>
              <a:rPr lang="en-US" dirty="0" err="1" smtClean="0"/>
              <a:t>vitelline</a:t>
            </a:r>
            <a:r>
              <a:rPr lang="en-US" dirty="0" smtClean="0"/>
              <a:t> vein eventually regresses</a:t>
            </a:r>
          </a:p>
          <a:p>
            <a:pPr eaLnBrk="1" hangingPunct="1"/>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The superior mesenteric vein (and perhaps the </a:t>
            </a:r>
            <a:r>
              <a:rPr lang="en-US" dirty="0" err="1" smtClean="0"/>
              <a:t>splenic</a:t>
            </a:r>
            <a:r>
              <a:rPr lang="en-US" dirty="0" smtClean="0"/>
              <a:t> </a:t>
            </a:r>
            <a:r>
              <a:rPr lang="en-US" dirty="0" err="1" smtClean="0"/>
              <a:t>vien</a:t>
            </a:r>
            <a:r>
              <a:rPr lang="en-US" dirty="0" smtClean="0"/>
              <a:t>) as well as the veins to the liver develop from these</a:t>
            </a:r>
            <a:r>
              <a:rPr lang="en-US" baseline="0" dirty="0" smtClean="0"/>
              <a:t> veins</a:t>
            </a:r>
            <a:r>
              <a:rPr lang="en-US" dirty="0" smtClean="0"/>
              <a:t>.  The ductus </a:t>
            </a:r>
            <a:r>
              <a:rPr lang="en-US" dirty="0" err="1" smtClean="0"/>
              <a:t>venosus</a:t>
            </a:r>
            <a:r>
              <a:rPr lang="en-US" dirty="0" smtClean="0"/>
              <a:t> will also develop</a:t>
            </a:r>
            <a:r>
              <a:rPr lang="en-US" baseline="0" dirty="0" smtClean="0"/>
              <a:t> from these structures</a:t>
            </a:r>
            <a:r>
              <a:rPr lang="en-US" dirty="0" smtClean="0"/>
              <a:t> as a new entity that connects the left umbilical vein with the inferior vena cava.  </a:t>
            </a:r>
          </a:p>
          <a:p>
            <a:pPr eaLnBrk="1" hangingPunct="1"/>
            <a:endParaRPr lang="en-US" dirty="0" smtClean="0"/>
          </a:p>
          <a:p>
            <a:pPr eaLnBrk="1" hangingPunct="1"/>
            <a:r>
              <a:rPr lang="en-US" dirty="0" smtClean="0"/>
              <a:t>The </a:t>
            </a:r>
            <a:r>
              <a:rPr lang="en-US" dirty="0" err="1" smtClean="0"/>
              <a:t>vitelline</a:t>
            </a:r>
            <a:r>
              <a:rPr lang="en-US" dirty="0" smtClean="0"/>
              <a:t> artery and vein both run in the </a:t>
            </a:r>
            <a:r>
              <a:rPr lang="en-US" dirty="0" err="1" smtClean="0"/>
              <a:t>vitelline</a:t>
            </a:r>
            <a:r>
              <a:rPr lang="en-US" dirty="0" smtClean="0"/>
              <a:t> duct, also known as the </a:t>
            </a:r>
            <a:r>
              <a:rPr lang="en-US" dirty="0" err="1" smtClean="0"/>
              <a:t>omphalomesenteric</a:t>
            </a:r>
            <a:r>
              <a:rPr lang="en-US" dirty="0" smtClean="0"/>
              <a:t> duct.</a:t>
            </a:r>
            <a:r>
              <a:rPr lang="en-US" baseline="0" dirty="0" smtClean="0"/>
              <a:t> This </a:t>
            </a:r>
            <a:r>
              <a:rPr lang="en-US" dirty="0" smtClean="0"/>
              <a:t>is a long narrow tube that joins the yolk sac to the </a:t>
            </a:r>
            <a:r>
              <a:rPr lang="en-US" dirty="0" err="1" smtClean="0"/>
              <a:t>midgut</a:t>
            </a:r>
            <a:r>
              <a:rPr lang="en-US" dirty="0" smtClean="0"/>
              <a:t> lumen of the developing fetus. It appears at the end of the second week, when the yolk sac presents the appearance of a small pear-shaped vesicle hence</a:t>
            </a:r>
            <a:r>
              <a:rPr lang="en-US" baseline="0" dirty="0" smtClean="0"/>
              <a:t> the name </a:t>
            </a:r>
            <a:r>
              <a:rPr lang="en-US" dirty="0" smtClean="0"/>
              <a:t>the umbilical vesicle.</a:t>
            </a:r>
          </a:p>
          <a:p>
            <a:pPr eaLnBrk="1" hangingPunct="1"/>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Rot="1" noChangeAspect="1" noChangeArrowheads="1" noTextEdit="1"/>
          </p:cNvSpPr>
          <p:nvPr>
            <p:ph type="sldImg"/>
          </p:nvPr>
        </p:nvSpPr>
        <p:spPr>
          <a:ln/>
        </p:spPr>
      </p:sp>
      <p:sp>
        <p:nvSpPr>
          <p:cNvPr id="161795" name="Rectangle 3"/>
          <p:cNvSpPr>
            <a:spLocks noGrp="1" noChangeArrowheads="1"/>
          </p:cNvSpPr>
          <p:nvPr>
            <p:ph type="body" idx="1"/>
          </p:nvPr>
        </p:nvSpPr>
        <p:spPr>
          <a:noFill/>
          <a:ln/>
        </p:spPr>
        <p:txBody>
          <a:bodyPr/>
          <a:lstStyle/>
          <a:p>
            <a:r>
              <a:rPr lang="en-US" dirty="0" smtClean="0"/>
              <a:t>Initially the umbilical veins pass on each side of the liver, but some connect to the hepatic sinusoids. Again</a:t>
            </a:r>
            <a:r>
              <a:rPr lang="en-US" baseline="0" dirty="0" smtClean="0"/>
              <a:t> as I mentioned in the previous slide t</a:t>
            </a:r>
            <a:r>
              <a:rPr lang="en-US" dirty="0" smtClean="0"/>
              <a:t>he proximal part of both</a:t>
            </a:r>
            <a:r>
              <a:rPr lang="en-US" baseline="0" dirty="0" smtClean="0"/>
              <a:t> umbilical veins and the remainder of the right umbilical vein eventually disappear, </a:t>
            </a:r>
          </a:p>
          <a:p>
            <a:endParaRPr lang="en-US" baseline="0" dirty="0" smtClean="0"/>
          </a:p>
          <a:p>
            <a:r>
              <a:rPr lang="en-US" baseline="0" dirty="0" smtClean="0"/>
              <a:t>So that the left vein is the only one to carry blood from the placenta to the liver. With the increase in placental circulation, a direct communication forms between the left umbilical vein and the right </a:t>
            </a:r>
            <a:r>
              <a:rPr lang="en-US" baseline="0" dirty="0" err="1" smtClean="0"/>
              <a:t>hepatocardiac</a:t>
            </a:r>
            <a:r>
              <a:rPr lang="en-US" baseline="0" dirty="0" smtClean="0"/>
              <a:t> channel, whereby the infamous ductus </a:t>
            </a:r>
            <a:r>
              <a:rPr lang="en-US" baseline="0" dirty="0" err="1" smtClean="0"/>
              <a:t>venosus</a:t>
            </a:r>
            <a:r>
              <a:rPr lang="en-US" baseline="0" dirty="0" smtClean="0"/>
              <a:t> is formed. This low resistance vessel allows for the bypass of the sinusoidal plexus of the liver. </a:t>
            </a:r>
          </a:p>
          <a:p>
            <a:endParaRPr lang="en-US" baseline="0" dirty="0" smtClean="0"/>
          </a:p>
          <a:p>
            <a:r>
              <a:rPr lang="en-US" baseline="0" dirty="0" smtClean="0"/>
              <a:t>After birth the left umbilical vein and ductus </a:t>
            </a:r>
            <a:r>
              <a:rPr lang="en-US" baseline="0" dirty="0" err="1" smtClean="0"/>
              <a:t>venosus</a:t>
            </a:r>
            <a:r>
              <a:rPr lang="en-US" baseline="0" dirty="0" smtClean="0"/>
              <a:t> are obliterated and from them the </a:t>
            </a:r>
            <a:r>
              <a:rPr lang="en-US" baseline="0" dirty="0" err="1" smtClean="0"/>
              <a:t>ligamentum</a:t>
            </a:r>
            <a:r>
              <a:rPr lang="en-US" baseline="0" dirty="0" smtClean="0"/>
              <a:t> </a:t>
            </a:r>
            <a:r>
              <a:rPr lang="en-US" baseline="0" dirty="0" err="1" smtClean="0"/>
              <a:t>teres</a:t>
            </a:r>
            <a:r>
              <a:rPr lang="en-US" baseline="0" dirty="0" smtClean="0"/>
              <a:t> and </a:t>
            </a:r>
            <a:r>
              <a:rPr lang="en-US" baseline="0" dirty="0" err="1" smtClean="0"/>
              <a:t>ligamentum</a:t>
            </a:r>
            <a:r>
              <a:rPr lang="en-US" baseline="0" dirty="0" smtClean="0"/>
              <a:t> </a:t>
            </a:r>
            <a:r>
              <a:rPr lang="en-US" baseline="0" dirty="0" err="1" smtClean="0"/>
              <a:t>venosum</a:t>
            </a:r>
            <a:r>
              <a:rPr lang="en-US" baseline="0" dirty="0" smtClean="0"/>
              <a:t> remain. </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Most of the umbilical system is useless after birth.</a:t>
            </a:r>
          </a:p>
          <a:p>
            <a:endParaRPr lang="en-US" dirty="0" smtClean="0"/>
          </a:p>
          <a:p>
            <a:endParaRPr lang="en-US" dirty="0" smtClean="0"/>
          </a:p>
          <a:p>
            <a:endParaRPr lang="en-US" dirty="0" smtClean="0"/>
          </a:p>
          <a:p>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ln/>
        </p:spPr>
      </p:sp>
      <p:sp>
        <p:nvSpPr>
          <p:cNvPr id="52226" name="Notes Placeholder 2"/>
          <p:cNvSpPr>
            <a:spLocks noGrp="1"/>
          </p:cNvSpPr>
          <p:nvPr>
            <p:ph type="body" idx="1"/>
          </p:nvPr>
        </p:nvSpPr>
        <p:spPr>
          <a:noFill/>
          <a:ln/>
        </p:spPr>
        <p:txBody>
          <a:bodyPr/>
          <a:lstStyle/>
          <a:p>
            <a:pPr eaLnBrk="1" hangingPunct="1"/>
            <a:r>
              <a:rPr lang="en-US" dirty="0" smtClean="0"/>
              <a:t>So</a:t>
            </a:r>
            <a:r>
              <a:rPr lang="en-US" baseline="0" dirty="0" smtClean="0"/>
              <a:t> we now know that b</a:t>
            </a:r>
            <a:r>
              <a:rPr lang="en-US" dirty="0" smtClean="0"/>
              <a:t>y day 23, the newly formed heart tube which</a:t>
            </a:r>
            <a:r>
              <a:rPr lang="en-US" baseline="0" dirty="0" smtClean="0"/>
              <a:t> has a vascular inflow and outflow,</a:t>
            </a:r>
            <a:r>
              <a:rPr lang="en-US" dirty="0" smtClean="0"/>
              <a:t> begins to bulge in the thoracic cavity and become invested in a layer of myocardium. And areas of cardiac jelly begin to separate the myocardium and the endothelial heart tube. As this occurs the heart tube begins to be divided into specific regions, has five dilatations that become</a:t>
            </a:r>
            <a:r>
              <a:rPr lang="en-US" baseline="0" dirty="0" smtClean="0"/>
              <a:t> apparent along the length of the tube</a:t>
            </a:r>
            <a:r>
              <a:rPr lang="en-US" dirty="0" smtClean="0"/>
              <a:t>-</a:t>
            </a:r>
          </a:p>
          <a:p>
            <a:endParaRPr lang="en-US" dirty="0" smtClean="0"/>
          </a:p>
          <a:p>
            <a:r>
              <a:rPr lang="en-US" sz="1200" b="0" i="0" kern="1200" dirty="0" smtClean="0">
                <a:solidFill>
                  <a:schemeClr val="tx1"/>
                </a:solidFill>
                <a:effectLst/>
                <a:latin typeface="Arial" charset="0"/>
                <a:ea typeface="+mn-ea"/>
                <a:cs typeface="+mn-cs"/>
              </a:rPr>
              <a:t>The most cranial aspect of the cardiac tube becomes an area called the </a:t>
            </a:r>
            <a:r>
              <a:rPr lang="en-US" sz="1200" b="0" i="0" kern="1200" dirty="0" err="1" smtClean="0">
                <a:solidFill>
                  <a:schemeClr val="tx1"/>
                </a:solidFill>
                <a:effectLst/>
                <a:latin typeface="Arial" charset="0"/>
                <a:ea typeface="+mn-ea"/>
                <a:cs typeface="+mn-cs"/>
              </a:rPr>
              <a:t>truncus</a:t>
            </a:r>
            <a:r>
              <a:rPr lang="en-US" sz="1200" b="0" i="0" kern="1200" dirty="0" smtClean="0">
                <a:solidFill>
                  <a:schemeClr val="tx1"/>
                </a:solidFill>
                <a:effectLst/>
                <a:latin typeface="Arial" charset="0"/>
                <a:ea typeface="+mn-ea"/>
                <a:cs typeface="+mn-cs"/>
              </a:rPr>
              <a:t> </a:t>
            </a:r>
            <a:r>
              <a:rPr lang="en-US" sz="1200" b="0" i="0" kern="1200" dirty="0" err="1" smtClean="0">
                <a:solidFill>
                  <a:schemeClr val="tx1"/>
                </a:solidFill>
                <a:effectLst/>
                <a:latin typeface="Arial" charset="0"/>
                <a:ea typeface="+mn-ea"/>
                <a:cs typeface="+mn-cs"/>
              </a:rPr>
              <a:t>arteriosus</a:t>
            </a:r>
            <a:r>
              <a:rPr lang="en-US" sz="1200" b="0" i="0" kern="1200" dirty="0" smtClean="0">
                <a:solidFill>
                  <a:schemeClr val="tx1"/>
                </a:solidFill>
                <a:effectLst/>
                <a:latin typeface="Arial" charset="0"/>
                <a:ea typeface="+mn-ea"/>
                <a:cs typeface="+mn-cs"/>
              </a:rPr>
              <a:t>. The</a:t>
            </a:r>
            <a:r>
              <a:rPr lang="en-US" sz="1200" b="0" i="0" kern="1200" baseline="0" dirty="0" smtClean="0">
                <a:solidFill>
                  <a:schemeClr val="tx1"/>
                </a:solidFill>
                <a:effectLst/>
                <a:latin typeface="Arial" charset="0"/>
                <a:ea typeface="+mn-ea"/>
                <a:cs typeface="+mn-cs"/>
              </a:rPr>
              <a:t> </a:t>
            </a:r>
            <a:r>
              <a:rPr lang="en-US" sz="1200" b="0" i="0" kern="1200" baseline="0" dirty="0" err="1" smtClean="0">
                <a:solidFill>
                  <a:schemeClr val="tx1"/>
                </a:solidFill>
                <a:effectLst/>
                <a:latin typeface="Arial" charset="0"/>
                <a:ea typeface="+mn-ea"/>
                <a:cs typeface="+mn-cs"/>
              </a:rPr>
              <a:t>truncus</a:t>
            </a:r>
            <a:r>
              <a:rPr lang="en-US" sz="1200" b="0" i="0" kern="1200" baseline="0" dirty="0" smtClean="0">
                <a:solidFill>
                  <a:schemeClr val="tx1"/>
                </a:solidFill>
                <a:effectLst/>
                <a:latin typeface="Arial" charset="0"/>
                <a:ea typeface="+mn-ea"/>
                <a:cs typeface="+mn-cs"/>
              </a:rPr>
              <a:t> </a:t>
            </a:r>
            <a:r>
              <a:rPr lang="en-US" sz="1200" b="0" i="0" kern="1200" baseline="0" dirty="0" err="1" smtClean="0">
                <a:solidFill>
                  <a:schemeClr val="tx1"/>
                </a:solidFill>
                <a:effectLst/>
                <a:latin typeface="Arial" charset="0"/>
                <a:ea typeface="+mn-ea"/>
                <a:cs typeface="+mn-cs"/>
              </a:rPr>
              <a:t>arteriosus</a:t>
            </a:r>
            <a:r>
              <a:rPr lang="en-US" sz="1200" b="0" i="0" kern="1200" dirty="0" smtClean="0">
                <a:solidFill>
                  <a:schemeClr val="tx1"/>
                </a:solidFill>
                <a:effectLst/>
                <a:latin typeface="Arial" charset="0"/>
                <a:ea typeface="+mn-ea"/>
                <a:cs typeface="+mn-cs"/>
              </a:rPr>
              <a:t> connects the cranial end of the single heart tube to the aortic arch arteries-and yes that is plural-we</a:t>
            </a:r>
            <a:r>
              <a:rPr lang="en-US" sz="1200" b="0" i="0" kern="1200" baseline="0" dirty="0" smtClean="0">
                <a:solidFill>
                  <a:schemeClr val="tx1"/>
                </a:solidFill>
                <a:effectLst/>
                <a:latin typeface="Arial" charset="0"/>
                <a:ea typeface="+mn-ea"/>
                <a:cs typeface="+mn-cs"/>
              </a:rPr>
              <a:t> will talk about the multiple aortic arches shorty</a:t>
            </a:r>
            <a:r>
              <a:rPr lang="en-US" sz="1200" b="0" i="0" kern="1200" dirty="0" smtClean="0">
                <a:solidFill>
                  <a:schemeClr val="tx1"/>
                </a:solidFill>
                <a:effectLst/>
                <a:latin typeface="Arial" charset="0"/>
                <a:ea typeface="+mn-ea"/>
                <a:cs typeface="+mn-cs"/>
              </a:rPr>
              <a:t>.  Caudal to the </a:t>
            </a:r>
            <a:r>
              <a:rPr lang="en-US" sz="1200" b="0" i="0" kern="1200" dirty="0" err="1" smtClean="0">
                <a:solidFill>
                  <a:schemeClr val="tx1"/>
                </a:solidFill>
                <a:effectLst/>
                <a:latin typeface="Arial" charset="0"/>
                <a:ea typeface="+mn-ea"/>
                <a:cs typeface="+mn-cs"/>
              </a:rPr>
              <a:t>truncus</a:t>
            </a:r>
            <a:r>
              <a:rPr lang="en-US" sz="1200" b="0" i="0" kern="1200" dirty="0" smtClean="0">
                <a:solidFill>
                  <a:schemeClr val="tx1"/>
                </a:solidFill>
                <a:effectLst/>
                <a:latin typeface="Arial" charset="0"/>
                <a:ea typeface="+mn-ea"/>
                <a:cs typeface="+mn-cs"/>
              </a:rPr>
              <a:t> </a:t>
            </a:r>
            <a:r>
              <a:rPr lang="en-US" sz="1200" b="0" i="0" kern="1200" dirty="0" err="1" smtClean="0">
                <a:solidFill>
                  <a:schemeClr val="tx1"/>
                </a:solidFill>
                <a:effectLst/>
                <a:latin typeface="Arial" charset="0"/>
                <a:ea typeface="+mn-ea"/>
                <a:cs typeface="+mn-cs"/>
              </a:rPr>
              <a:t>arteriosus</a:t>
            </a:r>
            <a:r>
              <a:rPr lang="en-US" sz="1200" b="0" i="0" kern="1200" dirty="0" smtClean="0">
                <a:solidFill>
                  <a:schemeClr val="tx1"/>
                </a:solidFill>
                <a:effectLst/>
                <a:latin typeface="Arial" charset="0"/>
                <a:ea typeface="+mn-ea"/>
                <a:cs typeface="+mn-cs"/>
              </a:rPr>
              <a:t> is the </a:t>
            </a:r>
            <a:r>
              <a:rPr lang="en-US" sz="1200" b="0" i="0" kern="1200" dirty="0" err="1" smtClean="0">
                <a:solidFill>
                  <a:schemeClr val="tx1"/>
                </a:solidFill>
                <a:effectLst/>
                <a:latin typeface="Arial" charset="0"/>
                <a:ea typeface="+mn-ea"/>
                <a:cs typeface="+mn-cs"/>
              </a:rPr>
              <a:t>bulbus</a:t>
            </a:r>
            <a:r>
              <a:rPr lang="en-US" sz="1200" b="0" i="0" kern="1200" dirty="0" smtClean="0">
                <a:solidFill>
                  <a:schemeClr val="tx1"/>
                </a:solidFill>
                <a:effectLst/>
                <a:latin typeface="Arial" charset="0"/>
                <a:ea typeface="+mn-ea"/>
                <a:cs typeface="+mn-cs"/>
              </a:rPr>
              <a:t> </a:t>
            </a:r>
            <a:r>
              <a:rPr lang="en-US" sz="1200" b="0" i="0" kern="1200" dirty="0" err="1" smtClean="0">
                <a:solidFill>
                  <a:schemeClr val="tx1"/>
                </a:solidFill>
                <a:effectLst/>
                <a:latin typeface="Arial" charset="0"/>
                <a:ea typeface="+mn-ea"/>
                <a:cs typeface="+mn-cs"/>
              </a:rPr>
              <a:t>cordis</a:t>
            </a:r>
            <a:r>
              <a:rPr lang="en-US" sz="1200" b="0" i="0" kern="1200" dirty="0" smtClean="0">
                <a:solidFill>
                  <a:schemeClr val="tx1"/>
                </a:solidFill>
                <a:effectLst/>
                <a:latin typeface="Arial" charset="0"/>
                <a:ea typeface="+mn-ea"/>
                <a:cs typeface="+mn-cs"/>
              </a:rPr>
              <a:t> which eventually develops into the right ventricle and outflow tract of both ventricles.  Caudal to the </a:t>
            </a:r>
            <a:r>
              <a:rPr lang="en-US" sz="1200" b="0" i="0" kern="1200" dirty="0" err="1" smtClean="0">
                <a:solidFill>
                  <a:schemeClr val="tx1"/>
                </a:solidFill>
                <a:effectLst/>
                <a:latin typeface="Arial" charset="0"/>
                <a:ea typeface="+mn-ea"/>
                <a:cs typeface="+mn-cs"/>
              </a:rPr>
              <a:t>bulbus</a:t>
            </a:r>
            <a:r>
              <a:rPr lang="en-US" sz="1200" b="0" i="0" kern="1200" dirty="0" smtClean="0">
                <a:solidFill>
                  <a:schemeClr val="tx1"/>
                </a:solidFill>
                <a:effectLst/>
                <a:latin typeface="Arial" charset="0"/>
                <a:ea typeface="+mn-ea"/>
                <a:cs typeface="+mn-cs"/>
              </a:rPr>
              <a:t> </a:t>
            </a:r>
            <a:r>
              <a:rPr lang="en-US" sz="1200" b="0" i="0" kern="1200" dirty="0" err="1" smtClean="0">
                <a:solidFill>
                  <a:schemeClr val="tx1"/>
                </a:solidFill>
                <a:effectLst/>
                <a:latin typeface="Arial" charset="0"/>
                <a:ea typeface="+mn-ea"/>
                <a:cs typeface="+mn-cs"/>
              </a:rPr>
              <a:t>cordis</a:t>
            </a:r>
            <a:r>
              <a:rPr lang="en-US" sz="1200" b="0" i="0" kern="1200" dirty="0" smtClean="0">
                <a:solidFill>
                  <a:schemeClr val="tx1"/>
                </a:solidFill>
                <a:effectLst/>
                <a:latin typeface="Arial" charset="0"/>
                <a:ea typeface="+mn-ea"/>
                <a:cs typeface="+mn-cs"/>
              </a:rPr>
              <a:t> is the primitive ventricle which later develops into the left ventricle.  The atrium rests below the primitive</a:t>
            </a:r>
            <a:r>
              <a:rPr lang="en-US" sz="1200" b="0" i="0" kern="1200" baseline="0" dirty="0" smtClean="0">
                <a:solidFill>
                  <a:schemeClr val="tx1"/>
                </a:solidFill>
                <a:effectLst/>
                <a:latin typeface="Arial" charset="0"/>
                <a:ea typeface="+mn-ea"/>
                <a:cs typeface="+mn-cs"/>
              </a:rPr>
              <a:t> ventricle</a:t>
            </a:r>
            <a:r>
              <a:rPr lang="en-US" sz="1200" b="0" i="0" kern="1200" dirty="0" smtClean="0">
                <a:solidFill>
                  <a:schemeClr val="tx1"/>
                </a:solidFill>
                <a:effectLst/>
                <a:latin typeface="Arial" charset="0"/>
                <a:ea typeface="+mn-ea"/>
                <a:cs typeface="+mn-cs"/>
              </a:rPr>
              <a:t>, and connects to the paired sinus horns which in turn connects to 3 pairs of systemic veins that we just learned about.</a:t>
            </a:r>
          </a:p>
          <a:p>
            <a:endParaRPr lang="en-US" dirty="0" smtClean="0"/>
          </a:p>
          <a:p>
            <a:r>
              <a:rPr lang="en-US" dirty="0" smtClean="0"/>
              <a:t>Again as seen in this image the </a:t>
            </a:r>
            <a:r>
              <a:rPr lang="en-US" b="1" dirty="0" smtClean="0"/>
              <a:t>sinus </a:t>
            </a:r>
            <a:r>
              <a:rPr lang="en-US" b="1" dirty="0" err="1" smtClean="0"/>
              <a:t>venosus</a:t>
            </a:r>
            <a:r>
              <a:rPr lang="en-US" b="1" baseline="0" dirty="0" smtClean="0"/>
              <a:t> </a:t>
            </a:r>
            <a:r>
              <a:rPr lang="en-US" dirty="0" smtClean="0"/>
              <a:t>consists of right and left horns </a:t>
            </a:r>
          </a:p>
          <a:p>
            <a:endParaRPr lang="en-US" b="1" dirty="0" smtClean="0"/>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inflow tracts, </a:t>
            </a:r>
            <a:r>
              <a:rPr lang="en-US" dirty="0" err="1" smtClean="0"/>
              <a:t>atrioventricular</a:t>
            </a:r>
            <a:r>
              <a:rPr lang="en-US" dirty="0" smtClean="0"/>
              <a:t> canal, and outflow tract all have </a:t>
            </a:r>
            <a:r>
              <a:rPr lang="en-US" dirty="0" err="1" smtClean="0"/>
              <a:t>endocardial</a:t>
            </a:r>
            <a:r>
              <a:rPr lang="en-US" dirty="0" smtClean="0"/>
              <a:t> cushions on their inner surface, whereas the atrial and ventricular chambers lack </a:t>
            </a:r>
            <a:r>
              <a:rPr lang="en-US" dirty="0" err="1" smtClean="0"/>
              <a:t>mesenchymal</a:t>
            </a:r>
            <a:r>
              <a:rPr lang="en-US" dirty="0" smtClean="0"/>
              <a:t> structures.</a:t>
            </a:r>
          </a:p>
          <a:p>
            <a:endParaRPr lang="en-US" dirty="0" smtClean="0"/>
          </a:p>
          <a:p>
            <a:endParaRPr lang="en-US" dirty="0" smtClean="0"/>
          </a:p>
          <a:p>
            <a:endParaRPr lang="en-US" baseline="0" dirty="0" smtClean="0"/>
          </a:p>
          <a:p>
            <a:endParaRPr lang="en-US" dirty="0" smtClean="0"/>
          </a:p>
        </p:txBody>
      </p:sp>
      <p:sp>
        <p:nvSpPr>
          <p:cNvPr id="52227" name="Slide Number Placeholder 3"/>
          <p:cNvSpPr>
            <a:spLocks noGrp="1"/>
          </p:cNvSpPr>
          <p:nvPr>
            <p:ph type="sldNum" sz="quarter" idx="5"/>
          </p:nvPr>
        </p:nvSpPr>
        <p:spPr>
          <a:noFill/>
        </p:spPr>
        <p:txBody>
          <a:bodyPr/>
          <a:lstStyle/>
          <a:p>
            <a:fld id="{DCC6BAD0-2CBA-481D-BCA8-C0D44567D825}" type="slidenum">
              <a:rPr lang="en-US" smtClean="0"/>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Next on the agenda is a rapid growth of the heart tube. The first sign of morphologic asymmetry manifested in the embryo is the looping to the right of the initial cardiac tube. Again this is an essential piece</a:t>
            </a:r>
            <a:r>
              <a:rPr lang="en-US" baseline="0" dirty="0" smtClean="0"/>
              <a:t> to normal development-the cardiac tube looping to the right.</a:t>
            </a:r>
            <a:endParaRPr lang="en-US" dirty="0" smtClean="0"/>
          </a:p>
          <a:p>
            <a:pPr>
              <a:defRPr/>
            </a:pPr>
            <a:endParaRPr lang="en-US" dirty="0" smtClean="0"/>
          </a:p>
          <a:p>
            <a:pPr>
              <a:defRPr/>
            </a:pPr>
            <a:r>
              <a:rPr lang="en-US" dirty="0" smtClean="0"/>
              <a:t>As the heart tube begins to rapidly grow it runs out</a:t>
            </a:r>
            <a:r>
              <a:rPr lang="en-US" baseline="0" dirty="0" smtClean="0"/>
              <a:t> of space in the thoracic cavity to continue its simple elongation-its next act is to bend at both the </a:t>
            </a:r>
            <a:r>
              <a:rPr lang="en-US" baseline="0" dirty="0" err="1" smtClean="0"/>
              <a:t>atrioventricular</a:t>
            </a:r>
            <a:r>
              <a:rPr lang="en-US" baseline="0" dirty="0" smtClean="0"/>
              <a:t> aspect as well as the </a:t>
            </a:r>
            <a:r>
              <a:rPr lang="en-US" baseline="0" dirty="0" err="1" smtClean="0"/>
              <a:t>bulboventricular</a:t>
            </a:r>
            <a:r>
              <a:rPr lang="en-US" baseline="0" dirty="0" smtClean="0"/>
              <a:t> aspect.  </a:t>
            </a:r>
          </a:p>
          <a:p>
            <a:pPr>
              <a:defRPr/>
            </a:pPr>
            <a:endParaRPr lang="en-US" baseline="0" dirty="0" smtClean="0"/>
          </a:p>
          <a:p>
            <a:pPr>
              <a:defRPr/>
            </a:pPr>
            <a:endParaRPr lang="en-US" baseline="0" dirty="0" smtClean="0"/>
          </a:p>
          <a:p>
            <a:pPr>
              <a:defRPr/>
            </a:pPr>
            <a:r>
              <a:rPr lang="en-US" dirty="0" smtClean="0"/>
              <a:t>The </a:t>
            </a:r>
            <a:r>
              <a:rPr lang="en-US" dirty="0" err="1" smtClean="0"/>
              <a:t>bulbus</a:t>
            </a:r>
            <a:r>
              <a:rPr lang="en-US" baseline="0" dirty="0" smtClean="0"/>
              <a:t> </a:t>
            </a:r>
            <a:r>
              <a:rPr lang="en-US" baseline="0" dirty="0" err="1" smtClean="0"/>
              <a:t>cordis</a:t>
            </a:r>
            <a:r>
              <a:rPr lang="en-US" baseline="0" dirty="0" smtClean="0"/>
              <a:t> or the right ventricle and the left ventricle grow more rapidly than other areas of the heart resulting in the tube bending into a U-shaped loop. </a:t>
            </a:r>
            <a:r>
              <a:rPr lang="en-US" dirty="0" smtClean="0"/>
              <a:t>During the process of convolution, the first flexure or bend</a:t>
            </a:r>
            <a:r>
              <a:rPr lang="en-US" baseline="0" dirty="0" smtClean="0"/>
              <a:t> that we</a:t>
            </a:r>
            <a:r>
              <a:rPr lang="en-US" dirty="0" smtClean="0"/>
              <a:t> see occurs between the </a:t>
            </a:r>
            <a:r>
              <a:rPr lang="en-US" dirty="0" err="1" smtClean="0"/>
              <a:t>bulbus</a:t>
            </a:r>
            <a:r>
              <a:rPr lang="en-US" dirty="0" smtClean="0"/>
              <a:t> </a:t>
            </a:r>
            <a:r>
              <a:rPr lang="en-US" dirty="0" err="1" smtClean="0"/>
              <a:t>cordis</a:t>
            </a:r>
            <a:r>
              <a:rPr lang="en-US" dirty="0" smtClean="0"/>
              <a:t> and the ventricle. </a:t>
            </a:r>
          </a:p>
          <a:p>
            <a:pPr>
              <a:defRPr/>
            </a:pPr>
            <a:endParaRPr lang="en-US" dirty="0" smtClean="0"/>
          </a:p>
          <a:p>
            <a:pPr>
              <a:defRPr/>
            </a:pPr>
            <a:r>
              <a:rPr lang="en-US" dirty="0" smtClean="0"/>
              <a:t>This</a:t>
            </a:r>
            <a:r>
              <a:rPr lang="en-US" baseline="0" dirty="0" smtClean="0"/>
              <a:t> step the</a:t>
            </a:r>
            <a:r>
              <a:rPr lang="en-US" dirty="0" smtClean="0"/>
              <a:t> </a:t>
            </a:r>
            <a:r>
              <a:rPr lang="en-US" b="1" dirty="0" err="1" smtClean="0"/>
              <a:t>bulboventricular</a:t>
            </a:r>
            <a:r>
              <a:rPr lang="en-US" b="1" dirty="0" smtClean="0"/>
              <a:t> loop, </a:t>
            </a:r>
            <a:r>
              <a:rPr lang="en-US" baseline="0" dirty="0" smtClean="0"/>
              <a:t>occurs in</a:t>
            </a:r>
            <a:r>
              <a:rPr lang="en-US" dirty="0" smtClean="0"/>
              <a:t> this region of the heart as it shifts to the right and ventrally. </a:t>
            </a:r>
          </a:p>
          <a:p>
            <a:pPr>
              <a:defRPr/>
            </a:pPr>
            <a:endParaRPr lang="en-US" dirty="0" smtClean="0"/>
          </a:p>
          <a:p>
            <a:pPr>
              <a:defRPr/>
            </a:pPr>
            <a:r>
              <a:rPr lang="en-US" dirty="0" smtClean="0"/>
              <a:t>The second flexure, </a:t>
            </a:r>
            <a:r>
              <a:rPr lang="en-US" b="1" dirty="0" smtClean="0"/>
              <a:t>atrioventricular loop</a:t>
            </a:r>
            <a:r>
              <a:rPr lang="en-US" dirty="0" smtClean="0"/>
              <a:t>, occurs between the atrium and the ventricle as this region of the heart is shifted to the left and dorsally. </a:t>
            </a:r>
          </a:p>
          <a:p>
            <a:pPr>
              <a:defRPr/>
            </a:pPr>
            <a:endParaRPr lang="en-US" dirty="0" smtClean="0"/>
          </a:p>
          <a:p>
            <a:pPr>
              <a:defRPr/>
            </a:pPr>
            <a:r>
              <a:rPr lang="en-US" dirty="0" smtClean="0"/>
              <a:t>As growth continues the atria shift cephalically. </a:t>
            </a:r>
            <a:r>
              <a:rPr lang="en-US" baseline="0" dirty="0" smtClean="0"/>
              <a:t> </a:t>
            </a:r>
            <a:r>
              <a:rPr lang="en-US" dirty="0" smtClean="0"/>
              <a:t>The sinus </a:t>
            </a:r>
            <a:r>
              <a:rPr lang="en-US" dirty="0" err="1" smtClean="0"/>
              <a:t>venosus</a:t>
            </a:r>
            <a:r>
              <a:rPr lang="en-US" dirty="0" smtClean="0"/>
              <a:t> gradually shifts to the right to empty into the </a:t>
            </a:r>
            <a:r>
              <a:rPr lang="en-US" b="1" dirty="0" smtClean="0"/>
              <a:t>right atrium</a:t>
            </a:r>
            <a:r>
              <a:rPr lang="en-US" dirty="0" smtClean="0"/>
              <a:t>. So in case you were trying to figure</a:t>
            </a:r>
            <a:r>
              <a:rPr lang="en-US" baseline="0" dirty="0" smtClean="0"/>
              <a:t> out how the atria and sinus </a:t>
            </a:r>
            <a:r>
              <a:rPr lang="en-US" baseline="0" dirty="0" err="1" smtClean="0"/>
              <a:t>venosus</a:t>
            </a:r>
            <a:r>
              <a:rPr lang="en-US" baseline="0" dirty="0" smtClean="0"/>
              <a:t> that </a:t>
            </a:r>
            <a:r>
              <a:rPr lang="en-US" baseline="0" dirty="0" err="1" smtClean="0"/>
              <a:t>eventally</a:t>
            </a:r>
            <a:r>
              <a:rPr lang="en-US" baseline="0" dirty="0" smtClean="0"/>
              <a:t> help form the vena </a:t>
            </a:r>
            <a:r>
              <a:rPr lang="en-US" baseline="0" dirty="0" err="1" smtClean="0"/>
              <a:t>cavas</a:t>
            </a:r>
            <a:r>
              <a:rPr lang="en-US" baseline="0" dirty="0" smtClean="0"/>
              <a:t>, end up in a </a:t>
            </a:r>
            <a:r>
              <a:rPr lang="en-US" baseline="0" dirty="0" err="1" smtClean="0"/>
              <a:t>caphalic</a:t>
            </a:r>
            <a:r>
              <a:rPr lang="en-US" baseline="0" dirty="0" smtClean="0"/>
              <a:t> position-this is how. As the primitive heart tube begins to run out of thoracic real estate, these most caudal aspects, the atrium and sinus horns are almost flipped up to rest more cephalic and to the left, by taking the back or dorsal route.</a:t>
            </a:r>
          </a:p>
          <a:p>
            <a:pPr>
              <a:defRPr/>
            </a:pPr>
            <a:endParaRPr lang="en-US" dirty="0" smtClean="0"/>
          </a:p>
          <a:p>
            <a:pPr>
              <a:defRPr/>
            </a:pPr>
            <a:endParaRPr lang="en-US" dirty="0" smtClean="0"/>
          </a:p>
          <a:p>
            <a:pPr>
              <a:defRPr/>
            </a:pPr>
            <a:r>
              <a:rPr lang="en-US" dirty="0" smtClean="0"/>
              <a:t>So look at this series of images. Starting from the left, we can see the heart tube begin to bend at those flexures, then the second image shows how the very inferior or caudal aspect or the atrial and sinus horn portions, sort of bend behind the </a:t>
            </a:r>
            <a:r>
              <a:rPr lang="en-US" dirty="0" err="1" smtClean="0"/>
              <a:t>bulbus</a:t>
            </a:r>
            <a:r>
              <a:rPr lang="en-US" dirty="0" smtClean="0"/>
              <a:t> </a:t>
            </a:r>
            <a:r>
              <a:rPr lang="en-US" dirty="0" err="1" smtClean="0"/>
              <a:t>cordis</a:t>
            </a:r>
            <a:r>
              <a:rPr lang="en-US" dirty="0" smtClean="0"/>
              <a:t>, </a:t>
            </a:r>
            <a:r>
              <a:rPr lang="en-US" dirty="0" err="1" smtClean="0"/>
              <a:t>truncus</a:t>
            </a:r>
            <a:r>
              <a:rPr lang="en-US" dirty="0" smtClean="0"/>
              <a:t> arteriosus, and the</a:t>
            </a:r>
            <a:r>
              <a:rPr lang="en-US" baseline="0" dirty="0" smtClean="0"/>
              <a:t> left</a:t>
            </a:r>
            <a:r>
              <a:rPr lang="en-US" dirty="0" smtClean="0"/>
              <a:t> ventricle, to wind up at the most posterior and cephalic aspects.</a:t>
            </a:r>
            <a:r>
              <a:rPr lang="en-US" baseline="0" dirty="0" smtClean="0"/>
              <a:t> This is called cardiac looping and it’s a very important aspect to making sure all the parts and pieces wind up in the correct places.</a:t>
            </a:r>
          </a:p>
          <a:p>
            <a:pPr>
              <a:defRPr/>
            </a:pPr>
            <a:endParaRPr lang="en-US" baseline="0" dirty="0" smtClean="0"/>
          </a:p>
          <a:p>
            <a:pPr>
              <a:defRPr/>
            </a:pPr>
            <a:endParaRPr lang="en-US" baseline="0" dirty="0" smtClean="0"/>
          </a:p>
          <a:p>
            <a:pPr>
              <a:defRPr/>
            </a:pPr>
            <a:endParaRPr lang="en-US" baseline="0" dirty="0" smtClean="0"/>
          </a:p>
          <a:p>
            <a:endParaRPr lang="en-US" dirty="0" smtClean="0"/>
          </a:p>
          <a:p>
            <a:pPr>
              <a:defRPr/>
            </a:pPr>
            <a:endParaRPr lang="en-US" dirty="0" smtClean="0"/>
          </a:p>
        </p:txBody>
      </p:sp>
      <p:sp>
        <p:nvSpPr>
          <p:cNvPr id="16998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4F540AD-013B-4AF7-84E2-1B7D3AD48D01}" type="slidenum">
              <a:rPr lang="en-US" sz="1200"/>
              <a:pPr algn="r"/>
              <a:t>16</a:t>
            </a:fld>
            <a:endParaRPr 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a:ln/>
        </p:spPr>
      </p:sp>
      <p:sp>
        <p:nvSpPr>
          <p:cNvPr id="65538" name="Notes Placeholder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So lets just</a:t>
            </a:r>
            <a:r>
              <a:rPr lang="en-US" sz="1200" kern="1200" baseline="0" dirty="0" smtClean="0">
                <a:solidFill>
                  <a:schemeClr val="tx1"/>
                </a:solidFill>
                <a:effectLst/>
                <a:latin typeface="Arial" charset="0"/>
                <a:ea typeface="+mn-ea"/>
                <a:cs typeface="+mn-cs"/>
              </a:rPr>
              <a:t> make sure we are really clear on the primitive heart tube looping step</a:t>
            </a:r>
            <a:endParaRPr lang="en-US" baseline="0" dirty="0" smtClean="0"/>
          </a:p>
          <a:p>
            <a:endParaRPr lang="en-US" dirty="0" smtClean="0"/>
          </a:p>
          <a:p>
            <a:endParaRPr lang="en-US" dirty="0" smtClean="0"/>
          </a:p>
          <a:p>
            <a:pPr eaLnBrk="1" hangingPunct="1"/>
            <a:r>
              <a:rPr lang="en-US" dirty="0" smtClean="0"/>
              <a:t>D-looping or </a:t>
            </a:r>
            <a:r>
              <a:rPr lang="en-US" dirty="0" err="1" smtClean="0"/>
              <a:t>dextrolooping</a:t>
            </a:r>
            <a:r>
              <a:rPr lang="en-US" dirty="0" smtClean="0"/>
              <a:t> occurs when the cephalic portion bends ventrally and to the right-this results in the normal positioning of the ventricles with their respective great vessels</a:t>
            </a:r>
          </a:p>
          <a:p>
            <a:pPr eaLnBrk="1" hangingPunct="1"/>
            <a:endParaRPr lang="en-US" dirty="0" smtClean="0"/>
          </a:p>
          <a:p>
            <a:pPr eaLnBrk="1" hangingPunct="1"/>
            <a:r>
              <a:rPr lang="en-US" dirty="0" err="1" smtClean="0"/>
              <a:t>Levo</a:t>
            </a:r>
            <a:r>
              <a:rPr lang="en-US" dirty="0" smtClean="0"/>
              <a:t>-looping or L-looping occurs when the heart tube bends dorsal cranial and to the left-when this happens there develops a discordance of the ventricles with their respective great vessels</a:t>
            </a:r>
          </a:p>
          <a:p>
            <a:pPr eaLnBrk="1" hangingPunct="1"/>
            <a:r>
              <a:rPr lang="en-US" dirty="0" smtClean="0"/>
              <a:t>	this congenital abnormality is known as transposition of the great arteries-or the great vessels-as we</a:t>
            </a:r>
            <a:r>
              <a:rPr lang="en-US" baseline="0" dirty="0" smtClean="0"/>
              <a:t> will learn transposition of the great vessels can occur in two different ways-this is the first possibility or opportunity for it to occur.</a:t>
            </a:r>
          </a:p>
          <a:p>
            <a:pPr eaLnBrk="1" hangingPunct="1"/>
            <a:endParaRPr lang="en-US" dirty="0" smtClean="0"/>
          </a:p>
          <a:p>
            <a:pPr>
              <a:defRPr/>
            </a:pPr>
            <a:endParaRPr lang="en-US" dirty="0" smtClean="0"/>
          </a:p>
          <a:p>
            <a:r>
              <a:rPr lang="en-US" dirty="0" smtClean="0"/>
              <a:t>When</a:t>
            </a:r>
            <a:r>
              <a:rPr lang="en-US" baseline="0" dirty="0" smtClean="0"/>
              <a:t> </a:t>
            </a:r>
            <a:r>
              <a:rPr lang="en-US" baseline="0" dirty="0" err="1" smtClean="0"/>
              <a:t>dextrolopping</a:t>
            </a:r>
            <a:r>
              <a:rPr lang="en-US" baseline="0" dirty="0" smtClean="0"/>
              <a:t> occurs, or when the heart tube bends to the right, t</a:t>
            </a:r>
            <a:r>
              <a:rPr lang="en-US" dirty="0" smtClean="0"/>
              <a:t>he embryo obtains a left-right identity, and always presents the same pattern, a condition known as </a:t>
            </a:r>
            <a:r>
              <a:rPr lang="en-US" i="1" dirty="0" err="1" smtClean="0"/>
              <a:t>situs</a:t>
            </a:r>
            <a:r>
              <a:rPr lang="en-US" i="1" dirty="0" smtClean="0"/>
              <a:t> </a:t>
            </a:r>
            <a:r>
              <a:rPr lang="en-US" i="1" dirty="0" err="1" smtClean="0"/>
              <a:t>solitus</a:t>
            </a:r>
            <a:r>
              <a:rPr lang="en-US" dirty="0" smtClean="0"/>
              <a:t> .</a:t>
            </a:r>
            <a:r>
              <a:rPr lang="en-US" baseline="0" dirty="0" smtClean="0"/>
              <a:t> </a:t>
            </a:r>
          </a:p>
          <a:p>
            <a:endParaRPr lang="en-US" baseline="0" dirty="0" smtClean="0"/>
          </a:p>
          <a:p>
            <a:r>
              <a:rPr lang="en-US" dirty="0" smtClean="0"/>
              <a:t>In certain pathological cases, the control of the left-right axis is disturbed, resulting in a total inversion of this axis (</a:t>
            </a:r>
            <a:r>
              <a:rPr lang="en-US" i="1" dirty="0" err="1" smtClean="0"/>
              <a:t>situs</a:t>
            </a:r>
            <a:r>
              <a:rPr lang="en-US" i="1" dirty="0" smtClean="0"/>
              <a:t> </a:t>
            </a:r>
            <a:r>
              <a:rPr lang="en-US" i="1" dirty="0" err="1" smtClean="0"/>
              <a:t>inversus</a:t>
            </a:r>
            <a:r>
              <a:rPr lang="en-US" dirty="0" smtClean="0"/>
              <a:t>). In other cases a certain randomness in the distribution along the right-left axis occurs and</a:t>
            </a:r>
            <a:r>
              <a:rPr lang="en-US" baseline="0" dirty="0" smtClean="0"/>
              <a:t> this is often termed </a:t>
            </a:r>
            <a:r>
              <a:rPr lang="en-US" i="1" dirty="0" err="1" smtClean="0"/>
              <a:t>situs</a:t>
            </a:r>
            <a:r>
              <a:rPr lang="en-US" i="1" dirty="0" smtClean="0"/>
              <a:t> ambiguous</a:t>
            </a:r>
            <a:r>
              <a:rPr lang="en-US" i="0" dirty="0" smtClean="0"/>
              <a:t>.</a:t>
            </a:r>
          </a:p>
          <a:p>
            <a:endParaRPr lang="en-US" i="0" dirty="0" smtClean="0"/>
          </a:p>
          <a:p>
            <a:r>
              <a:rPr lang="en-US" i="0" dirty="0" smtClean="0"/>
              <a:t>The image</a:t>
            </a:r>
            <a:r>
              <a:rPr lang="en-US" i="0" baseline="0" dirty="0" smtClean="0"/>
              <a:t> shown with this slide displays both </a:t>
            </a:r>
            <a:r>
              <a:rPr lang="en-US" i="0" baseline="0" dirty="0" err="1" smtClean="0"/>
              <a:t>situs</a:t>
            </a:r>
            <a:r>
              <a:rPr lang="en-US" i="0" baseline="0" dirty="0" smtClean="0"/>
              <a:t> </a:t>
            </a:r>
            <a:r>
              <a:rPr lang="en-US" i="0" baseline="0" dirty="0" err="1" smtClean="0"/>
              <a:t>solitus</a:t>
            </a:r>
            <a:r>
              <a:rPr lang="en-US" i="0" baseline="0" dirty="0" smtClean="0"/>
              <a:t> and </a:t>
            </a:r>
            <a:r>
              <a:rPr lang="en-US" i="0" baseline="0" dirty="0" err="1" smtClean="0"/>
              <a:t>situs</a:t>
            </a:r>
            <a:r>
              <a:rPr lang="en-US" i="0" baseline="0" dirty="0" smtClean="0"/>
              <a:t> </a:t>
            </a:r>
            <a:r>
              <a:rPr lang="en-US" i="0" baseline="0" dirty="0" err="1" smtClean="0"/>
              <a:t>inversus</a:t>
            </a:r>
            <a:r>
              <a:rPr lang="en-US" i="0" baseline="0" dirty="0" smtClean="0"/>
              <a:t> with regards to the patterns of organs.</a:t>
            </a:r>
            <a:endParaRPr lang="en-US" i="0" dirty="0" smtClean="0"/>
          </a:p>
          <a:p>
            <a:endParaRPr lang="en-US" i="0" dirty="0" smtClean="0"/>
          </a:p>
        </p:txBody>
      </p:sp>
      <p:sp>
        <p:nvSpPr>
          <p:cNvPr id="65539" name="Slide Number Placeholder 3"/>
          <p:cNvSpPr>
            <a:spLocks noGrp="1"/>
          </p:cNvSpPr>
          <p:nvPr>
            <p:ph type="sldNum" sz="quarter" idx="5"/>
          </p:nvPr>
        </p:nvSpPr>
        <p:spPr>
          <a:noFill/>
        </p:spPr>
        <p:txBody>
          <a:bodyPr/>
          <a:lstStyle/>
          <a:p>
            <a:fld id="{41BADA48-A25A-475E-A27E-EF5D097C95A5}" type="slidenum">
              <a:rPr lang="en-US"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a wrap up to this point quickly I’ll go over how we got to the looped heart. O</a:t>
            </a:r>
            <a:r>
              <a:rPr lang="en-US" dirty="0" smtClean="0"/>
              <a:t>nce</a:t>
            </a:r>
            <a:r>
              <a:rPr lang="en-US" baseline="0" dirty="0" smtClean="0"/>
              <a:t> the cardiogenic tubes merge, the official heart tube outgrows its space and has to fold or bend, in both a right to left aspect, as well as a dorsal to anterior aspect. It goes through a process called </a:t>
            </a:r>
            <a:r>
              <a:rPr lang="en-US" baseline="0" dirty="0" err="1" smtClean="0"/>
              <a:t>dextrolooping</a:t>
            </a:r>
            <a:r>
              <a:rPr lang="en-US" baseline="0" dirty="0" smtClean="0"/>
              <a:t>, that is if this step or process is performed correctly. From here we see flow starting to travel within distinguishable or recognizable areas. </a:t>
            </a:r>
          </a:p>
          <a:p>
            <a:endParaRPr lang="en-US" baseline="0" dirty="0" smtClean="0"/>
          </a:p>
          <a:p>
            <a:r>
              <a:rPr lang="en-US" baseline="0" dirty="0" smtClean="0"/>
              <a:t>From the animation shown here we can see the flow originating in the sinus </a:t>
            </a:r>
            <a:r>
              <a:rPr lang="en-US" baseline="0" dirty="0" err="1" smtClean="0"/>
              <a:t>venosus</a:t>
            </a:r>
            <a:r>
              <a:rPr lang="en-US" baseline="0" dirty="0" smtClean="0"/>
              <a:t>, and merging together in the primitive atria, it then travels down through the wide open </a:t>
            </a:r>
            <a:r>
              <a:rPr lang="en-US" baseline="0" dirty="0" err="1" smtClean="0"/>
              <a:t>atrioventricular</a:t>
            </a:r>
            <a:r>
              <a:rPr lang="en-US" baseline="0" dirty="0" smtClean="0"/>
              <a:t> canal, which really </a:t>
            </a:r>
            <a:r>
              <a:rPr lang="en-US" baseline="0" dirty="0" err="1" smtClean="0"/>
              <a:t>isnt</a:t>
            </a:r>
            <a:r>
              <a:rPr lang="en-US" baseline="0" dirty="0" smtClean="0"/>
              <a:t> very defined yet, never the less flow progresses forward into the primitive ventricle, and out through the </a:t>
            </a:r>
            <a:r>
              <a:rPr lang="en-US" baseline="0" dirty="0" err="1" smtClean="0"/>
              <a:t>truncus</a:t>
            </a:r>
            <a:r>
              <a:rPr lang="en-US" baseline="0" dirty="0" smtClean="0"/>
              <a:t> </a:t>
            </a:r>
            <a:r>
              <a:rPr lang="en-US" baseline="0" dirty="0" err="1" smtClean="0"/>
              <a:t>arteriosus</a:t>
            </a:r>
            <a:r>
              <a:rPr lang="en-US" baseline="0" dirty="0" smtClean="0"/>
              <a:t> where it goes through the areas developing as the aortic arch. </a:t>
            </a:r>
          </a:p>
          <a:p>
            <a:endParaRPr lang="en-US" baseline="0" dirty="0" smtClean="0"/>
          </a:p>
          <a:p>
            <a:r>
              <a:rPr lang="en-US" baseline="0" dirty="0" smtClean="0"/>
              <a:t>Pretty straightforward when you can see the pathway. So now we will talk about the primitive atria and how they begin to differentiate.</a:t>
            </a:r>
          </a:p>
        </p:txBody>
      </p:sp>
      <p:sp>
        <p:nvSpPr>
          <p:cNvPr id="4" name="Slide Number Placeholder 3"/>
          <p:cNvSpPr>
            <a:spLocks noGrp="1"/>
          </p:cNvSpPr>
          <p:nvPr>
            <p:ph type="sldNum" sz="quarter" idx="10"/>
          </p:nvPr>
        </p:nvSpPr>
        <p:spPr/>
        <p:txBody>
          <a:bodyPr/>
          <a:lstStyle/>
          <a:p>
            <a:pPr>
              <a:defRPr/>
            </a:pPr>
            <a:fld id="{23365566-D21D-4FFC-8D86-CEE0F2E70E94}" type="slidenum">
              <a:rPr lang="en-US" smtClean="0"/>
              <a:pPr>
                <a:defRPr/>
              </a:pPr>
              <a:t>18</a:t>
            </a:fld>
            <a:endParaRPr lang="en-US"/>
          </a:p>
        </p:txBody>
      </p:sp>
    </p:spTree>
    <p:extLst>
      <p:ext uri="{BB962C8B-B14F-4D97-AF65-F5344CB8AC3E}">
        <p14:creationId xmlns:p14="http://schemas.microsoft.com/office/powerpoint/2010/main" val="545286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t>After the heart tube loops, a common atria is formed. </a:t>
            </a:r>
          </a:p>
          <a:p>
            <a:pPr eaLnBrk="1" hangingPunct="1"/>
            <a:r>
              <a:rPr lang="en-US" dirty="0" smtClean="0"/>
              <a:t>During the first 23 days of the embryos conception, the atrial chamber is a common one and connected to the sinus </a:t>
            </a:r>
            <a:r>
              <a:rPr lang="en-US" dirty="0" err="1" smtClean="0"/>
              <a:t>venosus</a:t>
            </a:r>
            <a:r>
              <a:rPr lang="en-US" dirty="0" smtClean="0"/>
              <a:t> to drain blood coming from the left and right venous horns.  </a:t>
            </a:r>
          </a:p>
          <a:p>
            <a:pPr eaLnBrk="1" hangingPunct="1"/>
            <a:endParaRPr lang="en-US" dirty="0" smtClean="0"/>
          </a:p>
          <a:p>
            <a:pPr eaLnBrk="1" hangingPunct="1"/>
            <a:r>
              <a:rPr lang="en-US" dirty="0" smtClean="0"/>
              <a:t>During the fourth and fifth weeks the heart begins to divide</a:t>
            </a:r>
            <a:r>
              <a:rPr lang="en-US" baseline="0" dirty="0" smtClean="0"/>
              <a:t> into four chambers.</a:t>
            </a:r>
            <a:endParaRPr lang="en-US" dirty="0" smtClean="0"/>
          </a:p>
          <a:p>
            <a:pPr eaLnBrk="1" hangingPunct="1"/>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It is important to note that there is always an atrial communication between the left and right sides throughout the intrauterine or gestational period. This allows for the maintenance of an adequate right to left shunt which allows for a greater supply of oxygen</a:t>
            </a:r>
            <a:r>
              <a:rPr lang="en-US" baseline="0" dirty="0" smtClean="0"/>
              <a:t> to get to</a:t>
            </a:r>
            <a:r>
              <a:rPr lang="en-US" dirty="0" smtClean="0"/>
              <a:t> the developing brain tissue in a quicker fashion. </a:t>
            </a:r>
          </a:p>
          <a:p>
            <a:pPr eaLnBrk="1" hangingPunct="1"/>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The right and left horn of the sinus </a:t>
            </a:r>
            <a:r>
              <a:rPr lang="en-US" dirty="0" err="1" smtClean="0"/>
              <a:t>venosus</a:t>
            </a:r>
            <a:r>
              <a:rPr lang="en-US" dirty="0" smtClean="0"/>
              <a:t>, will eventually form the superior portion of the atrial septum</a:t>
            </a: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So lets go</a:t>
            </a:r>
            <a:r>
              <a:rPr lang="en-US" baseline="0" dirty="0" smtClean="0"/>
              <a:t> over how atrial </a:t>
            </a:r>
            <a:r>
              <a:rPr lang="en-US" baseline="0" dirty="0" err="1" smtClean="0"/>
              <a:t>septation</a:t>
            </a:r>
            <a:r>
              <a:rPr lang="en-US" baseline="0" dirty="0" smtClean="0"/>
              <a:t> occurs, because it isn’t all that straightforward.</a:t>
            </a:r>
            <a:endParaRPr lang="en-US" dirty="0" smtClean="0"/>
          </a:p>
          <a:p>
            <a:pPr eaLnBrk="1" hangingPunct="1"/>
            <a:endParaRPr lang="en-US" dirty="0" smtClean="0"/>
          </a:p>
        </p:txBody>
      </p:sp>
      <p:sp>
        <p:nvSpPr>
          <p:cNvPr id="4" name="Slide Number Placeholder 3"/>
          <p:cNvSpPr>
            <a:spLocks noGrp="1"/>
          </p:cNvSpPr>
          <p:nvPr>
            <p:ph type="sldNum" sz="quarter" idx="10"/>
          </p:nvPr>
        </p:nvSpPr>
        <p:spPr/>
        <p:txBody>
          <a:bodyPr/>
          <a:lstStyle/>
          <a:p>
            <a:pPr>
              <a:defRPr/>
            </a:pPr>
            <a:fld id="{23365566-D21D-4FFC-8D86-CEE0F2E70E94}" type="slidenum">
              <a:rPr lang="en-US" smtClean="0"/>
              <a:pPr>
                <a:defRPr/>
              </a:pPr>
              <a:t>19</a:t>
            </a:fld>
            <a:endParaRPr lang="en-US"/>
          </a:p>
        </p:txBody>
      </p:sp>
    </p:spTree>
    <p:extLst>
      <p:ext uri="{BB962C8B-B14F-4D97-AF65-F5344CB8AC3E}">
        <p14:creationId xmlns:p14="http://schemas.microsoft.com/office/powerpoint/2010/main" val="1816351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p:spPr>
        <p:txBody>
          <a:bodyPr/>
          <a:lstStyle/>
          <a:p>
            <a:fld id="{E12876E0-5F4E-4A8A-844C-9E36ECEA1D35}" type="slidenum">
              <a:rPr lang="en-US" smtClean="0"/>
              <a:pPr/>
              <a:t>20</a:t>
            </a:fld>
            <a:endParaRPr lang="en-US" smtClean="0"/>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In order to understand the classification of atrial </a:t>
            </a:r>
            <a:r>
              <a:rPr lang="en-US" dirty="0" err="1" smtClean="0"/>
              <a:t>septal</a:t>
            </a:r>
            <a:r>
              <a:rPr lang="en-US" dirty="0" smtClean="0"/>
              <a:t> defects it is imperative to review and understand the development of the atrial septum. </a:t>
            </a:r>
          </a:p>
          <a:p>
            <a:pPr eaLnBrk="1" hangingPunct="1"/>
            <a:endParaRPr lang="en-US" dirty="0" smtClean="0"/>
          </a:p>
          <a:p>
            <a:pPr eaLnBrk="1" hangingPunct="1"/>
            <a:r>
              <a:rPr lang="en-US" dirty="0" smtClean="0"/>
              <a:t>After completion of cardiac looping by the third week, atrial </a:t>
            </a:r>
            <a:r>
              <a:rPr lang="en-US" dirty="0" err="1" smtClean="0"/>
              <a:t>septation</a:t>
            </a:r>
            <a:r>
              <a:rPr lang="en-US" dirty="0" smtClean="0"/>
              <a:t> begins</a:t>
            </a:r>
            <a:r>
              <a:rPr lang="en-US" baseline="0" dirty="0" smtClean="0"/>
              <a:t> with the </a:t>
            </a:r>
            <a:r>
              <a:rPr lang="en-US" dirty="0" smtClean="0"/>
              <a:t>development</a:t>
            </a:r>
            <a:r>
              <a:rPr lang="en-US" baseline="0" dirty="0" smtClean="0"/>
              <a:t> of</a:t>
            </a:r>
            <a:r>
              <a:rPr lang="en-US" dirty="0" smtClean="0"/>
              <a:t> the septum</a:t>
            </a:r>
            <a:r>
              <a:rPr lang="en-US" baseline="0" dirty="0" smtClean="0"/>
              <a:t> </a:t>
            </a:r>
            <a:r>
              <a:rPr lang="en-US" dirty="0" err="1" smtClean="0"/>
              <a:t>primum</a:t>
            </a:r>
            <a:r>
              <a:rPr lang="en-US" dirty="0" smtClean="0"/>
              <a:t>.</a:t>
            </a:r>
          </a:p>
          <a:p>
            <a:pPr eaLnBrk="1" hangingPunct="1"/>
            <a:r>
              <a:rPr lang="en-US" dirty="0" smtClean="0"/>
              <a:t>The septum </a:t>
            </a:r>
            <a:r>
              <a:rPr lang="en-US" dirty="0" err="1" smtClean="0"/>
              <a:t>primum</a:t>
            </a:r>
            <a:r>
              <a:rPr lang="en-US" dirty="0" smtClean="0"/>
              <a:t> begins its downward journey from the superior aspect and</a:t>
            </a:r>
            <a:r>
              <a:rPr lang="en-US" baseline="0" dirty="0" smtClean="0"/>
              <a:t> posterior or </a:t>
            </a:r>
            <a:r>
              <a:rPr lang="en-US" baseline="0" dirty="0" err="1" smtClean="0"/>
              <a:t>dorsocranial</a:t>
            </a:r>
            <a:r>
              <a:rPr lang="en-US" baseline="0" dirty="0" smtClean="0"/>
              <a:t> atrial wall, and again grows down towards the </a:t>
            </a:r>
            <a:r>
              <a:rPr lang="en-US" baseline="0" dirty="0" err="1" smtClean="0"/>
              <a:t>endocardial</a:t>
            </a:r>
            <a:r>
              <a:rPr lang="en-US" baseline="0" dirty="0" smtClean="0"/>
              <a:t> cushions. The </a:t>
            </a:r>
            <a:r>
              <a:rPr lang="en-US" baseline="0" dirty="0" err="1" smtClean="0"/>
              <a:t>endocardial</a:t>
            </a:r>
            <a:r>
              <a:rPr lang="en-US" baseline="0" dirty="0" smtClean="0"/>
              <a:t> cushions as you can see from the images, are located in the </a:t>
            </a:r>
            <a:r>
              <a:rPr lang="en-US" baseline="0" dirty="0" err="1" smtClean="0"/>
              <a:t>atrioventricular</a:t>
            </a:r>
            <a:r>
              <a:rPr lang="en-US" baseline="0" dirty="0" smtClean="0"/>
              <a:t> canal, or midway between the atria and ventricular portions in the dorsal and ventral walls.</a:t>
            </a:r>
          </a:p>
          <a:p>
            <a:pPr eaLnBrk="1" hangingPunct="1"/>
            <a:r>
              <a:rPr lang="en-US" baseline="0" dirty="0" smtClean="0"/>
              <a:t>As these </a:t>
            </a:r>
            <a:r>
              <a:rPr lang="en-US" baseline="0" dirty="0" err="1" smtClean="0"/>
              <a:t>endocardial</a:t>
            </a:r>
            <a:r>
              <a:rPr lang="en-US" baseline="0" dirty="0" smtClean="0"/>
              <a:t> tissues become more proximal to each other, they begin to separate the atrium from the ventricular aspects. We will have a whole slide devoted to the </a:t>
            </a:r>
            <a:r>
              <a:rPr lang="en-US" baseline="0" dirty="0" err="1" smtClean="0"/>
              <a:t>endocardial</a:t>
            </a:r>
            <a:r>
              <a:rPr lang="en-US" baseline="0" dirty="0" smtClean="0"/>
              <a:t> tissues and their functions and importance, but for right now understand that they play a key part in atrial </a:t>
            </a:r>
            <a:r>
              <a:rPr lang="en-US" baseline="0" dirty="0" err="1" smtClean="0"/>
              <a:t>septation</a:t>
            </a:r>
            <a:r>
              <a:rPr lang="en-US" baseline="0" dirty="0" smtClean="0"/>
              <a:t>.</a:t>
            </a:r>
          </a:p>
          <a:p>
            <a:pPr eaLnBrk="1" hangingPunct="1"/>
            <a:endParaRPr lang="en-US" baseline="0" dirty="0" smtClean="0"/>
          </a:p>
          <a:p>
            <a:pPr eaLnBrk="1" hangingPunct="1"/>
            <a:endParaRPr lang="en-US" baseline="0" dirty="0" smtClean="0"/>
          </a:p>
          <a:p>
            <a:pPr eaLnBrk="1" hangingPunct="1"/>
            <a:r>
              <a:rPr lang="en-US" baseline="0" dirty="0" smtClean="0"/>
              <a:t>So, as the septum </a:t>
            </a:r>
            <a:r>
              <a:rPr lang="en-US" baseline="0" dirty="0" err="1" smtClean="0"/>
              <a:t>primum</a:t>
            </a:r>
            <a:r>
              <a:rPr lang="en-US" baseline="0" dirty="0" smtClean="0"/>
              <a:t> grows inferiorly but stops short of the </a:t>
            </a:r>
            <a:r>
              <a:rPr lang="en-US" baseline="0" dirty="0" err="1" smtClean="0"/>
              <a:t>endocardial</a:t>
            </a:r>
            <a:r>
              <a:rPr lang="en-US" baseline="0" dirty="0" smtClean="0"/>
              <a:t> tissues, because remember, in utero in order to supply the head with that oxygen rich blood there should always be a connection between the left and right systems. So the caudal space of the atria that the septum </a:t>
            </a:r>
            <a:r>
              <a:rPr lang="en-US" baseline="0" dirty="0" err="1" smtClean="0"/>
              <a:t>primum</a:t>
            </a:r>
            <a:r>
              <a:rPr lang="en-US" baseline="0" dirty="0" smtClean="0"/>
              <a:t> does not cover is called the foramen </a:t>
            </a:r>
            <a:r>
              <a:rPr lang="en-US" baseline="0" dirty="0" err="1" smtClean="0"/>
              <a:t>primum</a:t>
            </a:r>
            <a:r>
              <a:rPr lang="en-US" baseline="0" dirty="0" smtClean="0"/>
              <a:t>. </a:t>
            </a:r>
          </a:p>
          <a:p>
            <a:pPr eaLnBrk="1" hangingPunct="1"/>
            <a:endParaRPr lang="en-US" baseline="0" dirty="0" smtClean="0"/>
          </a:p>
          <a:p>
            <a:pPr eaLnBrk="1" hangingPunct="1"/>
            <a:r>
              <a:rPr lang="en-US" baseline="0" dirty="0" smtClean="0"/>
              <a:t>However as expected this relationship doesn’t last long, the </a:t>
            </a:r>
            <a:r>
              <a:rPr lang="en-US" baseline="0" dirty="0" err="1" smtClean="0"/>
              <a:t>endocardial</a:t>
            </a:r>
            <a:r>
              <a:rPr lang="en-US" baseline="0" dirty="0" smtClean="0"/>
              <a:t> tissues begin to grow in all directions, including within the atrial canal, thereby closing or covering the foramen </a:t>
            </a:r>
            <a:r>
              <a:rPr lang="en-US" baseline="0" dirty="0" err="1" smtClean="0"/>
              <a:t>primum</a:t>
            </a:r>
            <a:r>
              <a:rPr lang="en-US" baseline="0" dirty="0" smtClean="0"/>
              <a:t>. Because of the importance of the connection, a second opening must occur, so the septum </a:t>
            </a:r>
            <a:r>
              <a:rPr lang="en-US" baseline="0" dirty="0" err="1" smtClean="0"/>
              <a:t>primum</a:t>
            </a:r>
            <a:r>
              <a:rPr lang="en-US" baseline="0" dirty="0" smtClean="0"/>
              <a:t>, that just journeyed down, forms a second opening called the foramen </a:t>
            </a:r>
            <a:r>
              <a:rPr lang="en-US" baseline="0" dirty="0" err="1" smtClean="0"/>
              <a:t>secundum</a:t>
            </a:r>
            <a:r>
              <a:rPr lang="en-US" baseline="0" dirty="0" smtClean="0"/>
              <a:t>.</a:t>
            </a:r>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r>
              <a:rPr lang="en-US" dirty="0" smtClean="0"/>
              <a:t>So again the </a:t>
            </a:r>
            <a:r>
              <a:rPr lang="en-US" dirty="0" err="1" smtClean="0"/>
              <a:t>The</a:t>
            </a:r>
            <a:r>
              <a:rPr lang="en-US" dirty="0" smtClean="0"/>
              <a:t> septum </a:t>
            </a:r>
            <a:r>
              <a:rPr lang="en-US" dirty="0" err="1" smtClean="0"/>
              <a:t>primum</a:t>
            </a:r>
            <a:r>
              <a:rPr lang="en-US" dirty="0" smtClean="0"/>
              <a:t> forms the inferior portion of the atrial septum near the </a:t>
            </a:r>
            <a:r>
              <a:rPr lang="en-US" dirty="0" err="1" smtClean="0"/>
              <a:t>endocardial</a:t>
            </a:r>
            <a:r>
              <a:rPr lang="en-US" dirty="0" smtClean="0"/>
              <a:t> cushions, the original opening or communication between the</a:t>
            </a:r>
            <a:r>
              <a:rPr lang="en-US" baseline="0" dirty="0" smtClean="0"/>
              <a:t> atria is called the foramen </a:t>
            </a:r>
            <a:r>
              <a:rPr lang="en-US" baseline="0" dirty="0" err="1" smtClean="0"/>
              <a:t>primum</a:t>
            </a:r>
            <a:r>
              <a:rPr lang="en-US" baseline="0" dirty="0" smtClean="0"/>
              <a:t>, and as the </a:t>
            </a:r>
            <a:r>
              <a:rPr lang="en-US" baseline="0" dirty="0" err="1" smtClean="0"/>
              <a:t>endocardial</a:t>
            </a:r>
            <a:r>
              <a:rPr lang="en-US" baseline="0" dirty="0" smtClean="0"/>
              <a:t> cushions arise superiorly, they close that foramen </a:t>
            </a:r>
            <a:r>
              <a:rPr lang="en-US" baseline="0" dirty="0" err="1" smtClean="0"/>
              <a:t>primum</a:t>
            </a:r>
            <a:r>
              <a:rPr lang="en-US" baseline="0" dirty="0" smtClean="0"/>
              <a:t>, so the septum </a:t>
            </a:r>
            <a:r>
              <a:rPr lang="en-US" baseline="0" dirty="0" err="1" smtClean="0"/>
              <a:t>primum</a:t>
            </a:r>
            <a:r>
              <a:rPr lang="en-US" baseline="0" dirty="0" smtClean="0"/>
              <a:t> opens up a second hole called the foramen </a:t>
            </a:r>
            <a:r>
              <a:rPr lang="en-US" baseline="0" dirty="0" err="1" smtClean="0"/>
              <a:t>secundum</a:t>
            </a:r>
            <a:r>
              <a:rPr lang="en-US" baseline="0" dirty="0" smtClean="0"/>
              <a:t>.</a:t>
            </a:r>
            <a:endParaRPr lang="en-US" dirty="0" smtClean="0"/>
          </a:p>
          <a:p>
            <a:pPr eaLnBrk="1" hangingPunct="1"/>
            <a:endParaRPr lang="en-US" dirty="0" smtClean="0"/>
          </a:p>
          <a:p>
            <a:pPr eaLnBrk="1" hangingPunct="1"/>
            <a:r>
              <a:rPr lang="en-US" dirty="0" smtClean="0"/>
              <a:t>The</a:t>
            </a:r>
            <a:r>
              <a:rPr lang="en-US" baseline="0" dirty="0" smtClean="0"/>
              <a:t> middle picture</a:t>
            </a:r>
            <a:r>
              <a:rPr lang="en-US" dirty="0" smtClean="0"/>
              <a:t> is an edited, great image from</a:t>
            </a:r>
            <a:r>
              <a:rPr lang="en-US" baseline="0" dirty="0" smtClean="0"/>
              <a:t> the Greys anatomy 1917 edition</a:t>
            </a:r>
            <a:endParaRPr lang="en-US" dirty="0" smtClean="0"/>
          </a:p>
          <a:p>
            <a:pPr eaLnBrk="1" hangingPunct="1"/>
            <a:endParaRPr lang="en-US" dirty="0" smtClean="0"/>
          </a:p>
          <a:p>
            <a:pPr eaLnBrk="1" hangingPunct="1"/>
            <a:endParaRPr lang="en-US" dirty="0" smtClean="0"/>
          </a:p>
          <a:p>
            <a:pPr eaLnBrk="1" hangingPunct="1"/>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p:spPr>
        <p:txBody>
          <a:bodyPr/>
          <a:lstStyle/>
          <a:p>
            <a:fld id="{E12876E0-5F4E-4A8A-844C-9E36ECEA1D35}" type="slidenum">
              <a:rPr lang="en-US" smtClean="0"/>
              <a:pPr/>
              <a:t>21</a:t>
            </a:fld>
            <a:endParaRPr lang="en-US" smtClean="0"/>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p:spPr>
        <p:txBody>
          <a:bodyPr/>
          <a:lstStyle/>
          <a:p>
            <a:pPr eaLnBrk="1" hangingPunct="1"/>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Oh but there’s more. By the early fifth week of fetal life, the foramen </a:t>
            </a:r>
            <a:r>
              <a:rPr lang="en-US" dirty="0" err="1" smtClean="0"/>
              <a:t>secundum</a:t>
            </a:r>
            <a:r>
              <a:rPr lang="en-US" dirty="0" smtClean="0"/>
              <a:t> continues to enlarge,</a:t>
            </a:r>
            <a:r>
              <a:rPr lang="en-US" baseline="0" dirty="0" smtClean="0"/>
              <a:t> </a:t>
            </a:r>
            <a:r>
              <a:rPr lang="en-US" baseline="0" dirty="0" err="1" smtClean="0"/>
              <a:t>neccessitating</a:t>
            </a:r>
            <a:r>
              <a:rPr lang="en-US" baseline="0" dirty="0" smtClean="0"/>
              <a:t> a second septum the septum </a:t>
            </a:r>
            <a:r>
              <a:rPr lang="en-US" baseline="0" dirty="0" err="1" smtClean="0"/>
              <a:t>secundum</a:t>
            </a:r>
            <a:r>
              <a:rPr lang="en-US" baseline="0" dirty="0" smtClean="0"/>
              <a:t> to form, to the right of the septum </a:t>
            </a:r>
            <a:r>
              <a:rPr lang="en-US" baseline="0" dirty="0" err="1" smtClean="0"/>
              <a:t>primum</a:t>
            </a:r>
            <a:r>
              <a:rPr lang="en-US" baseline="0" dirty="0" smtClean="0"/>
              <a:t>.  This slower growing second atrial septum grows parallel to the 1</a:t>
            </a:r>
            <a:r>
              <a:rPr lang="en-US" baseline="30000" dirty="0" smtClean="0"/>
              <a:t>st</a:t>
            </a:r>
            <a:r>
              <a:rPr lang="en-US" baseline="0" dirty="0" smtClean="0"/>
              <a:t> septum, but is delayed by a couple of weeks. It is a more robust wall. The </a:t>
            </a:r>
            <a:r>
              <a:rPr lang="en-US" b="0" baseline="0" dirty="0" smtClean="0">
                <a:solidFill>
                  <a:schemeClr val="tx1"/>
                </a:solidFill>
              </a:rPr>
              <a:t>s</a:t>
            </a:r>
            <a:r>
              <a:rPr lang="en-US" b="0" dirty="0" smtClean="0">
                <a:solidFill>
                  <a:schemeClr val="tx1"/>
                </a:solidFill>
              </a:rPr>
              <a:t>eptum </a:t>
            </a:r>
            <a:r>
              <a:rPr lang="en-US" b="0" dirty="0" err="1" smtClean="0">
                <a:solidFill>
                  <a:schemeClr val="tx1"/>
                </a:solidFill>
              </a:rPr>
              <a:t>secundum</a:t>
            </a:r>
            <a:r>
              <a:rPr lang="en-US" b="0" dirty="0" smtClean="0">
                <a:solidFill>
                  <a:schemeClr val="tx1"/>
                </a:solidFill>
              </a:rPr>
              <a:t> forms an incomplete partition lying just to the right of the foramen </a:t>
            </a:r>
            <a:r>
              <a:rPr lang="en-US" b="0" dirty="0" err="1" smtClean="0">
                <a:solidFill>
                  <a:schemeClr val="tx1"/>
                </a:solidFill>
              </a:rPr>
              <a:t>secundum</a:t>
            </a:r>
            <a:r>
              <a:rPr lang="en-US" b="0" baseline="0" dirty="0" smtClean="0">
                <a:solidFill>
                  <a:schemeClr val="tx1"/>
                </a:solidFill>
              </a:rPr>
              <a:t> </a:t>
            </a:r>
            <a:r>
              <a:rPr lang="en-US" b="0" dirty="0" smtClean="0">
                <a:solidFill>
                  <a:schemeClr val="tx1"/>
                </a:solidFill>
              </a:rPr>
              <a:t>which leaves an opening, the foramen </a:t>
            </a:r>
            <a:r>
              <a:rPr lang="en-US" b="0" dirty="0" err="1" smtClean="0">
                <a:solidFill>
                  <a:schemeClr val="tx1"/>
                </a:solidFill>
              </a:rPr>
              <a:t>ovale</a:t>
            </a:r>
            <a:r>
              <a:rPr lang="en-US" b="0" dirty="0" smtClean="0">
                <a:solidFill>
                  <a:schemeClr val="tx1"/>
                </a:solidFill>
              </a:rPr>
              <a:t>.</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0" dirty="0" smtClean="0">
              <a:solidFill>
                <a:schemeClr val="tx1"/>
              </a:solidFill>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0" dirty="0" smtClean="0">
                <a:solidFill>
                  <a:schemeClr val="tx1"/>
                </a:solidFill>
              </a:rPr>
              <a:t>The septum </a:t>
            </a:r>
            <a:r>
              <a:rPr lang="en-US" b="0" dirty="0" err="1" smtClean="0">
                <a:solidFill>
                  <a:schemeClr val="tx1"/>
                </a:solidFill>
              </a:rPr>
              <a:t>secondum</a:t>
            </a:r>
            <a:r>
              <a:rPr lang="en-US" b="0" dirty="0" smtClean="0">
                <a:solidFill>
                  <a:schemeClr val="tx1"/>
                </a:solidFill>
              </a:rPr>
              <a:t> leaves a flap of the septum </a:t>
            </a:r>
            <a:r>
              <a:rPr lang="en-US" b="0" dirty="0" err="1" smtClean="0">
                <a:solidFill>
                  <a:schemeClr val="tx1"/>
                </a:solidFill>
              </a:rPr>
              <a:t>primum</a:t>
            </a:r>
            <a:r>
              <a:rPr lang="en-US" b="0" dirty="0" smtClean="0">
                <a:solidFill>
                  <a:schemeClr val="tx1"/>
                </a:solidFill>
              </a:rPr>
              <a:t> in the mid-portion to be uncovered. This flap is pushed by the blood flow coming from the </a:t>
            </a:r>
            <a:r>
              <a:rPr lang="en-US" dirty="0" smtClean="0"/>
              <a:t>umbilical vein through the </a:t>
            </a:r>
            <a:r>
              <a:rPr lang="en-US" dirty="0" err="1" smtClean="0"/>
              <a:t>ductus</a:t>
            </a:r>
            <a:r>
              <a:rPr lang="en-US" dirty="0" smtClean="0"/>
              <a:t> </a:t>
            </a:r>
            <a:r>
              <a:rPr lang="en-US" dirty="0" err="1" smtClean="0"/>
              <a:t>venosus</a:t>
            </a:r>
            <a:r>
              <a:rPr lang="en-US" dirty="0" smtClean="0"/>
              <a:t> into the IVC and then finally into the right atrium- and remains open till the end of pregnancy </a:t>
            </a:r>
          </a:p>
          <a:p>
            <a:pPr eaLnBrk="1" hangingPunct="1"/>
            <a:endParaRPr lang="en-US" dirty="0" smtClean="0"/>
          </a:p>
          <a:p>
            <a:pPr eaLnBrk="1" hangingPunct="1"/>
            <a:endParaRPr lang="en-US" dirty="0" smtClean="0"/>
          </a:p>
          <a:p>
            <a:pPr eaLnBrk="1" hangingPunct="1"/>
            <a:r>
              <a:rPr lang="en-US" dirty="0" smtClean="0"/>
              <a:t>You</a:t>
            </a:r>
            <a:r>
              <a:rPr lang="en-US" baseline="0" dirty="0" smtClean="0"/>
              <a:t> can see in these images, the </a:t>
            </a:r>
            <a:r>
              <a:rPr lang="en-US" dirty="0" smtClean="0"/>
              <a:t>septum </a:t>
            </a:r>
            <a:r>
              <a:rPr lang="en-US" dirty="0" err="1" smtClean="0"/>
              <a:t>primum</a:t>
            </a:r>
            <a:r>
              <a:rPr lang="en-US" baseline="0" dirty="0" smtClean="0"/>
              <a:t> the </a:t>
            </a:r>
            <a:r>
              <a:rPr lang="en-US" baseline="0" dirty="0" err="1" smtClean="0"/>
              <a:t>infolding</a:t>
            </a:r>
            <a:r>
              <a:rPr lang="en-US" baseline="0" dirty="0" smtClean="0"/>
              <a:t> of the </a:t>
            </a:r>
            <a:r>
              <a:rPr lang="en-US" dirty="0" smtClean="0"/>
              <a:t>septum </a:t>
            </a:r>
            <a:r>
              <a:rPr lang="en-US" dirty="0" err="1" smtClean="0"/>
              <a:t>secondum</a:t>
            </a:r>
            <a:r>
              <a:rPr lang="en-US" baseline="0" dirty="0" smtClean="0"/>
              <a:t> and how that will continue to grow down and then finally the </a:t>
            </a:r>
            <a:r>
              <a:rPr lang="en-US" dirty="0" smtClean="0"/>
              <a:t>foramen </a:t>
            </a:r>
            <a:r>
              <a:rPr lang="en-US" dirty="0" err="1" smtClean="0"/>
              <a:t>ovale</a:t>
            </a:r>
            <a:endParaRPr lang="en-US" dirty="0" smtClean="0"/>
          </a:p>
          <a:p>
            <a:pPr eaLnBrk="1" hangingPunct="1"/>
            <a:endParaRPr lang="en-US" dirty="0" smtClean="0"/>
          </a:p>
          <a:p>
            <a:pPr eaLnBrk="1" hangingPunct="1"/>
            <a:endParaRPr lang="en-US" dirty="0" smtClean="0"/>
          </a:p>
          <a:p>
            <a:pPr>
              <a:defRPr/>
            </a:pPr>
            <a:r>
              <a:rPr lang="en-US" b="0" dirty="0" smtClean="0"/>
              <a:t>Concurrently, the sinus </a:t>
            </a:r>
            <a:r>
              <a:rPr lang="en-US" b="0" dirty="0" err="1" smtClean="0"/>
              <a:t>venosus</a:t>
            </a:r>
            <a:r>
              <a:rPr lang="en-US" b="0" dirty="0" smtClean="0"/>
              <a:t> has shifted to the right as the proximal portions of the left </a:t>
            </a:r>
            <a:r>
              <a:rPr lang="en-US" b="0" dirty="0" err="1" smtClean="0"/>
              <a:t>vitelline</a:t>
            </a:r>
            <a:r>
              <a:rPr lang="en-US" b="0" dirty="0" smtClean="0"/>
              <a:t> and umbilical veins are obliterated by the liver. The right sinus </a:t>
            </a:r>
            <a:r>
              <a:rPr lang="en-US" b="0" dirty="0" err="1" smtClean="0"/>
              <a:t>venosus</a:t>
            </a:r>
            <a:r>
              <a:rPr lang="en-US" b="0" dirty="0" smtClean="0"/>
              <a:t> becomes incorporated into the right atrium forming the smooth portion of the right atrium. The primitive right atrium is seen in the adult as the rough portion or</a:t>
            </a:r>
            <a:r>
              <a:rPr lang="en-US" b="0" baseline="0" dirty="0" smtClean="0"/>
              <a:t> the </a:t>
            </a:r>
            <a:r>
              <a:rPr lang="en-US" b="0" dirty="0" smtClean="0"/>
              <a:t>auricle of the right atrium. The </a:t>
            </a:r>
            <a:r>
              <a:rPr lang="en-US" b="0" dirty="0" err="1" smtClean="0"/>
              <a:t>remai</a:t>
            </a:r>
            <a:endParaRPr lang="en-US" b="0" dirty="0" smtClean="0"/>
          </a:p>
          <a:p>
            <a:pPr>
              <a:defRPr/>
            </a:pPr>
            <a:endParaRPr lang="en-US" b="0" dirty="0" smtClean="0"/>
          </a:p>
          <a:p>
            <a:pPr>
              <a:defRPr/>
            </a:pPr>
            <a:endParaRPr lang="en-US" b="0" dirty="0" smtClean="0"/>
          </a:p>
          <a:p>
            <a:pPr>
              <a:defRPr/>
            </a:pPr>
            <a:endParaRPr lang="en-US" b="0"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p:spPr>
        <p:txBody>
          <a:bodyPr/>
          <a:lstStyle/>
          <a:p>
            <a:fld id="{E12876E0-5F4E-4A8A-844C-9E36ECEA1D35}" type="slidenum">
              <a:rPr lang="en-US" smtClean="0"/>
              <a:pPr/>
              <a:t>22</a:t>
            </a:fld>
            <a:endParaRPr lang="en-US" smtClean="0"/>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p:spPr>
        <p:txBody>
          <a:bodyPr/>
          <a:lstStyle/>
          <a:p>
            <a:endParaRPr lang="en-US" dirty="0" smtClean="0"/>
          </a:p>
          <a:p>
            <a:r>
              <a:rPr lang="en-US" dirty="0" smtClean="0"/>
              <a:t>This slide serves as a review of the entire process-with the final image and video clip below as an example. In the video clip if you look closely</a:t>
            </a:r>
            <a:r>
              <a:rPr lang="en-US" baseline="0" dirty="0" smtClean="0"/>
              <a:t> you can see the foramen </a:t>
            </a:r>
            <a:r>
              <a:rPr lang="en-US" baseline="0" dirty="0" err="1" smtClean="0"/>
              <a:t>ovale</a:t>
            </a:r>
            <a:r>
              <a:rPr lang="en-US" baseline="0" dirty="0" smtClean="0"/>
              <a:t>  in the mid section of the atrial septum. The two ventricles are most anterior on this clip, with the spine being most posterior and the right atrium and the left atrium being most proximal to the spine. Finally you can see the foramen </a:t>
            </a:r>
            <a:r>
              <a:rPr lang="en-US" baseline="0" dirty="0" err="1" smtClean="0"/>
              <a:t>ovale</a:t>
            </a:r>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a:ln/>
        </p:spPr>
      </p:sp>
      <p:sp>
        <p:nvSpPr>
          <p:cNvPr id="44034" name="Notes Placeholder 2"/>
          <p:cNvSpPr>
            <a:spLocks noGrp="1"/>
          </p:cNvSpPr>
          <p:nvPr>
            <p:ph type="body" idx="1"/>
          </p:nvPr>
        </p:nvSpPr>
        <p:spPr>
          <a:noFill/>
          <a:ln/>
        </p:spPr>
        <p:txBody>
          <a:bodyPr/>
          <a:lstStyle/>
          <a:p>
            <a:r>
              <a:rPr lang="en-US" b="0" dirty="0" smtClean="0"/>
              <a:t>Partitioning of the primitive heart, with its single atrium and ventricle into the typical four-chambered structure occurs between the </a:t>
            </a:r>
            <a:r>
              <a:rPr lang="en-US" dirty="0" smtClean="0"/>
              <a:t>fourth and seventh weeks by formation of </a:t>
            </a:r>
            <a:r>
              <a:rPr lang="en-US" dirty="0" err="1" smtClean="0"/>
              <a:t>interatrial</a:t>
            </a:r>
            <a:r>
              <a:rPr lang="en-US" dirty="0" smtClean="0"/>
              <a:t> and </a:t>
            </a:r>
            <a:r>
              <a:rPr lang="en-US" dirty="0" err="1" smtClean="0"/>
              <a:t>interventricular</a:t>
            </a:r>
            <a:r>
              <a:rPr lang="en-US" dirty="0" smtClean="0"/>
              <a:t> septa.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 </a:t>
            </a:r>
            <a:r>
              <a:rPr lang="en-US" b="0" dirty="0" smtClean="0"/>
              <a:t>So now we understand how the common atria</a:t>
            </a:r>
            <a:r>
              <a:rPr lang="en-US" b="0" baseline="0" dirty="0" smtClean="0"/>
              <a:t> become </a:t>
            </a:r>
            <a:r>
              <a:rPr lang="en-US" b="0" baseline="0" dirty="0" err="1" smtClean="0"/>
              <a:t>septated</a:t>
            </a:r>
            <a:r>
              <a:rPr lang="en-US" b="0" baseline="0" dirty="0" smtClean="0"/>
              <a:t> and partitioned. Lets talk about the </a:t>
            </a:r>
            <a:r>
              <a:rPr lang="en-US" b="0" dirty="0" smtClean="0"/>
              <a:t>Partitioning of the </a:t>
            </a:r>
            <a:r>
              <a:rPr lang="en-US" b="0" dirty="0" err="1" smtClean="0"/>
              <a:t>Atrioventricular</a:t>
            </a:r>
            <a:r>
              <a:rPr lang="en-US" b="0" dirty="0" smtClean="0"/>
              <a:t> Canal-up to this point, the atria and primitive</a:t>
            </a:r>
            <a:r>
              <a:rPr lang="en-US" b="0" baseline="0" dirty="0" smtClean="0"/>
              <a:t> ventricle shared a common </a:t>
            </a:r>
            <a:r>
              <a:rPr lang="en-US" b="0" baseline="0" dirty="0" err="1" smtClean="0"/>
              <a:t>atrioventricular</a:t>
            </a:r>
            <a:r>
              <a:rPr lang="en-US" b="0" baseline="0" dirty="0" smtClean="0"/>
              <a:t> canal, as you can see from these images.</a:t>
            </a:r>
            <a:endParaRPr lang="en-US" b="0" dirty="0" smtClean="0"/>
          </a:p>
          <a:p>
            <a:endParaRPr lang="en-US" dirty="0" smtClean="0"/>
          </a:p>
          <a:p>
            <a:endParaRPr lang="en-US" dirty="0" smtClean="0"/>
          </a:p>
          <a:p>
            <a:endParaRPr lang="en-US" dirty="0" smtClean="0"/>
          </a:p>
        </p:txBody>
      </p:sp>
      <p:sp>
        <p:nvSpPr>
          <p:cNvPr id="44035" name="Slide Number Placeholder 3"/>
          <p:cNvSpPr>
            <a:spLocks noGrp="1"/>
          </p:cNvSpPr>
          <p:nvPr>
            <p:ph type="sldNum" sz="quarter" idx="5"/>
          </p:nvPr>
        </p:nvSpPr>
        <p:spPr>
          <a:noFill/>
        </p:spPr>
        <p:txBody>
          <a:bodyPr/>
          <a:lstStyle/>
          <a:p>
            <a:fld id="{F79828BE-4348-4204-8A41-EEDDD487AA8C}" type="slidenum">
              <a:rPr lang="en-US" smtClean="0"/>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a:ln/>
        </p:spPr>
      </p:sp>
      <p:sp>
        <p:nvSpPr>
          <p:cNvPr id="44034" name="Notes Placeholder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dirty="0" smtClean="0"/>
              <a:t>A big </a:t>
            </a:r>
            <a:r>
              <a:rPr lang="en-US" b="0" dirty="0" err="1" smtClean="0"/>
              <a:t>contributer</a:t>
            </a:r>
            <a:r>
              <a:rPr lang="en-US" b="0" baseline="0" dirty="0" smtClean="0"/>
              <a:t> to a normal division of the </a:t>
            </a:r>
            <a:r>
              <a:rPr lang="en-US" b="0" baseline="0" dirty="0" err="1" smtClean="0"/>
              <a:t>atrioventricular</a:t>
            </a:r>
            <a:r>
              <a:rPr lang="en-US" b="0" baseline="0" dirty="0" smtClean="0"/>
              <a:t> canal are those </a:t>
            </a:r>
            <a:r>
              <a:rPr lang="en-US" b="0" baseline="0" dirty="0" err="1" smtClean="0"/>
              <a:t>e</a:t>
            </a:r>
            <a:r>
              <a:rPr lang="en-US" b="0" dirty="0" err="1" smtClean="0"/>
              <a:t>ndocardial</a:t>
            </a:r>
            <a:r>
              <a:rPr lang="en-US" b="0" dirty="0" smtClean="0"/>
              <a:t> cushions. </a:t>
            </a:r>
            <a:r>
              <a:rPr lang="en-US" b="1" dirty="0" err="1" smtClean="0"/>
              <a:t>Endocardial</a:t>
            </a:r>
            <a:r>
              <a:rPr lang="en-US" b="1" dirty="0" smtClean="0"/>
              <a:t> cushions</a:t>
            </a:r>
            <a:r>
              <a:rPr lang="en-US" dirty="0" smtClean="0"/>
              <a:t> are areas of developing tissue that form part of the ventricular walls, part of the atrial walls, and help</a:t>
            </a:r>
            <a:r>
              <a:rPr lang="en-US" baseline="0" dirty="0" smtClean="0"/>
              <a:t> to create the </a:t>
            </a:r>
            <a:r>
              <a:rPr lang="en-US" baseline="0" dirty="0" err="1" smtClean="0"/>
              <a:t>atrioventricular</a:t>
            </a:r>
            <a:r>
              <a:rPr lang="en-US" baseline="0" dirty="0" smtClean="0"/>
              <a:t> valves, or the mitral and tricuspid valves</a:t>
            </a:r>
            <a:r>
              <a:rPr lang="en-US" dirty="0" smtClean="0"/>
              <a:t>. </a:t>
            </a:r>
            <a:r>
              <a:rPr lang="en-US" b="0" dirty="0" smtClean="0"/>
              <a:t>These grow toward each other as the cardiac jelly mesenchyme proliferates deep to the endocardium. </a:t>
            </a:r>
            <a:r>
              <a:rPr lang="en-US" dirty="0" smtClean="0"/>
              <a:t>Most people believe they contribute little to no tissue to the actual valve leaflets. However, their </a:t>
            </a:r>
            <a:r>
              <a:rPr lang="en-US" b="1" dirty="0" smtClean="0"/>
              <a:t>position</a:t>
            </a:r>
            <a:r>
              <a:rPr lang="en-US" dirty="0" smtClean="0"/>
              <a:t> within the </a:t>
            </a:r>
            <a:r>
              <a:rPr lang="en-US" dirty="0" err="1" smtClean="0"/>
              <a:t>atrioventricular</a:t>
            </a:r>
            <a:r>
              <a:rPr lang="en-US" dirty="0" smtClean="0"/>
              <a:t> canal is of importance. They also fuse during the 4th week of development to form a ring of tissue from which the valves will develop. </a:t>
            </a:r>
          </a:p>
          <a:p>
            <a:pPr>
              <a:defRPr/>
            </a:pPr>
            <a:endParaRPr lang="en-US" dirty="0" smtClean="0"/>
          </a:p>
          <a:p>
            <a:r>
              <a:rPr lang="en-US" dirty="0" smtClean="0"/>
              <a:t>The opening between the primitive atrium and the primitive ventricle is at first a single channel, the common </a:t>
            </a:r>
            <a:r>
              <a:rPr lang="en-US" b="1" dirty="0" err="1" smtClean="0"/>
              <a:t>atrioventricular</a:t>
            </a:r>
            <a:r>
              <a:rPr lang="en-US" b="1" dirty="0" smtClean="0"/>
              <a:t> canal</a:t>
            </a:r>
            <a:r>
              <a:rPr lang="en-US" dirty="0" smtClean="0"/>
              <a:t>. Toward the end of the fourth week, dorsal and ventral </a:t>
            </a:r>
            <a:r>
              <a:rPr lang="en-US" b="1" dirty="0" err="1" smtClean="0"/>
              <a:t>endocardial</a:t>
            </a:r>
            <a:r>
              <a:rPr lang="en-US" b="1" dirty="0" smtClean="0"/>
              <a:t> cushions</a:t>
            </a:r>
            <a:r>
              <a:rPr lang="en-US" dirty="0" smtClean="0"/>
              <a:t> develop in the walls of the common </a:t>
            </a:r>
            <a:r>
              <a:rPr lang="en-US" dirty="0" err="1" smtClean="0"/>
              <a:t>atrioventricular</a:t>
            </a:r>
            <a:r>
              <a:rPr lang="en-US" dirty="0" smtClean="0"/>
              <a:t> canal. They grow toward each other and, during the sixth week, meet and fuse, dividing the common </a:t>
            </a:r>
            <a:r>
              <a:rPr lang="en-US" dirty="0" err="1" smtClean="0"/>
              <a:t>atrioventricular</a:t>
            </a:r>
            <a:r>
              <a:rPr lang="en-US" dirty="0" smtClean="0"/>
              <a:t> canal into </a:t>
            </a:r>
            <a:r>
              <a:rPr lang="en-US" b="1" dirty="0" smtClean="0"/>
              <a:t>right</a:t>
            </a:r>
            <a:r>
              <a:rPr lang="en-US" dirty="0" smtClean="0"/>
              <a:t> </a:t>
            </a:r>
            <a:r>
              <a:rPr lang="en-US" baseline="0" dirty="0" smtClean="0"/>
              <a:t> or </a:t>
            </a:r>
            <a:r>
              <a:rPr lang="en-US" b="1" dirty="0" smtClean="0"/>
              <a:t>tricuspid</a:t>
            </a:r>
            <a:r>
              <a:rPr lang="en-US" dirty="0" smtClean="0"/>
              <a:t> and the </a:t>
            </a:r>
            <a:r>
              <a:rPr lang="en-US" b="1" dirty="0" smtClean="0"/>
              <a:t>left</a:t>
            </a:r>
            <a:r>
              <a:rPr lang="en-US" dirty="0" smtClean="0"/>
              <a:t> or</a:t>
            </a:r>
            <a:r>
              <a:rPr lang="en-US" baseline="0" dirty="0" smtClean="0"/>
              <a:t> </a:t>
            </a:r>
            <a:r>
              <a:rPr lang="en-US" b="1" dirty="0" smtClean="0"/>
              <a:t>mitral</a:t>
            </a:r>
            <a:r>
              <a:rPr lang="en-US" dirty="0" smtClean="0"/>
              <a:t>, or even sometimes called the </a:t>
            </a:r>
            <a:r>
              <a:rPr lang="en-US" b="1" dirty="0" smtClean="0"/>
              <a:t>bicuspid</a:t>
            </a:r>
            <a:r>
              <a:rPr lang="en-US" dirty="0" smtClean="0"/>
              <a:t> </a:t>
            </a:r>
            <a:r>
              <a:rPr lang="en-US" b="1" dirty="0" err="1" smtClean="0"/>
              <a:t>atrioventricular</a:t>
            </a:r>
            <a:r>
              <a:rPr lang="en-US" b="1" dirty="0" smtClean="0"/>
              <a:t> canals</a:t>
            </a:r>
            <a:r>
              <a:rPr lang="en-US" dirty="0" smtClean="0"/>
              <a:t>.</a:t>
            </a:r>
          </a:p>
          <a:p>
            <a:endParaRPr lang="en-US" dirty="0" smtClean="0"/>
          </a:p>
          <a:p>
            <a:endParaRPr lang="en-US" dirty="0" smtClean="0"/>
          </a:p>
          <a:p>
            <a:endParaRPr lang="en-US" dirty="0" smtClean="0"/>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Keep</a:t>
            </a:r>
            <a:r>
              <a:rPr lang="en-US" baseline="0" dirty="0" smtClean="0"/>
              <a:t> in mind that m</a:t>
            </a:r>
            <a:r>
              <a:rPr lang="en-US" dirty="0" smtClean="0"/>
              <a:t>any congenital heart problems develop during this crucial time.</a:t>
            </a:r>
          </a:p>
          <a:p>
            <a:endParaRPr lang="en-US" dirty="0" smtClean="0"/>
          </a:p>
          <a:p>
            <a:endParaRPr lang="en-US" dirty="0" smtClean="0"/>
          </a:p>
        </p:txBody>
      </p:sp>
      <p:sp>
        <p:nvSpPr>
          <p:cNvPr id="44035" name="Slide Number Placeholder 3"/>
          <p:cNvSpPr>
            <a:spLocks noGrp="1"/>
          </p:cNvSpPr>
          <p:nvPr>
            <p:ph type="sldNum" sz="quarter" idx="5"/>
          </p:nvPr>
        </p:nvSpPr>
        <p:spPr>
          <a:noFill/>
        </p:spPr>
        <p:txBody>
          <a:bodyPr/>
          <a:lstStyle/>
          <a:p>
            <a:fld id="{F79828BE-4348-4204-8A41-EEDDD487AA8C}" type="slidenum">
              <a:rPr lang="en-US" smtClean="0"/>
              <a:pPr/>
              <a:t>24</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p:spPr>
        <p:txBody>
          <a:bodyPr/>
          <a:lstStyle/>
          <a:p>
            <a:fld id="{EA53B7FB-E148-4CF2-8683-886F99BC9006}" type="slidenum">
              <a:rPr lang="en-US" smtClean="0"/>
              <a:pPr/>
              <a:t>25</a:t>
            </a:fld>
            <a:endParaRPr lang="en-US" smtClean="0"/>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p:spPr>
        <p:txBody>
          <a:bodyPr/>
          <a:lstStyle/>
          <a:p>
            <a:pPr eaLnBrk="1" hangingPunct="1"/>
            <a:r>
              <a:rPr lang="en-US" dirty="0" smtClean="0"/>
              <a:t>So as a summary to this step- The </a:t>
            </a:r>
            <a:r>
              <a:rPr lang="en-US" dirty="0" err="1" smtClean="0"/>
              <a:t>atrioventricular</a:t>
            </a:r>
            <a:r>
              <a:rPr lang="en-US" dirty="0" smtClean="0"/>
              <a:t> canal connects the common atrium to the embryonic common ventricle</a:t>
            </a:r>
          </a:p>
          <a:p>
            <a:pPr eaLnBrk="1" hangingPunct="1"/>
            <a:endParaRPr lang="en-US" dirty="0" smtClean="0"/>
          </a:p>
          <a:p>
            <a:pPr eaLnBrk="1" hangingPunct="1"/>
            <a:r>
              <a:rPr lang="en-US" dirty="0" err="1" smtClean="0"/>
              <a:t>Endocardial</a:t>
            </a:r>
            <a:r>
              <a:rPr lang="en-US" dirty="0" smtClean="0"/>
              <a:t> cushions formed on the dorsal and ventral walls at this junction-These</a:t>
            </a:r>
            <a:r>
              <a:rPr lang="en-US" baseline="0" dirty="0" smtClean="0"/>
              <a:t> cushions give rise to most of the cardiac skeleton that splits the atrial and ventricular sides of the heart. </a:t>
            </a:r>
            <a:endParaRPr lang="en-US" dirty="0" smtClean="0"/>
          </a:p>
          <a:p>
            <a:pPr eaLnBrk="1" hangingPunct="1"/>
            <a:r>
              <a:rPr lang="en-US" dirty="0" smtClean="0"/>
              <a:t>	as these cushions continue to move closer towards each other, they begin to separate out and define the atrium from the ventricular chambers</a:t>
            </a:r>
          </a:p>
          <a:p>
            <a:pPr eaLnBrk="1" hangingPunct="1"/>
            <a:endParaRPr lang="en-US" dirty="0" smtClean="0"/>
          </a:p>
          <a:p>
            <a:pPr eaLnBrk="1" hangingPunct="1"/>
            <a:r>
              <a:rPr lang="en-US" dirty="0" smtClean="0"/>
              <a:t>The </a:t>
            </a:r>
            <a:r>
              <a:rPr lang="en-US" dirty="0" err="1" smtClean="0"/>
              <a:t>endocardial</a:t>
            </a:r>
            <a:r>
              <a:rPr lang="en-US" dirty="0" smtClean="0"/>
              <a:t> cushions eventually develop and function as the </a:t>
            </a:r>
            <a:r>
              <a:rPr lang="en-US" dirty="0" err="1" smtClean="0"/>
              <a:t>atrioventricular</a:t>
            </a:r>
            <a:r>
              <a:rPr lang="en-US" dirty="0" smtClean="0"/>
              <a:t> valves of the heart, or the mitral valve on the left  and the tricuspid valve on the right.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p:cNvSpPr>
          <p:nvPr>
            <p:ph type="sldImg"/>
          </p:nvPr>
        </p:nvSpPr>
        <p:spPr>
          <a:ln/>
        </p:spPr>
      </p:sp>
      <p:sp>
        <p:nvSpPr>
          <p:cNvPr id="90114" name="Notes Placeholder 2"/>
          <p:cNvSpPr>
            <a:spLocks noGrp="1"/>
          </p:cNvSpPr>
          <p:nvPr>
            <p:ph type="body" idx="1"/>
          </p:nvPr>
        </p:nvSpPr>
        <p:spPr>
          <a:noFill/>
          <a:ln/>
        </p:spPr>
        <p:txBody>
          <a:bodyPr/>
          <a:lstStyle/>
          <a:p>
            <a:r>
              <a:rPr lang="en-US" dirty="0" smtClean="0"/>
              <a:t>Lets talk about how The </a:t>
            </a:r>
            <a:r>
              <a:rPr lang="en-US" b="1" dirty="0" smtClean="0"/>
              <a:t>tricuspid </a:t>
            </a:r>
            <a:r>
              <a:rPr lang="en-US" dirty="0" smtClean="0"/>
              <a:t>and mitral </a:t>
            </a:r>
            <a:r>
              <a:rPr lang="en-US" b="1" dirty="0" smtClean="0"/>
              <a:t>valve</a:t>
            </a:r>
            <a:r>
              <a:rPr lang="en-US" b="0" dirty="0" smtClean="0"/>
              <a:t>s</a:t>
            </a:r>
            <a:r>
              <a:rPr lang="en-US" b="0" baseline="0" dirty="0" smtClean="0"/>
              <a:t> form</a:t>
            </a:r>
            <a:r>
              <a:rPr lang="en-US" dirty="0" smtClean="0"/>
              <a:t> by the proliferation of </a:t>
            </a:r>
            <a:r>
              <a:rPr lang="en-US" dirty="0" err="1" smtClean="0"/>
              <a:t>subendocardial</a:t>
            </a:r>
            <a:r>
              <a:rPr lang="en-US" dirty="0" smtClean="0"/>
              <a:t> connective tissue around the </a:t>
            </a:r>
            <a:r>
              <a:rPr lang="en-US" dirty="0" err="1" smtClean="0"/>
              <a:t>atrioventricular</a:t>
            </a:r>
            <a:r>
              <a:rPr lang="en-US" dirty="0" smtClean="0"/>
              <a:t> openings and from the fused </a:t>
            </a:r>
            <a:r>
              <a:rPr lang="en-US" dirty="0" err="1" smtClean="0"/>
              <a:t>endocardial</a:t>
            </a:r>
            <a:r>
              <a:rPr lang="en-US" dirty="0" smtClean="0"/>
              <a:t> cushions. The proliferations canalize on their ventricular sides, but the newly formed valves remain connected to </a:t>
            </a:r>
            <a:r>
              <a:rPr lang="en-US" b="0" i="0" dirty="0" smtClean="0"/>
              <a:t>the </a:t>
            </a:r>
            <a:r>
              <a:rPr lang="en-US" b="0" i="0" dirty="0" err="1" smtClean="0"/>
              <a:t>trabecula</a:t>
            </a:r>
            <a:r>
              <a:rPr lang="en-US" b="0" i="0" dirty="0" smtClean="0"/>
              <a:t> of the ventricular </a:t>
            </a:r>
            <a:r>
              <a:rPr lang="en-US" dirty="0" smtClean="0"/>
              <a:t>wall by </a:t>
            </a:r>
            <a:r>
              <a:rPr lang="en-US" b="0" i="0" dirty="0" smtClean="0"/>
              <a:t>chordae </a:t>
            </a:r>
            <a:r>
              <a:rPr lang="en-US" b="0" i="0" dirty="0" err="1" smtClean="0"/>
              <a:t>tendineae</a:t>
            </a:r>
            <a:r>
              <a:rPr lang="en-US" b="0" i="0" dirty="0" smtClean="0"/>
              <a:t> attached to papillary muscles</a:t>
            </a:r>
          </a:p>
          <a:p>
            <a:endParaRPr lang="en-US" dirty="0" smtClean="0"/>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Degenerating ventricular muscle forms the </a:t>
            </a:r>
            <a:r>
              <a:rPr lang="en-US" b="1" dirty="0" smtClean="0"/>
              <a:t>chordae </a:t>
            </a:r>
            <a:r>
              <a:rPr lang="en-US" b="1" dirty="0" err="1" smtClean="0"/>
              <a:t>tendineae</a:t>
            </a:r>
            <a:r>
              <a:rPr lang="en-US" dirty="0" smtClean="0"/>
              <a:t> - thick stringy attachments which connect the valve leaflets to the </a:t>
            </a:r>
            <a:r>
              <a:rPr lang="en-US" b="1" dirty="0" smtClean="0"/>
              <a:t>papillary muscles</a:t>
            </a:r>
            <a:r>
              <a:rPr lang="en-US" dirty="0" smtClean="0"/>
              <a:t> of the ventricular wall. These muscles contract with the rest of the ventricle when blood is being moved into either the aorta or the pulmonary vessels. Without their contraction, the pressure of the blood could force the tricuspid and mitral valve leaflets back into the atrial chamber which</a:t>
            </a:r>
            <a:r>
              <a:rPr lang="en-US" baseline="0" dirty="0" smtClean="0"/>
              <a:t> is </a:t>
            </a:r>
            <a:r>
              <a:rPr lang="en-US" dirty="0" smtClean="0"/>
              <a:t>a bad </a:t>
            </a:r>
            <a:r>
              <a:rPr lang="en-US" dirty="0" err="1" smtClean="0"/>
              <a:t>thing..so</a:t>
            </a:r>
            <a:r>
              <a:rPr lang="en-US" dirty="0" smtClean="0"/>
              <a:t> essentially</a:t>
            </a:r>
            <a:r>
              <a:rPr lang="en-US" baseline="0" dirty="0" smtClean="0"/>
              <a:t> the papillary muscles and the chordae </a:t>
            </a:r>
            <a:r>
              <a:rPr lang="en-US" baseline="0" dirty="0" err="1" smtClean="0"/>
              <a:t>tendinae</a:t>
            </a:r>
            <a:r>
              <a:rPr lang="en-US" baseline="0" dirty="0" smtClean="0"/>
              <a:t> keep the valve leaflets tethered to their geographical locations and help to ensure they don’t </a:t>
            </a:r>
            <a:r>
              <a:rPr lang="en-US" baseline="0" dirty="0" err="1" smtClean="0"/>
              <a:t>evert</a:t>
            </a:r>
            <a:r>
              <a:rPr lang="en-US" baseline="0" dirty="0" smtClean="0"/>
              <a:t> backwards.</a:t>
            </a:r>
            <a:endParaRPr lang="en-US" dirty="0" smtClean="0"/>
          </a:p>
          <a:p>
            <a:endParaRPr lang="en-US" dirty="0" smtClean="0"/>
          </a:p>
          <a:p>
            <a:endParaRPr lang="en-US" dirty="0" smtClean="0"/>
          </a:p>
        </p:txBody>
      </p:sp>
      <p:sp>
        <p:nvSpPr>
          <p:cNvPr id="90115" name="Slide Number Placeholder 3"/>
          <p:cNvSpPr>
            <a:spLocks noGrp="1"/>
          </p:cNvSpPr>
          <p:nvPr>
            <p:ph type="sldNum" sz="quarter" idx="5"/>
          </p:nvPr>
        </p:nvSpPr>
        <p:spPr>
          <a:noFill/>
        </p:spPr>
        <p:txBody>
          <a:bodyPr/>
          <a:lstStyle/>
          <a:p>
            <a:fld id="{C41C5AC8-BA71-4C54-BDDA-6E5DD78D317E}" type="slidenum">
              <a:rPr lang="en-US" smtClean="0"/>
              <a:pPr/>
              <a:t>26</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p:spPr>
        <p:txBody>
          <a:bodyPr/>
          <a:lstStyle/>
          <a:p>
            <a:fld id="{D69B709B-0206-4895-928E-C8A75CF48F32}" type="slidenum">
              <a:rPr lang="en-US" smtClean="0"/>
              <a:pPr/>
              <a:t>27</a:t>
            </a:fld>
            <a:endParaRPr lang="en-US" smtClean="0"/>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p:spPr>
        <p:txBody>
          <a:bodyPr/>
          <a:lstStyle/>
          <a:p>
            <a:r>
              <a:rPr lang="en-US" b="0" dirty="0" smtClean="0"/>
              <a:t>So</a:t>
            </a:r>
            <a:r>
              <a:rPr lang="en-US" b="0" baseline="0" dirty="0" smtClean="0"/>
              <a:t> lets talk about how the primitive ventricle now becomes the left and right ventricles or really what I’m alluding to is  the </a:t>
            </a:r>
          </a:p>
          <a:p>
            <a:r>
              <a:rPr lang="en-US" b="1" dirty="0" smtClean="0"/>
              <a:t>Partitioning</a:t>
            </a:r>
            <a:r>
              <a:rPr lang="en-US" b="1" baseline="0" dirty="0" smtClean="0"/>
              <a:t> </a:t>
            </a:r>
            <a:r>
              <a:rPr lang="en-US" b="1" dirty="0" smtClean="0"/>
              <a:t>of the Ventricle</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a:t>
            </a:r>
            <a:r>
              <a:rPr lang="en-US" dirty="0" err="1" smtClean="0"/>
              <a:t>interventricular</a:t>
            </a:r>
            <a:r>
              <a:rPr lang="en-US" dirty="0" smtClean="0"/>
              <a:t> septum is formed by the end of the 7</a:t>
            </a:r>
            <a:r>
              <a:rPr lang="en-US" baseline="30000" dirty="0" smtClean="0"/>
              <a:t>th</a:t>
            </a:r>
            <a:r>
              <a:rPr lang="en-US" dirty="0" smtClean="0"/>
              <a:t> week,</a:t>
            </a:r>
            <a:r>
              <a:rPr lang="en-US" baseline="0" dirty="0" smtClean="0"/>
              <a:t> and actually is formed from </a:t>
            </a:r>
            <a:r>
              <a:rPr lang="en-US" dirty="0" smtClean="0"/>
              <a:t>three embryonic components: </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a:t>
            </a:r>
            <a:r>
              <a:rPr lang="en-US" dirty="0" err="1" smtClean="0"/>
              <a:t>endocardial</a:t>
            </a:r>
            <a:r>
              <a:rPr lang="en-US" dirty="0" smtClean="0"/>
              <a:t> cushions, the  </a:t>
            </a:r>
            <a:r>
              <a:rPr lang="en-US" dirty="0" err="1" smtClean="0"/>
              <a:t>conus</a:t>
            </a:r>
            <a:r>
              <a:rPr lang="en-US" dirty="0" smtClean="0"/>
              <a:t> cushions and the muscular septum.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a:t>
            </a:r>
            <a:r>
              <a:rPr lang="en-US" dirty="0" err="1" smtClean="0"/>
              <a:t>endocardial</a:t>
            </a:r>
            <a:r>
              <a:rPr lang="en-US" dirty="0" smtClean="0"/>
              <a:t> cushions divide the inflow tracts from the ventricles-right we just talked about that the inflow from the mitral and tricuspid valve</a:t>
            </a:r>
            <a:r>
              <a:rPr lang="en-US" baseline="0" dirty="0" smtClean="0"/>
              <a:t> </a:t>
            </a:r>
            <a:r>
              <a:rPr lang="en-US" dirty="0" smtClean="0"/>
              <a:t>areas.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a:t>
            </a:r>
            <a:r>
              <a:rPr lang="en-US" dirty="0" err="1" smtClean="0"/>
              <a:t>conus</a:t>
            </a:r>
            <a:r>
              <a:rPr lang="en-US" dirty="0" smtClean="0"/>
              <a:t> cushions divide the outflow region of the ventricles. And The  muscular septum is actually formed form the primitive ventricle itself.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Keep in mind that the ventricular septum as complex as</a:t>
            </a:r>
            <a:r>
              <a:rPr lang="en-US" baseline="0" dirty="0" smtClean="0"/>
              <a:t> it is being formed from so many parts is naturally composed or delineated by both a muscular and a membranous portion.</a:t>
            </a:r>
            <a:endParaRPr lang="en-US" dirty="0" smtClean="0"/>
          </a:p>
          <a:p>
            <a:endParaRPr lang="en-US" baseline="0" dirty="0" smtClean="0"/>
          </a:p>
          <a:p>
            <a:endParaRPr lang="en-US" baseline="0" dirty="0" smtClean="0"/>
          </a:p>
          <a:p>
            <a:r>
              <a:rPr lang="en-US" baseline="0" dirty="0" smtClean="0"/>
              <a:t>So lets look at these a bit closer…………</a:t>
            </a:r>
            <a:endParaRPr 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p:spPr>
        <p:txBody>
          <a:bodyPr/>
          <a:lstStyle/>
          <a:p>
            <a:fld id="{D69B709B-0206-4895-928E-C8A75CF48F32}" type="slidenum">
              <a:rPr lang="en-US" smtClean="0"/>
              <a:pPr/>
              <a:t>28</a:t>
            </a:fld>
            <a:endParaRPr lang="en-US" smtClean="0"/>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p:spPr>
        <p:txBody>
          <a:bodyPr/>
          <a:lstStyle/>
          <a:p>
            <a:r>
              <a:rPr lang="en-US" baseline="0" dirty="0" smtClean="0"/>
              <a:t>If we start from the most caudal aspect we can see how the muscular portion is formed.</a:t>
            </a:r>
            <a:endParaRPr lang="en-US" dirty="0" smtClean="0"/>
          </a:p>
          <a:p>
            <a:endParaRPr lang="en-US" dirty="0" smtClean="0"/>
          </a:p>
          <a:p>
            <a:r>
              <a:rPr lang="en-US" dirty="0" smtClean="0"/>
              <a:t>It results form the dilation of the two primitive ventricles. Equivalent populations of cells from each chamber come together and form the muscular portion of the </a:t>
            </a:r>
            <a:r>
              <a:rPr lang="en-US" dirty="0" err="1" smtClean="0"/>
              <a:t>interventricular</a:t>
            </a:r>
            <a:r>
              <a:rPr lang="en-US" dirty="0" smtClean="0"/>
              <a:t> septum. </a:t>
            </a:r>
          </a:p>
          <a:p>
            <a:endParaRPr lang="en-US" dirty="0" smtClean="0"/>
          </a:p>
          <a:p>
            <a:r>
              <a:rPr lang="en-US" dirty="0" smtClean="0"/>
              <a:t>The cells grow upwards without mixing, so that a thick ridge forms,</a:t>
            </a:r>
            <a:r>
              <a:rPr lang="en-US" baseline="0" dirty="0" smtClean="0"/>
              <a:t> this area</a:t>
            </a:r>
            <a:r>
              <a:rPr lang="en-US" dirty="0" smtClean="0"/>
              <a:t> also grows towards the </a:t>
            </a:r>
            <a:r>
              <a:rPr lang="en-US" dirty="0" err="1" smtClean="0"/>
              <a:t>endocardial</a:t>
            </a:r>
            <a:r>
              <a:rPr lang="en-US" dirty="0" smtClean="0"/>
              <a:t> cushions to create two distinct</a:t>
            </a:r>
            <a:r>
              <a:rPr lang="en-US" baseline="0" dirty="0" smtClean="0"/>
              <a:t> </a:t>
            </a:r>
            <a:r>
              <a:rPr lang="en-US" dirty="0" smtClean="0"/>
              <a:t>chambers. </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However there is a catch, this septum will stop growing before it completely separates the ventricles. The remaining opening is called the </a:t>
            </a:r>
            <a:r>
              <a:rPr lang="en-US" b="1" dirty="0" err="1" smtClean="0">
                <a:hlinkClick r:id="rId3" action="ppaction://hlinkfile"/>
              </a:rPr>
              <a:t>interventricular</a:t>
            </a:r>
            <a:r>
              <a:rPr lang="en-US" b="1" dirty="0" smtClean="0">
                <a:hlinkClick r:id="rId3" action="ppaction://hlinkfile"/>
              </a:rPr>
              <a:t> foramen</a:t>
            </a:r>
            <a:r>
              <a:rPr lang="en-US" dirty="0" smtClean="0"/>
              <a:t>. It will remain incomplete until the membranous septum is formed later on in development, connecting the muscular septum to the </a:t>
            </a:r>
            <a:r>
              <a:rPr lang="en-US" dirty="0" err="1" smtClean="0"/>
              <a:t>endocardial</a:t>
            </a:r>
            <a:r>
              <a:rPr lang="en-US" dirty="0" smtClean="0"/>
              <a:t> cushions.</a:t>
            </a:r>
          </a:p>
          <a:p>
            <a:endParaRPr lang="en-US" dirty="0" smtClean="0"/>
          </a:p>
          <a:p>
            <a:endParaRPr lang="en-US" dirty="0" smtClean="0"/>
          </a:p>
          <a:p>
            <a:pPr>
              <a:spcBef>
                <a:spcPct val="0"/>
              </a:spcBef>
            </a:pPr>
            <a:endParaRPr lang="en-US" dirty="0" smtClean="0"/>
          </a:p>
          <a:p>
            <a:endParaRPr lang="en-US" dirty="0" smtClean="0"/>
          </a:p>
          <a:p>
            <a:endParaRPr lang="en-US" dirty="0" smtClean="0"/>
          </a:p>
          <a:p>
            <a:endParaRPr lang="en-US" dirty="0" smtClean="0"/>
          </a:p>
          <a:p>
            <a:r>
              <a:rPr lang="en-US" dirty="0" smtClean="0"/>
              <a:t>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p:spPr>
        <p:txBody>
          <a:bodyPr/>
          <a:lstStyle/>
          <a:p>
            <a:fld id="{D69B709B-0206-4895-928E-C8A75CF48F32}" type="slidenum">
              <a:rPr lang="en-US" smtClean="0"/>
              <a:pPr/>
              <a:t>29</a:t>
            </a:fld>
            <a:endParaRPr lang="en-US" smtClean="0"/>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p:spPr>
        <p:txBody>
          <a:bodyPr/>
          <a:lstStyle/>
          <a:p>
            <a:r>
              <a:rPr lang="en-US" dirty="0" smtClean="0"/>
              <a:t>The muscular septum is pretty straightforward,</a:t>
            </a:r>
            <a:r>
              <a:rPr lang="en-US" baseline="0" dirty="0" smtClean="0"/>
              <a:t> so lets talk about how the membranous septum is formed.</a:t>
            </a:r>
          </a:p>
          <a:p>
            <a:endParaRPr lang="en-US" dirty="0" smtClean="0"/>
          </a:p>
          <a:p>
            <a:r>
              <a:rPr lang="en-US" dirty="0" smtClean="0"/>
              <a:t>The </a:t>
            </a:r>
            <a:r>
              <a:rPr lang="en-US" b="1" dirty="0" smtClean="0"/>
              <a:t>bulbar ridges</a:t>
            </a:r>
            <a:r>
              <a:rPr lang="en-US" dirty="0" smtClean="0"/>
              <a:t> </a:t>
            </a:r>
            <a:r>
              <a:rPr lang="en-US" baseline="0" dirty="0" smtClean="0"/>
              <a:t> or </a:t>
            </a:r>
            <a:r>
              <a:rPr lang="en-US" b="1" dirty="0" err="1" smtClean="0"/>
              <a:t>conus</a:t>
            </a:r>
            <a:r>
              <a:rPr lang="en-US" b="1" dirty="0" smtClean="0"/>
              <a:t> swellings</a:t>
            </a:r>
            <a:r>
              <a:rPr lang="en-US" dirty="0" smtClean="0"/>
              <a:t> grow distally toward each other and unite with the </a:t>
            </a:r>
            <a:r>
              <a:rPr lang="en-US" dirty="0" err="1" smtClean="0"/>
              <a:t>aorticopulmonary</a:t>
            </a:r>
            <a:r>
              <a:rPr lang="en-US" dirty="0" smtClean="0"/>
              <a:t> septum. </a:t>
            </a:r>
          </a:p>
          <a:p>
            <a:endParaRPr lang="en-US" dirty="0" smtClean="0"/>
          </a:p>
          <a:p>
            <a:endParaRPr lang="en-US" sz="1200" b="0" i="0" kern="1200" dirty="0" smtClean="0">
              <a:solidFill>
                <a:schemeClr val="tx1"/>
              </a:solidFill>
              <a:effectLst/>
              <a:latin typeface="Arial" charset="0"/>
              <a:ea typeface="+mn-ea"/>
              <a:cs typeface="+mn-cs"/>
            </a:endParaRPr>
          </a:p>
          <a:p>
            <a:r>
              <a:rPr lang="en-US" sz="1200" b="0" i="0" kern="1200" dirty="0" smtClean="0">
                <a:solidFill>
                  <a:schemeClr val="tx1"/>
                </a:solidFill>
                <a:effectLst/>
                <a:latin typeface="Arial" charset="0"/>
                <a:ea typeface="+mn-ea"/>
                <a:cs typeface="+mn-cs"/>
              </a:rPr>
              <a:t>When this membrane forms from a motley crew of cells from the </a:t>
            </a:r>
            <a:r>
              <a:rPr lang="en-US" sz="1200" b="0" i="0" kern="1200" dirty="0" err="1" smtClean="0">
                <a:solidFill>
                  <a:schemeClr val="tx1"/>
                </a:solidFill>
                <a:effectLst/>
                <a:latin typeface="Arial" charset="0"/>
                <a:ea typeface="+mn-ea"/>
                <a:cs typeface="+mn-cs"/>
              </a:rPr>
              <a:t>endocardial</a:t>
            </a:r>
            <a:r>
              <a:rPr lang="en-US" sz="1200" b="0" i="0" kern="1200" dirty="0" smtClean="0">
                <a:solidFill>
                  <a:schemeClr val="tx1"/>
                </a:solidFill>
                <a:effectLst/>
                <a:latin typeface="Arial" charset="0"/>
                <a:ea typeface="+mn-ea"/>
                <a:cs typeface="+mn-cs"/>
              </a:rPr>
              <a:t> cushions and the bulbar ridges, the heart is finally four-chambered.</a:t>
            </a:r>
            <a:endParaRPr lang="en-US" dirty="0" smtClean="0"/>
          </a:p>
          <a:p>
            <a:endParaRPr lang="en-US" dirty="0" smtClean="0"/>
          </a:p>
          <a:p>
            <a:endParaRPr lang="en-US" dirty="0" smtClean="0"/>
          </a:p>
          <a:p>
            <a:r>
              <a:rPr lang="en-US" dirty="0" smtClean="0"/>
              <a:t> The muscular </a:t>
            </a:r>
            <a:r>
              <a:rPr lang="en-US" dirty="0" err="1" smtClean="0"/>
              <a:t>interventricular</a:t>
            </a:r>
            <a:r>
              <a:rPr lang="en-US" dirty="0" smtClean="0"/>
              <a:t> septum divides the </a:t>
            </a:r>
            <a:r>
              <a:rPr lang="en-US" dirty="0" err="1" smtClean="0"/>
              <a:t>bulbus</a:t>
            </a:r>
            <a:r>
              <a:rPr lang="en-US" dirty="0" smtClean="0"/>
              <a:t> </a:t>
            </a:r>
            <a:r>
              <a:rPr lang="en-US" dirty="0" err="1" smtClean="0"/>
              <a:t>cordis</a:t>
            </a:r>
            <a:r>
              <a:rPr lang="en-US" dirty="0" smtClean="0"/>
              <a:t> into the outflow tracts of the </a:t>
            </a:r>
            <a:r>
              <a:rPr lang="en-US" b="1" dirty="0" smtClean="0"/>
              <a:t>right</a:t>
            </a:r>
            <a:r>
              <a:rPr lang="en-US" dirty="0" smtClean="0"/>
              <a:t> and </a:t>
            </a:r>
            <a:r>
              <a:rPr lang="en-US" b="1" dirty="0" smtClean="0"/>
              <a:t>left</a:t>
            </a:r>
            <a:r>
              <a:rPr lang="en-US" dirty="0" smtClean="0"/>
              <a:t> </a:t>
            </a:r>
            <a:r>
              <a:rPr lang="en-US" b="1" dirty="0" smtClean="0"/>
              <a:t>ventricles</a:t>
            </a:r>
            <a:r>
              <a:rPr lang="en-US" dirty="0" smtClean="0"/>
              <a:t>.</a:t>
            </a:r>
          </a:p>
          <a:p>
            <a:r>
              <a:rPr lang="en-US" dirty="0" smtClean="0"/>
              <a:t>The two ventricular chambers openly communicate above this septum through the </a:t>
            </a:r>
            <a:r>
              <a:rPr lang="en-US" b="1" dirty="0" err="1" smtClean="0"/>
              <a:t>interventricular</a:t>
            </a:r>
            <a:r>
              <a:rPr lang="en-US" b="1" dirty="0" smtClean="0"/>
              <a:t> foramen</a:t>
            </a:r>
            <a:r>
              <a:rPr lang="en-US" dirty="0" smtClean="0"/>
              <a:t>. Connective tissue from the </a:t>
            </a:r>
            <a:r>
              <a:rPr lang="en-US" dirty="0" err="1" smtClean="0"/>
              <a:t>interventricular</a:t>
            </a:r>
            <a:r>
              <a:rPr lang="en-US" dirty="0" smtClean="0"/>
              <a:t> septum, the right side of the fused </a:t>
            </a:r>
            <a:r>
              <a:rPr lang="en-US" dirty="0" err="1" smtClean="0"/>
              <a:t>endocardial</a:t>
            </a:r>
            <a:r>
              <a:rPr lang="en-US" dirty="0" smtClean="0"/>
              <a:t> cushions, and the bulbar ridges (right dorsal and left ventral </a:t>
            </a:r>
            <a:r>
              <a:rPr lang="en-US" dirty="0" err="1" smtClean="0"/>
              <a:t>conus</a:t>
            </a:r>
            <a:r>
              <a:rPr lang="en-US" dirty="0" smtClean="0"/>
              <a:t> swellings) closes the </a:t>
            </a:r>
            <a:r>
              <a:rPr lang="en-US" dirty="0" err="1" smtClean="0"/>
              <a:t>interventricular</a:t>
            </a:r>
            <a:r>
              <a:rPr lang="en-US" dirty="0" smtClean="0"/>
              <a:t> foramen. This mass of connective tissue later becomes the membranous part of the </a:t>
            </a:r>
            <a:r>
              <a:rPr lang="en-US" dirty="0" err="1" smtClean="0"/>
              <a:t>interventricular</a:t>
            </a:r>
            <a:r>
              <a:rPr lang="en-US" dirty="0" smtClean="0"/>
              <a:t> septum. After closure, all blood from the right ventricle passes into the pulmonary trunk and all blood from the left ventricle passes to the aorta.</a:t>
            </a:r>
          </a:p>
          <a:p>
            <a:pPr eaLnBrk="1" hangingPunct="1"/>
            <a:endParaRPr lang="en-US" dirty="0" smtClean="0"/>
          </a:p>
          <a:p>
            <a:pPr eaLnBrk="1" hangingPunct="1"/>
            <a:r>
              <a:rPr lang="en-US" dirty="0" smtClean="0"/>
              <a:t>The IV foramen is closed by the </a:t>
            </a:r>
            <a:r>
              <a:rPr lang="en-US" b="1" dirty="0" err="1" smtClean="0"/>
              <a:t>conal</a:t>
            </a:r>
            <a:r>
              <a:rPr lang="en-US" b="1" dirty="0" smtClean="0"/>
              <a:t> ridges</a:t>
            </a:r>
            <a:r>
              <a:rPr lang="en-US" dirty="0" smtClean="0"/>
              <a:t>, outgrowth of the inferior </a:t>
            </a:r>
            <a:r>
              <a:rPr lang="en-US" dirty="0" err="1" smtClean="0"/>
              <a:t>endocardial</a:t>
            </a:r>
            <a:r>
              <a:rPr lang="en-US" dirty="0" smtClean="0"/>
              <a:t> cushion, the </a:t>
            </a:r>
            <a:r>
              <a:rPr lang="en-US" b="1" dirty="0" smtClean="0"/>
              <a:t>right tubercle</a:t>
            </a:r>
            <a:r>
              <a:rPr lang="en-US" dirty="0" smtClean="0"/>
              <a:t>, and connective tissue from the muscular </a:t>
            </a:r>
            <a:r>
              <a:rPr lang="en-US" dirty="0" err="1" smtClean="0"/>
              <a:t>interventricular</a:t>
            </a:r>
            <a:r>
              <a:rPr lang="en-US" dirty="0" smtClean="0"/>
              <a:t> septum. This portion of the I.V. septum is called the </a:t>
            </a:r>
            <a:r>
              <a:rPr lang="en-US" b="1" dirty="0" smtClean="0"/>
              <a:t>membranous part of the </a:t>
            </a:r>
            <a:r>
              <a:rPr lang="en-US" b="1" dirty="0" err="1" smtClean="0"/>
              <a:t>interventricular</a:t>
            </a:r>
            <a:r>
              <a:rPr lang="en-US" b="1" dirty="0" smtClean="0"/>
              <a:t> septum,</a:t>
            </a:r>
            <a:r>
              <a:rPr lang="en-US" b="1" baseline="0" dirty="0" smtClean="0"/>
              <a:t> and we’ll talk about that next. </a:t>
            </a:r>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p:spPr>
        <p:txBody>
          <a:bodyPr/>
          <a:lstStyle/>
          <a:p>
            <a:fld id="{D69B709B-0206-4895-928E-C8A75CF48F32}" type="slidenum">
              <a:rPr lang="en-US" smtClean="0"/>
              <a:pPr/>
              <a:t>30</a:t>
            </a:fld>
            <a:endParaRPr lang="en-US" smtClean="0"/>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p:spPr>
        <p:txBody>
          <a:bodyPr/>
          <a:lstStyle/>
          <a:p>
            <a:r>
              <a:rPr lang="en-US" b="0" dirty="0" smtClean="0"/>
              <a:t>So</a:t>
            </a:r>
            <a:r>
              <a:rPr lang="en-US" b="0" baseline="0" dirty="0" smtClean="0"/>
              <a:t> lets talk about how the primitive ventricle now becomes the left and right ventricles or the </a:t>
            </a:r>
          </a:p>
          <a:p>
            <a:r>
              <a:rPr lang="en-US" b="1" dirty="0" smtClean="0"/>
              <a:t>Partition of the Ventricle</a:t>
            </a:r>
          </a:p>
          <a:p>
            <a:endParaRPr lang="en-US" dirty="0" smtClean="0"/>
          </a:p>
          <a:p>
            <a:r>
              <a:rPr lang="en-US" dirty="0" smtClean="0"/>
              <a:t>The </a:t>
            </a:r>
            <a:r>
              <a:rPr lang="en-US" b="1" dirty="0" smtClean="0"/>
              <a:t>bulbar ridges</a:t>
            </a:r>
            <a:r>
              <a:rPr lang="en-US" dirty="0" smtClean="0"/>
              <a:t> </a:t>
            </a:r>
            <a:r>
              <a:rPr lang="en-US" baseline="0" dirty="0" smtClean="0"/>
              <a:t> or </a:t>
            </a:r>
            <a:r>
              <a:rPr lang="en-US" b="1" dirty="0" err="1" smtClean="0"/>
              <a:t>conus</a:t>
            </a:r>
            <a:r>
              <a:rPr lang="en-US" b="1" dirty="0" smtClean="0"/>
              <a:t> swellings</a:t>
            </a:r>
            <a:r>
              <a:rPr lang="en-US" dirty="0" smtClean="0"/>
              <a:t> grow distally toward each other and unite with the </a:t>
            </a:r>
            <a:r>
              <a:rPr lang="en-US" dirty="0" err="1" smtClean="0"/>
              <a:t>aorticopulmonary</a:t>
            </a:r>
            <a:r>
              <a:rPr lang="en-US" dirty="0" smtClean="0"/>
              <a:t> septum. </a:t>
            </a:r>
          </a:p>
          <a:p>
            <a:endParaRPr lang="en-US" dirty="0" smtClean="0"/>
          </a:p>
          <a:p>
            <a:r>
              <a:rPr lang="en-US" dirty="0" smtClean="0"/>
              <a:t>After fusion, they form the muscular </a:t>
            </a:r>
            <a:r>
              <a:rPr lang="en-US" b="1" dirty="0" err="1" smtClean="0"/>
              <a:t>interventricular</a:t>
            </a:r>
            <a:r>
              <a:rPr lang="en-US" b="1" dirty="0" smtClean="0"/>
              <a:t> septum</a:t>
            </a:r>
            <a:r>
              <a:rPr lang="en-US" dirty="0" smtClean="0"/>
              <a:t>.</a:t>
            </a:r>
          </a:p>
          <a:p>
            <a:endParaRPr lang="en-US" dirty="0" smtClean="0"/>
          </a:p>
          <a:p>
            <a:r>
              <a:rPr lang="en-US" dirty="0" smtClean="0"/>
              <a:t> The muscular </a:t>
            </a:r>
            <a:r>
              <a:rPr lang="en-US" dirty="0" err="1" smtClean="0"/>
              <a:t>interventricular</a:t>
            </a:r>
            <a:r>
              <a:rPr lang="en-US" dirty="0" smtClean="0"/>
              <a:t> septum divides the </a:t>
            </a:r>
            <a:r>
              <a:rPr lang="en-US" dirty="0" err="1" smtClean="0"/>
              <a:t>bulbus</a:t>
            </a:r>
            <a:r>
              <a:rPr lang="en-US" dirty="0" smtClean="0"/>
              <a:t> </a:t>
            </a:r>
            <a:r>
              <a:rPr lang="en-US" dirty="0" err="1" smtClean="0"/>
              <a:t>cordis</a:t>
            </a:r>
            <a:r>
              <a:rPr lang="en-US" dirty="0" smtClean="0"/>
              <a:t> into the outflow tracts of the </a:t>
            </a:r>
            <a:r>
              <a:rPr lang="en-US" b="1" dirty="0" smtClean="0"/>
              <a:t>right</a:t>
            </a:r>
            <a:r>
              <a:rPr lang="en-US" dirty="0" smtClean="0"/>
              <a:t> and </a:t>
            </a:r>
            <a:r>
              <a:rPr lang="en-US" b="1" dirty="0" smtClean="0"/>
              <a:t>left</a:t>
            </a:r>
            <a:r>
              <a:rPr lang="en-US" dirty="0" smtClean="0"/>
              <a:t> </a:t>
            </a:r>
            <a:r>
              <a:rPr lang="en-US" b="1" dirty="0" smtClean="0"/>
              <a:t>ventricles</a:t>
            </a:r>
            <a:r>
              <a:rPr lang="en-US" dirty="0" smtClean="0"/>
              <a:t>.</a:t>
            </a:r>
          </a:p>
          <a:p>
            <a:r>
              <a:rPr lang="en-US" dirty="0" smtClean="0"/>
              <a:t>The two ventricular chambers openly communicate above this septum through the </a:t>
            </a:r>
            <a:r>
              <a:rPr lang="en-US" b="1" dirty="0" err="1" smtClean="0"/>
              <a:t>interventricular</a:t>
            </a:r>
            <a:r>
              <a:rPr lang="en-US" b="1" dirty="0" smtClean="0"/>
              <a:t> foramen</a:t>
            </a:r>
            <a:r>
              <a:rPr lang="en-US" dirty="0" smtClean="0"/>
              <a:t>. Connective tissue from the </a:t>
            </a:r>
            <a:r>
              <a:rPr lang="en-US" dirty="0" err="1" smtClean="0"/>
              <a:t>interventricular</a:t>
            </a:r>
            <a:r>
              <a:rPr lang="en-US" dirty="0" smtClean="0"/>
              <a:t> septum, the right side of the fused </a:t>
            </a:r>
            <a:r>
              <a:rPr lang="en-US" dirty="0" err="1" smtClean="0"/>
              <a:t>endocardial</a:t>
            </a:r>
            <a:r>
              <a:rPr lang="en-US" dirty="0" smtClean="0"/>
              <a:t> cushions, and the bulbar ridges (right dorsal and left ventral </a:t>
            </a:r>
            <a:r>
              <a:rPr lang="en-US" dirty="0" err="1" smtClean="0"/>
              <a:t>conus</a:t>
            </a:r>
            <a:r>
              <a:rPr lang="en-US" dirty="0" smtClean="0"/>
              <a:t> swellings) closes the </a:t>
            </a:r>
            <a:r>
              <a:rPr lang="en-US" dirty="0" err="1" smtClean="0"/>
              <a:t>interventricular</a:t>
            </a:r>
            <a:r>
              <a:rPr lang="en-US" dirty="0" smtClean="0"/>
              <a:t> foramen. This mass of connective tissue later becomes the membranous part of the </a:t>
            </a:r>
            <a:r>
              <a:rPr lang="en-US" dirty="0" err="1" smtClean="0"/>
              <a:t>interventricular</a:t>
            </a:r>
            <a:r>
              <a:rPr lang="en-US" dirty="0" smtClean="0"/>
              <a:t> septum. After closure, all blood from the right ventricle passes into the pulmonary trunk and all blood from the left ventricle passes to the aorta.</a:t>
            </a:r>
          </a:p>
          <a:p>
            <a:pPr eaLnBrk="1" hangingPunct="1"/>
            <a:endParaRPr lang="en-U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a:ln/>
        </p:spPr>
      </p:sp>
      <p:sp>
        <p:nvSpPr>
          <p:cNvPr id="102402" name="Notes Placeholder 2"/>
          <p:cNvSpPr>
            <a:spLocks noGrp="1"/>
          </p:cNvSpPr>
          <p:nvPr>
            <p:ph type="body" idx="1"/>
          </p:nvPr>
        </p:nvSpPr>
        <p:spPr>
          <a:noFill/>
          <a:ln/>
        </p:spPr>
        <p:txBody>
          <a:bodyPr/>
          <a:lstStyle/>
          <a:p>
            <a:r>
              <a:rPr lang="en-US" dirty="0" smtClean="0"/>
              <a:t>This slide serves as a point for you to visually remind yourself of all the</a:t>
            </a:r>
            <a:r>
              <a:rPr lang="en-US" baseline="0" dirty="0" smtClean="0"/>
              <a:t> components and steps that occur in order for the </a:t>
            </a:r>
            <a:r>
              <a:rPr lang="en-US" baseline="0" dirty="0" err="1" smtClean="0"/>
              <a:t>inverventricular</a:t>
            </a:r>
            <a:r>
              <a:rPr lang="en-US" baseline="0" dirty="0" smtClean="0"/>
              <a:t> septum to form appropriately. </a:t>
            </a:r>
            <a:endParaRPr lang="en-US" dirty="0" smtClean="0"/>
          </a:p>
        </p:txBody>
      </p:sp>
      <p:sp>
        <p:nvSpPr>
          <p:cNvPr id="102403" name="Slide Number Placeholder 3"/>
          <p:cNvSpPr>
            <a:spLocks noGrp="1"/>
          </p:cNvSpPr>
          <p:nvPr>
            <p:ph type="sldNum" sz="quarter" idx="5"/>
          </p:nvPr>
        </p:nvSpPr>
        <p:spPr>
          <a:noFill/>
        </p:spPr>
        <p:txBody>
          <a:bodyPr/>
          <a:lstStyle/>
          <a:p>
            <a:fld id="{1F954EB0-527A-42D0-8AB3-CDF6629AAB44}" type="slidenum">
              <a:rPr lang="en-US" smtClean="0"/>
              <a:pPr/>
              <a:t>31</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a:ln/>
        </p:spPr>
      </p:sp>
      <p:sp>
        <p:nvSpPr>
          <p:cNvPr id="88066" name="Notes Placeholder 2"/>
          <p:cNvSpPr>
            <a:spLocks noGrp="1"/>
          </p:cNvSpPr>
          <p:nvPr>
            <p:ph type="body" idx="1"/>
          </p:nvPr>
        </p:nvSpPr>
        <p:spPr>
          <a:noFill/>
          <a:ln/>
        </p:spPr>
        <p:txBody>
          <a:bodyPr/>
          <a:lstStyle/>
          <a:p>
            <a:r>
              <a:rPr lang="en-US" dirty="0" smtClean="0"/>
              <a:t>So now</a:t>
            </a:r>
            <a:r>
              <a:rPr lang="en-US" baseline="0" dirty="0" smtClean="0"/>
              <a:t> lets move on to the semilunar valves. </a:t>
            </a:r>
            <a:r>
              <a:rPr lang="en-US" dirty="0" smtClean="0"/>
              <a:t>Two very short pairs of tubercles alternate with the main </a:t>
            </a:r>
            <a:r>
              <a:rPr lang="en-US" dirty="0" err="1" smtClean="0"/>
              <a:t>truncus</a:t>
            </a:r>
            <a:r>
              <a:rPr lang="en-US" dirty="0" smtClean="0"/>
              <a:t> swellings in the portion of the </a:t>
            </a:r>
            <a:r>
              <a:rPr lang="en-US" dirty="0" err="1" smtClean="0"/>
              <a:t>bulbus</a:t>
            </a:r>
            <a:r>
              <a:rPr lang="en-US" dirty="0" smtClean="0"/>
              <a:t> </a:t>
            </a:r>
            <a:r>
              <a:rPr lang="en-US" dirty="0" err="1" smtClean="0"/>
              <a:t>cordis</a:t>
            </a:r>
            <a:r>
              <a:rPr lang="en-US" dirty="0" smtClean="0"/>
              <a:t> that contributes to the </a:t>
            </a:r>
            <a:r>
              <a:rPr lang="en-US" dirty="0" err="1" smtClean="0"/>
              <a:t>truncus</a:t>
            </a:r>
            <a:r>
              <a:rPr lang="en-US" dirty="0" smtClean="0"/>
              <a:t> </a:t>
            </a:r>
            <a:r>
              <a:rPr lang="en-US" dirty="0" err="1" smtClean="0"/>
              <a:t>arteriosus</a:t>
            </a:r>
            <a:r>
              <a:rPr lang="en-US" dirty="0" smtClean="0"/>
              <a:t>. The pulmonary and aortic channels each have one pair. A third swelling appears in both channels opposite the fused </a:t>
            </a:r>
            <a:r>
              <a:rPr lang="en-US" dirty="0" err="1" smtClean="0"/>
              <a:t>truncus</a:t>
            </a:r>
            <a:r>
              <a:rPr lang="en-US" dirty="0" smtClean="0"/>
              <a:t> swellings. These three guard the orifices of both the aorta and pulmonary artery. Gradually, they canalize to form the three cusps of the </a:t>
            </a:r>
            <a:r>
              <a:rPr lang="en-US" b="1" dirty="0" err="1" smtClean="0"/>
              <a:t>semilunar</a:t>
            </a:r>
            <a:r>
              <a:rPr lang="en-US" b="1" dirty="0" smtClean="0"/>
              <a:t> valves</a:t>
            </a:r>
            <a:r>
              <a:rPr lang="en-US" dirty="0" smtClean="0"/>
              <a:t>.</a:t>
            </a:r>
          </a:p>
          <a:p>
            <a:endParaRPr lang="en-US" dirty="0" smtClean="0"/>
          </a:p>
          <a:p>
            <a:endParaRPr lang="en-US" dirty="0" smtClean="0"/>
          </a:p>
        </p:txBody>
      </p:sp>
      <p:sp>
        <p:nvSpPr>
          <p:cNvPr id="88067" name="Slide Number Placeholder 3"/>
          <p:cNvSpPr>
            <a:spLocks noGrp="1"/>
          </p:cNvSpPr>
          <p:nvPr>
            <p:ph type="sldNum" sz="quarter" idx="5"/>
          </p:nvPr>
        </p:nvSpPr>
        <p:spPr>
          <a:noFill/>
        </p:spPr>
        <p:txBody>
          <a:bodyPr/>
          <a:lstStyle/>
          <a:p>
            <a:fld id="{CD661221-422D-4467-89CD-2EB362377132}" type="slidenum">
              <a:rPr lang="en-US" smtClean="0"/>
              <a:pPr/>
              <a:t>32</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Rot="1" noChangeAspect="1" noChangeArrowheads="1" noTextEdit="1"/>
          </p:cNvSpPr>
          <p:nvPr>
            <p:ph type="sldImg"/>
          </p:nvPr>
        </p:nvSpPr>
        <p:spPr>
          <a:ln/>
        </p:spPr>
      </p:sp>
      <p:sp>
        <p:nvSpPr>
          <p:cNvPr id="182275" name="Rectangle 3"/>
          <p:cNvSpPr>
            <a:spLocks noGrp="1" noChangeArrowheads="1"/>
          </p:cNvSpPr>
          <p:nvPr>
            <p:ph type="body" idx="1"/>
          </p:nvPr>
        </p:nvSpPr>
        <p:spPr>
          <a:noFill/>
          <a:ln/>
        </p:spPr>
        <p:txBody>
          <a:bodyPr/>
          <a:lstStyle/>
          <a:p>
            <a:pPr lvl="2">
              <a:lnSpc>
                <a:spcPct val="80000"/>
              </a:lnSpc>
            </a:pPr>
            <a:r>
              <a:rPr lang="en-US" sz="900" dirty="0" smtClean="0"/>
              <a:t>between 27</a:t>
            </a:r>
            <a:r>
              <a:rPr lang="en-US" sz="900" baseline="30000" dirty="0" smtClean="0"/>
              <a:t>th</a:t>
            </a:r>
            <a:r>
              <a:rPr lang="en-US" sz="900" dirty="0" smtClean="0"/>
              <a:t> and 37</a:t>
            </a:r>
            <a:r>
              <a:rPr lang="en-US" sz="900" baseline="30000" dirty="0" smtClean="0"/>
              <a:t>th</a:t>
            </a:r>
            <a:r>
              <a:rPr lang="en-US" sz="900" dirty="0" smtClean="0"/>
              <a:t> day absorption of the </a:t>
            </a:r>
            <a:r>
              <a:rPr lang="en-US" sz="900" dirty="0" err="1" smtClean="0"/>
              <a:t>bulbus</a:t>
            </a:r>
            <a:r>
              <a:rPr lang="en-US" sz="900" dirty="0" smtClean="0"/>
              <a:t> </a:t>
            </a:r>
            <a:r>
              <a:rPr lang="en-US" sz="900" dirty="0" err="1" smtClean="0"/>
              <a:t>cordis</a:t>
            </a:r>
            <a:r>
              <a:rPr lang="en-US" sz="900" dirty="0" smtClean="0"/>
              <a:t> and sinus </a:t>
            </a:r>
            <a:r>
              <a:rPr lang="en-US" sz="900" dirty="0" err="1" smtClean="0"/>
              <a:t>venosus</a:t>
            </a:r>
            <a:r>
              <a:rPr lang="en-US" sz="900" dirty="0" smtClean="0"/>
              <a:t> begins</a:t>
            </a:r>
          </a:p>
          <a:p>
            <a:pPr marL="914400" marR="0" lvl="2" indent="0" algn="l" defTabSz="914400" rtl="0" eaLnBrk="0" fontAlgn="base" latinLnBrk="0" hangingPunct="0">
              <a:lnSpc>
                <a:spcPct val="80000"/>
              </a:lnSpc>
              <a:spcBef>
                <a:spcPct val="30000"/>
              </a:spcBef>
              <a:spcAft>
                <a:spcPct val="0"/>
              </a:spcAft>
              <a:buClrTx/>
              <a:buSzTx/>
              <a:buFontTx/>
              <a:buNone/>
              <a:tabLst/>
              <a:defRPr/>
            </a:pPr>
            <a:r>
              <a:rPr lang="en-US" sz="900" dirty="0" smtClean="0"/>
              <a:t>	-at this time the embryo is only about 4mm to 14 mm and the </a:t>
            </a:r>
            <a:r>
              <a:rPr lang="en-US" sz="900" dirty="0" err="1" smtClean="0"/>
              <a:t>atrioventricular</a:t>
            </a:r>
            <a:r>
              <a:rPr lang="en-US" sz="900" dirty="0" smtClean="0"/>
              <a:t> bulbar loop</a:t>
            </a:r>
            <a:r>
              <a:rPr lang="en-US" sz="900" baseline="0" dirty="0" smtClean="0"/>
              <a:t> begins to untwist, cardiac septa are developing and the four chamber heart is really starting to come together. Part of that occurs with the </a:t>
            </a:r>
            <a:r>
              <a:rPr lang="en-US" sz="900" baseline="0" dirty="0" err="1" smtClean="0"/>
              <a:t>septation</a:t>
            </a:r>
            <a:r>
              <a:rPr lang="en-US" sz="900" baseline="0" dirty="0" smtClean="0"/>
              <a:t> of the </a:t>
            </a:r>
            <a:r>
              <a:rPr lang="en-US" sz="900" baseline="0" dirty="0" err="1" smtClean="0"/>
              <a:t>bulbus</a:t>
            </a:r>
            <a:r>
              <a:rPr lang="en-US" sz="900" baseline="0" dirty="0" smtClean="0"/>
              <a:t> </a:t>
            </a:r>
            <a:r>
              <a:rPr lang="en-US" sz="900" baseline="0" dirty="0" err="1" smtClean="0"/>
              <a:t>cordis</a:t>
            </a:r>
            <a:r>
              <a:rPr lang="en-US" sz="900" baseline="0" dirty="0" smtClean="0"/>
              <a:t> and the </a:t>
            </a:r>
            <a:r>
              <a:rPr lang="en-US" sz="900" baseline="0" dirty="0" err="1" smtClean="0"/>
              <a:t>truncus</a:t>
            </a:r>
            <a:r>
              <a:rPr lang="en-US" sz="900" baseline="0" dirty="0" smtClean="0"/>
              <a:t> </a:t>
            </a:r>
            <a:r>
              <a:rPr lang="en-US" sz="900" baseline="0" dirty="0" err="1" smtClean="0"/>
              <a:t>arteriosus</a:t>
            </a:r>
            <a:r>
              <a:rPr lang="en-US" sz="900" baseline="0" dirty="0" smtClean="0"/>
              <a:t>. In the next slide we will go over this complex process.</a:t>
            </a:r>
            <a:endParaRPr lang="en-US" sz="900" dirty="0" smtClean="0"/>
          </a:p>
          <a:p>
            <a:pPr>
              <a:lnSpc>
                <a:spcPct val="80000"/>
              </a:lnSpc>
            </a:pPr>
            <a:endParaRPr lang="en-US" sz="900" b="1" dirty="0" smtClean="0"/>
          </a:p>
          <a:p>
            <a:pPr>
              <a:lnSpc>
                <a:spcPct val="80000"/>
              </a:lnSpc>
            </a:pPr>
            <a:endParaRPr lang="en-US" sz="900" dirty="0" smtClean="0"/>
          </a:p>
          <a:p>
            <a:pPr>
              <a:lnSpc>
                <a:spcPct val="80000"/>
              </a:lnSpc>
            </a:pPr>
            <a:endParaRPr lang="en-US" sz="900" dirty="0" smtClean="0"/>
          </a:p>
          <a:p>
            <a:pPr>
              <a:lnSpc>
                <a:spcPct val="80000"/>
              </a:lnSpc>
            </a:pPr>
            <a:endParaRPr lang="en-US" sz="900" b="0" baseline="0"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p:spPr>
        <p:txBody>
          <a:bodyPr/>
          <a:lstStyle/>
          <a:p>
            <a:fld id="{B10E5A7C-1CFF-49A8-9E5A-D10F42EE2C8C}" type="slidenum">
              <a:rPr lang="en-US" smtClean="0"/>
              <a:pPr/>
              <a:t>34</a:t>
            </a:fld>
            <a:endParaRPr lang="en-US" smtClean="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p:spPr>
        <p:txBody>
          <a:bodyPr/>
          <a:lstStyle/>
          <a:p>
            <a:pPr eaLnBrk="1" hangingPunct="1"/>
            <a:endParaRPr lang="en-US" dirty="0" smtClean="0"/>
          </a:p>
          <a:p>
            <a:pPr eaLnBrk="1" hangingPunct="1"/>
            <a:r>
              <a:rPr lang="en-US" dirty="0" smtClean="0"/>
              <a:t>During the fifth week pairs of opposing ridges appear in the </a:t>
            </a:r>
            <a:r>
              <a:rPr lang="en-US" dirty="0" err="1" smtClean="0"/>
              <a:t>truncus</a:t>
            </a:r>
            <a:r>
              <a:rPr lang="en-US" dirty="0" smtClean="0"/>
              <a:t> </a:t>
            </a:r>
            <a:r>
              <a:rPr lang="en-US" dirty="0" err="1" smtClean="0"/>
              <a:t>arteriosus</a:t>
            </a:r>
            <a:r>
              <a:rPr lang="en-US" baseline="0" dirty="0" smtClean="0"/>
              <a:t> and the bulbous </a:t>
            </a:r>
            <a:r>
              <a:rPr lang="en-US" baseline="0" dirty="0" err="1" smtClean="0"/>
              <a:t>cordis</a:t>
            </a:r>
            <a:r>
              <a:rPr lang="en-US" dirty="0" smtClean="0"/>
              <a:t>. These </a:t>
            </a:r>
            <a:r>
              <a:rPr lang="en-US" dirty="0" err="1" smtClean="0"/>
              <a:t>truncal</a:t>
            </a:r>
            <a:r>
              <a:rPr lang="en-US" dirty="0" smtClean="0"/>
              <a:t> ridges the </a:t>
            </a:r>
            <a:r>
              <a:rPr lang="en-US" dirty="0" err="1" smtClean="0"/>
              <a:t>truncus</a:t>
            </a:r>
            <a:r>
              <a:rPr lang="en-US" dirty="0" smtClean="0"/>
              <a:t> swellings or cushions lie on the right superior wall and on the left inferior wall. The right superior </a:t>
            </a:r>
            <a:r>
              <a:rPr lang="en-US" dirty="0" err="1" smtClean="0"/>
              <a:t>truncus</a:t>
            </a:r>
            <a:r>
              <a:rPr lang="en-US" dirty="0" smtClean="0"/>
              <a:t> swellings grow distally and to the left, and the left inferior </a:t>
            </a:r>
            <a:r>
              <a:rPr lang="en-US" dirty="0" err="1" smtClean="0"/>
              <a:t>truncus</a:t>
            </a:r>
            <a:r>
              <a:rPr lang="en-US" dirty="0" smtClean="0"/>
              <a:t> swelling grows distally and to the right. </a:t>
            </a:r>
          </a:p>
          <a:p>
            <a:pPr eaLnBrk="1" hangingPunct="1"/>
            <a:endParaRPr lang="en-US" dirty="0" smtClean="0"/>
          </a:p>
          <a:p>
            <a:pPr eaLnBrk="1" hangingPunct="1"/>
            <a:r>
              <a:rPr lang="en-US" dirty="0" smtClean="0"/>
              <a:t>So as they grow towards each other, they twist around each other</a:t>
            </a:r>
            <a:r>
              <a:rPr lang="en-US" baseline="0" dirty="0" smtClean="0"/>
              <a:t> in a spiral course . </a:t>
            </a:r>
          </a:p>
          <a:p>
            <a:pPr eaLnBrk="1" hangingPunct="1"/>
            <a:endParaRPr lang="en-US" baseline="0" dirty="0" smtClean="0"/>
          </a:p>
          <a:p>
            <a:pPr>
              <a:lnSpc>
                <a:spcPct val="80000"/>
              </a:lnSpc>
            </a:pPr>
            <a:r>
              <a:rPr lang="en-US" baseline="0" dirty="0" smtClean="0"/>
              <a:t>After complete fusion; the ridges form the </a:t>
            </a:r>
            <a:r>
              <a:rPr lang="en-US" baseline="0" dirty="0" err="1" smtClean="0"/>
              <a:t>aorticopulmonary</a:t>
            </a:r>
            <a:r>
              <a:rPr lang="en-US" baseline="0" dirty="0" smtClean="0"/>
              <a:t> septum. </a:t>
            </a:r>
            <a:r>
              <a:rPr lang="en-US" sz="1200" dirty="0" smtClean="0"/>
              <a:t>The </a:t>
            </a:r>
            <a:r>
              <a:rPr lang="en-US" sz="1200" dirty="0" err="1" smtClean="0"/>
              <a:t>aorticopulmonary</a:t>
            </a:r>
            <a:r>
              <a:rPr lang="en-US" sz="1200" dirty="0" smtClean="0"/>
              <a:t> septum divides the </a:t>
            </a:r>
            <a:r>
              <a:rPr lang="en-US" sz="1200" dirty="0" err="1" smtClean="0"/>
              <a:t>bulbus</a:t>
            </a:r>
            <a:r>
              <a:rPr lang="en-US" sz="1200" dirty="0" smtClean="0"/>
              <a:t> </a:t>
            </a:r>
            <a:r>
              <a:rPr lang="en-US" sz="1200" dirty="0" err="1" smtClean="0"/>
              <a:t>cordis</a:t>
            </a:r>
            <a:r>
              <a:rPr lang="en-US" sz="1200" dirty="0" smtClean="0"/>
              <a:t> and </a:t>
            </a:r>
            <a:r>
              <a:rPr lang="en-US" sz="1200" dirty="0" err="1" smtClean="0"/>
              <a:t>truncus</a:t>
            </a:r>
            <a:r>
              <a:rPr lang="en-US" sz="1200" dirty="0" smtClean="0"/>
              <a:t> </a:t>
            </a:r>
            <a:r>
              <a:rPr lang="en-US" sz="1200" dirty="0" err="1" smtClean="0"/>
              <a:t>arteriosus</a:t>
            </a:r>
            <a:r>
              <a:rPr lang="en-US" sz="1200" dirty="0" smtClean="0"/>
              <a:t> into the </a:t>
            </a:r>
            <a:r>
              <a:rPr lang="en-US" sz="1200" b="1" dirty="0" smtClean="0"/>
              <a:t>aorta</a:t>
            </a:r>
            <a:r>
              <a:rPr lang="en-US" sz="1200" dirty="0" smtClean="0"/>
              <a:t> (arising from the left ventricle) and </a:t>
            </a:r>
            <a:r>
              <a:rPr lang="en-US" sz="1200" b="1" dirty="0" smtClean="0"/>
              <a:t>pulmonary trunk</a:t>
            </a:r>
            <a:r>
              <a:rPr lang="en-US" sz="1200" dirty="0" smtClean="0"/>
              <a:t> (arising from the right ventricle). </a:t>
            </a:r>
          </a:p>
          <a:p>
            <a:pPr eaLnBrk="1" hangingPunct="1"/>
            <a:endParaRPr lang="en-US" baseline="0" dirty="0" smtClean="0"/>
          </a:p>
          <a:p>
            <a:pPr eaLnBrk="1" hangingPunct="1"/>
            <a:endParaRPr lang="en-US" baseline="0" dirty="0" smtClean="0"/>
          </a:p>
          <a:p>
            <a:pPr eaLnBrk="1" hangingPunct="1"/>
            <a:endParaRPr lang="en-US" dirty="0" smtClean="0"/>
          </a:p>
          <a:p>
            <a:pPr eaLnBrk="1" hangingPunct="1"/>
            <a:r>
              <a:rPr lang="en-US" dirty="0" smtClean="0"/>
              <a:t>Between 5 and 7 weeks the semilunar valves (aortic and pulmonary) are formed, as these will be useful for the inflow into these newly formed chambers. .</a:t>
            </a:r>
          </a:p>
          <a:p>
            <a:pPr eaLnBrk="1" hangingPunct="1"/>
            <a:endParaRPr lang="en-US" dirty="0" smtClean="0"/>
          </a:p>
          <a:p>
            <a:pPr eaLnBrk="1" hangingPunct="1"/>
            <a:endParaRPr lang="en-US" dirty="0" smtClean="0"/>
          </a:p>
          <a:p>
            <a:pPr>
              <a:lnSpc>
                <a:spcPct val="80000"/>
              </a:lnSpc>
            </a:pPr>
            <a:endParaRPr lang="en-US" sz="1200" b="0" baseline="0" dirty="0" smtClean="0"/>
          </a:p>
          <a:p>
            <a:pPr>
              <a:lnSpc>
                <a:spcPct val="80000"/>
              </a:lnSpc>
            </a:pPr>
            <a:r>
              <a:rPr lang="en-US" sz="1200" dirty="0" smtClean="0"/>
              <a:t>The </a:t>
            </a:r>
            <a:r>
              <a:rPr lang="en-US" sz="1200" b="1" dirty="0" err="1" smtClean="0"/>
              <a:t>conus</a:t>
            </a:r>
            <a:r>
              <a:rPr lang="en-US" sz="1200" b="1" dirty="0" smtClean="0"/>
              <a:t> </a:t>
            </a:r>
            <a:r>
              <a:rPr lang="en-US" sz="1200" b="1" dirty="0" err="1" smtClean="0"/>
              <a:t>arteriosus</a:t>
            </a:r>
            <a:r>
              <a:rPr lang="en-US" sz="1200" dirty="0" smtClean="0"/>
              <a:t> forms the outflow tracts of the pulmonary trunk and aortic vestibule. The narrow proximal third becomes the </a:t>
            </a:r>
            <a:r>
              <a:rPr lang="en-US" sz="1200" dirty="0" err="1" smtClean="0"/>
              <a:t>trabeculated</a:t>
            </a:r>
            <a:r>
              <a:rPr lang="en-US" sz="1200" dirty="0" smtClean="0"/>
              <a:t> portion of the right ventricle.</a:t>
            </a:r>
          </a:p>
          <a:p>
            <a:pPr>
              <a:lnSpc>
                <a:spcPct val="80000"/>
              </a:lnSpc>
            </a:pPr>
            <a:r>
              <a:rPr lang="en-US" sz="1200" dirty="0" smtClean="0"/>
              <a:t>During the fifth week, bulbar ridges develop along the right dorsal and left ventral walls of the </a:t>
            </a:r>
            <a:r>
              <a:rPr lang="en-US" sz="1200" dirty="0" err="1" smtClean="0"/>
              <a:t>bulbus</a:t>
            </a:r>
            <a:r>
              <a:rPr lang="en-US" sz="1200" dirty="0" smtClean="0"/>
              <a:t> </a:t>
            </a:r>
            <a:r>
              <a:rPr lang="en-US" sz="1200" dirty="0" err="1" smtClean="0"/>
              <a:t>cordis</a:t>
            </a:r>
            <a:r>
              <a:rPr lang="en-US" sz="1200" dirty="0" smtClean="0"/>
              <a:t>. A pair of opposing </a:t>
            </a:r>
            <a:r>
              <a:rPr lang="en-US" sz="1200" dirty="0" err="1" smtClean="0"/>
              <a:t>truncal</a:t>
            </a:r>
            <a:r>
              <a:rPr lang="en-US" sz="1200" dirty="0" smtClean="0"/>
              <a:t> ridges develops on the right superior and left inferior walls of the </a:t>
            </a:r>
            <a:r>
              <a:rPr lang="en-US" sz="1200" dirty="0" err="1" smtClean="0"/>
              <a:t>truncus</a:t>
            </a:r>
            <a:r>
              <a:rPr lang="en-US" sz="1200" dirty="0" smtClean="0"/>
              <a:t> </a:t>
            </a:r>
            <a:r>
              <a:rPr lang="en-US" sz="1200" dirty="0" err="1" smtClean="0"/>
              <a:t>arteriosus</a:t>
            </a:r>
            <a:r>
              <a:rPr lang="en-US" sz="1200" dirty="0" smtClean="0"/>
              <a:t> continuous with the bulbar ridges.</a:t>
            </a:r>
          </a:p>
          <a:p>
            <a:pPr>
              <a:lnSpc>
                <a:spcPct val="80000"/>
              </a:lnSpc>
            </a:pPr>
            <a:r>
              <a:rPr lang="en-US" sz="1200" dirty="0" smtClean="0"/>
              <a:t>The right superior and left inferior </a:t>
            </a:r>
            <a:r>
              <a:rPr lang="en-US" sz="1200" dirty="0" err="1" smtClean="0"/>
              <a:t>truncal</a:t>
            </a:r>
            <a:r>
              <a:rPr lang="en-US" sz="1200" dirty="0" smtClean="0"/>
              <a:t> ridges twist around each other while growing distally to opposite sides. Fusion creates the </a:t>
            </a:r>
            <a:r>
              <a:rPr lang="en-US" sz="1200" b="1" dirty="0" err="1" smtClean="0"/>
              <a:t>aorticopulmonary</a:t>
            </a:r>
            <a:r>
              <a:rPr lang="en-US" sz="1200" b="1" dirty="0" smtClean="0"/>
              <a:t> septum</a:t>
            </a:r>
            <a:r>
              <a:rPr lang="en-US" sz="1200" dirty="0" smtClean="0"/>
              <a:t>. </a:t>
            </a:r>
            <a:endParaRPr lang="en-US" dirty="0" smtClean="0"/>
          </a:p>
          <a:p>
            <a:pPr eaLnBrk="1" hangingPunct="1"/>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p:spPr>
        <p:txBody>
          <a:bodyPr/>
          <a:lstStyle/>
          <a:p>
            <a:fld id="{B10E5A7C-1CFF-49A8-9E5A-D10F42EE2C8C}" type="slidenum">
              <a:rPr lang="en-US" smtClean="0"/>
              <a:pPr/>
              <a:t>35</a:t>
            </a:fld>
            <a:endParaRPr lang="en-US" smtClean="0"/>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p:spPr>
        <p:txBody>
          <a:bodyPr/>
          <a:lstStyle/>
          <a:p>
            <a:pPr eaLnBrk="1" hangingPunct="1"/>
            <a:r>
              <a:rPr lang="en-US" baseline="0" dirty="0" smtClean="0"/>
              <a:t>When the </a:t>
            </a:r>
            <a:r>
              <a:rPr lang="en-US" baseline="0" dirty="0" err="1" smtClean="0"/>
              <a:t>truncus</a:t>
            </a:r>
            <a:r>
              <a:rPr lang="en-US" baseline="0" dirty="0" smtClean="0"/>
              <a:t> swellings are appearing similar swellings or cushions develop along the right dorsal and left ventral walls of the </a:t>
            </a:r>
            <a:r>
              <a:rPr lang="en-US" baseline="0" dirty="0" err="1" smtClean="0"/>
              <a:t>conus</a:t>
            </a:r>
            <a:r>
              <a:rPr lang="en-US" baseline="0" dirty="0" smtClean="0"/>
              <a:t> </a:t>
            </a:r>
            <a:r>
              <a:rPr lang="en-US" baseline="0" dirty="0" err="1" smtClean="0"/>
              <a:t>cordis</a:t>
            </a:r>
            <a:r>
              <a:rPr lang="en-US" baseline="0" dirty="0" smtClean="0"/>
              <a:t>. </a:t>
            </a:r>
          </a:p>
          <a:p>
            <a:pPr eaLnBrk="1" hangingPunct="1"/>
            <a:endParaRPr lang="en-US" baseline="0" dirty="0" smtClean="0"/>
          </a:p>
          <a:p>
            <a:pPr eaLnBrk="1" hangingPunct="1"/>
            <a:r>
              <a:rPr lang="en-US" baseline="0" dirty="0" smtClean="0"/>
              <a:t>The </a:t>
            </a:r>
            <a:r>
              <a:rPr lang="en-US" baseline="0" dirty="0" err="1" smtClean="0"/>
              <a:t>conus</a:t>
            </a:r>
            <a:r>
              <a:rPr lang="en-US" baseline="0" dirty="0" smtClean="0"/>
              <a:t> swellings grow toward each other and distally to unite with the </a:t>
            </a:r>
            <a:r>
              <a:rPr lang="en-US" baseline="0" dirty="0" err="1" smtClean="0"/>
              <a:t>truncus</a:t>
            </a:r>
            <a:r>
              <a:rPr lang="en-US" baseline="0" dirty="0" smtClean="0"/>
              <a:t> septum. </a:t>
            </a:r>
          </a:p>
          <a:p>
            <a:pPr eaLnBrk="1" hangingPunct="1"/>
            <a:endParaRPr lang="en-US" baseline="0" dirty="0" smtClean="0"/>
          </a:p>
          <a:p>
            <a:pPr eaLnBrk="1" hangingPunct="1"/>
            <a:r>
              <a:rPr lang="en-US" baseline="0" dirty="0" smtClean="0"/>
              <a:t>When the two </a:t>
            </a:r>
            <a:r>
              <a:rPr lang="en-US" baseline="0" dirty="0" err="1" smtClean="0"/>
              <a:t>conus</a:t>
            </a:r>
            <a:r>
              <a:rPr lang="en-US" baseline="0" dirty="0" smtClean="0"/>
              <a:t> swellings have fused the septum divides the </a:t>
            </a:r>
            <a:r>
              <a:rPr lang="en-US" baseline="0" dirty="0" err="1" smtClean="0"/>
              <a:t>conus</a:t>
            </a:r>
            <a:r>
              <a:rPr lang="en-US" baseline="0" dirty="0" smtClean="0"/>
              <a:t> into an </a:t>
            </a:r>
            <a:r>
              <a:rPr lang="en-US" baseline="0" dirty="0" err="1" smtClean="0"/>
              <a:t>anterolateral</a:t>
            </a:r>
            <a:r>
              <a:rPr lang="en-US" baseline="0" dirty="0" smtClean="0"/>
              <a:t> portion  the outflow tract of the right ventricle, and a </a:t>
            </a:r>
            <a:r>
              <a:rPr lang="en-US" baseline="0" dirty="0" err="1" smtClean="0"/>
              <a:t>posteriomedial</a:t>
            </a:r>
            <a:r>
              <a:rPr lang="en-US" baseline="0" dirty="0" smtClean="0"/>
              <a:t> portion representing the outflow tract of the left ventricle. </a:t>
            </a:r>
          </a:p>
          <a:p>
            <a:pPr eaLnBrk="1" hangingPunct="1"/>
            <a:endParaRPr lang="en-US" dirty="0" smtClean="0"/>
          </a:p>
          <a:p>
            <a:pPr eaLnBrk="1" hangingPunct="1"/>
            <a:r>
              <a:rPr lang="en-US" dirty="0" smtClean="0"/>
              <a:t>Again</a:t>
            </a:r>
            <a:r>
              <a:rPr lang="en-US" baseline="0" dirty="0" smtClean="0"/>
              <a:t> this more distal </a:t>
            </a:r>
            <a:r>
              <a:rPr lang="en-US" baseline="0" dirty="0" err="1" smtClean="0"/>
              <a:t>conus</a:t>
            </a:r>
            <a:r>
              <a:rPr lang="en-US" baseline="0" dirty="0" smtClean="0"/>
              <a:t> </a:t>
            </a:r>
            <a:r>
              <a:rPr lang="en-US" baseline="0" dirty="0" err="1" smtClean="0"/>
              <a:t>cordis</a:t>
            </a:r>
            <a:r>
              <a:rPr lang="en-US" baseline="0" dirty="0" smtClean="0"/>
              <a:t> growth is </a:t>
            </a:r>
            <a:r>
              <a:rPr lang="en-US" baseline="0" dirty="0" err="1" smtClean="0"/>
              <a:t>occuring</a:t>
            </a:r>
            <a:r>
              <a:rPr lang="en-US" baseline="0" dirty="0" smtClean="0"/>
              <a:t> </a:t>
            </a:r>
            <a:r>
              <a:rPr lang="en-US" dirty="0" smtClean="0"/>
              <a:t>as the </a:t>
            </a:r>
            <a:r>
              <a:rPr lang="en-US" dirty="0" err="1" smtClean="0"/>
              <a:t>truncus</a:t>
            </a:r>
            <a:r>
              <a:rPr lang="en-US" dirty="0" smtClean="0"/>
              <a:t> swelling or cushions of the primitive heart grow and twist around each other to form the </a:t>
            </a:r>
            <a:r>
              <a:rPr lang="en-US" dirty="0" err="1" smtClean="0"/>
              <a:t>aorticopulmonary</a:t>
            </a:r>
            <a:r>
              <a:rPr lang="en-US" dirty="0" smtClean="0"/>
              <a:t> septum</a:t>
            </a:r>
          </a:p>
          <a:p>
            <a:pPr eaLnBrk="1" hangingPunct="1"/>
            <a:endParaRPr lang="en-US" dirty="0" smtClean="0"/>
          </a:p>
          <a:p>
            <a:pPr eaLnBrk="1" hangingPunct="1"/>
            <a:endParaRPr lang="en-US" dirty="0" smtClean="0"/>
          </a:p>
          <a:p>
            <a:pPr eaLnBrk="1" hangingPunct="1"/>
            <a:r>
              <a:rPr lang="en-US" dirty="0" smtClean="0"/>
              <a:t>When the </a:t>
            </a:r>
            <a:r>
              <a:rPr lang="en-US" dirty="0" err="1" smtClean="0"/>
              <a:t>conus</a:t>
            </a:r>
            <a:r>
              <a:rPr lang="en-US" dirty="0" smtClean="0"/>
              <a:t> septum fuses with tissue from the inferior </a:t>
            </a:r>
            <a:r>
              <a:rPr lang="en-US" dirty="0" err="1" smtClean="0"/>
              <a:t>endocardial</a:t>
            </a:r>
            <a:r>
              <a:rPr lang="en-US" dirty="0" smtClean="0"/>
              <a:t> cushions it becomes the membranous portion of the </a:t>
            </a:r>
            <a:r>
              <a:rPr lang="en-US" dirty="0" err="1" smtClean="0"/>
              <a:t>interventricular</a:t>
            </a:r>
            <a:r>
              <a:rPr lang="en-US" dirty="0" smtClean="0"/>
              <a:t> septum-very important stage of closing</a:t>
            </a:r>
            <a:r>
              <a:rPr lang="en-US" baseline="0" dirty="0" smtClean="0"/>
              <a:t> up that opening in the </a:t>
            </a:r>
            <a:r>
              <a:rPr lang="en-US" baseline="0" dirty="0" err="1" smtClean="0"/>
              <a:t>interventricular</a:t>
            </a:r>
            <a:r>
              <a:rPr lang="en-US" baseline="0" dirty="0" smtClean="0"/>
              <a:t> septum.</a:t>
            </a:r>
            <a:endParaRPr lang="en-US" dirty="0" smtClean="0"/>
          </a:p>
          <a:p>
            <a:pPr eaLnBrk="1" hangingPunct="1"/>
            <a:endParaRPr 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we move on to the final piece of</a:t>
            </a:r>
            <a:r>
              <a:rPr lang="en-US" baseline="0" dirty="0" smtClean="0"/>
              <a:t> this somewhat complicated puzzle, lets recap-</a:t>
            </a:r>
          </a:p>
          <a:p>
            <a:r>
              <a:rPr lang="en-US" baseline="0" dirty="0" smtClean="0"/>
              <a:t>Two </a:t>
            </a:r>
            <a:r>
              <a:rPr lang="en-US" baseline="0" dirty="0" err="1" smtClean="0"/>
              <a:t>angioblastic</a:t>
            </a:r>
            <a:r>
              <a:rPr lang="en-US" baseline="0" dirty="0" smtClean="0"/>
              <a:t> cords fuse together in the midline and form a heart tube. This tube </a:t>
            </a:r>
            <a:r>
              <a:rPr lang="en-US" baseline="0" dirty="0" err="1" smtClean="0"/>
              <a:t>actuallys</a:t>
            </a:r>
            <a:r>
              <a:rPr lang="en-US" baseline="0" dirty="0" smtClean="0"/>
              <a:t> has an inflow section through the sinus horns and a primitive outflow section through the dorsal aorta- the heart continues to differentiate and twist and bend and form basic sections the inflow or primitive atria the </a:t>
            </a:r>
            <a:r>
              <a:rPr lang="en-US" baseline="0" dirty="0" err="1" smtClean="0"/>
              <a:t>atrioventricular</a:t>
            </a:r>
            <a:r>
              <a:rPr lang="en-US" baseline="0" dirty="0" smtClean="0"/>
              <a:t> canal the primitive ventricle and the </a:t>
            </a:r>
            <a:r>
              <a:rPr lang="en-US" baseline="0" dirty="0" err="1" smtClean="0"/>
              <a:t>truncus</a:t>
            </a:r>
            <a:r>
              <a:rPr lang="en-US" baseline="0" dirty="0" smtClean="0"/>
              <a:t> </a:t>
            </a:r>
            <a:r>
              <a:rPr lang="en-US" baseline="0" dirty="0" err="1" smtClean="0"/>
              <a:t>arteriosus</a:t>
            </a:r>
            <a:r>
              <a:rPr lang="en-US" baseline="0" dirty="0" smtClean="0"/>
              <a:t> or primitive outflow. </a:t>
            </a:r>
          </a:p>
          <a:p>
            <a:r>
              <a:rPr lang="en-US" baseline="0" dirty="0" smtClean="0"/>
              <a:t>Then the </a:t>
            </a:r>
            <a:r>
              <a:rPr lang="en-US" baseline="0" dirty="0" err="1" smtClean="0"/>
              <a:t>endocardial</a:t>
            </a:r>
            <a:r>
              <a:rPr lang="en-US" baseline="0" dirty="0" smtClean="0"/>
              <a:t> cushions wake up and begin helping to form </a:t>
            </a:r>
            <a:r>
              <a:rPr lang="en-US" baseline="0" dirty="0" err="1" smtClean="0"/>
              <a:t>atrioventricular</a:t>
            </a:r>
            <a:r>
              <a:rPr lang="en-US" baseline="0" dirty="0" smtClean="0"/>
              <a:t> valves, play a part in atrial </a:t>
            </a:r>
            <a:r>
              <a:rPr lang="en-US" baseline="0" dirty="0" err="1" smtClean="0"/>
              <a:t>septation</a:t>
            </a:r>
            <a:r>
              <a:rPr lang="en-US" baseline="0" dirty="0" smtClean="0"/>
              <a:t> and ventricular </a:t>
            </a:r>
            <a:r>
              <a:rPr lang="en-US" baseline="0" dirty="0" err="1" smtClean="0"/>
              <a:t>septation</a:t>
            </a:r>
            <a:r>
              <a:rPr lang="en-US" baseline="0" dirty="0" smtClean="0"/>
              <a:t> and finally the </a:t>
            </a:r>
            <a:r>
              <a:rPr lang="en-US" baseline="0" dirty="0" err="1" smtClean="0"/>
              <a:t>truncus</a:t>
            </a:r>
            <a:r>
              <a:rPr lang="en-US" baseline="0" dirty="0" smtClean="0"/>
              <a:t> </a:t>
            </a:r>
            <a:r>
              <a:rPr lang="en-US" baseline="0" dirty="0" err="1" smtClean="0"/>
              <a:t>arteriosus</a:t>
            </a:r>
            <a:r>
              <a:rPr lang="en-US" baseline="0" dirty="0" smtClean="0"/>
              <a:t> wants to be separated and </a:t>
            </a:r>
            <a:r>
              <a:rPr lang="en-US" baseline="0" dirty="0" err="1" smtClean="0"/>
              <a:t>septated</a:t>
            </a:r>
            <a:r>
              <a:rPr lang="en-US" baseline="0" dirty="0" smtClean="0"/>
              <a:t> as well. As the </a:t>
            </a:r>
            <a:r>
              <a:rPr lang="en-US" baseline="0" dirty="0" err="1" smtClean="0"/>
              <a:t>truncus</a:t>
            </a:r>
            <a:r>
              <a:rPr lang="en-US" baseline="0" dirty="0" smtClean="0"/>
              <a:t> begins its spiral interior </a:t>
            </a:r>
            <a:r>
              <a:rPr lang="en-US" baseline="0" dirty="0" err="1" smtClean="0"/>
              <a:t>septation</a:t>
            </a:r>
            <a:r>
              <a:rPr lang="en-US" baseline="0" dirty="0" smtClean="0"/>
              <a:t> it allows for the </a:t>
            </a:r>
            <a:r>
              <a:rPr lang="en-US" baseline="0" dirty="0" err="1" smtClean="0"/>
              <a:t>interventricular</a:t>
            </a:r>
            <a:r>
              <a:rPr lang="en-US" baseline="0" dirty="0" smtClean="0"/>
              <a:t> septum to completely become closed by contributing to the membranous </a:t>
            </a:r>
            <a:r>
              <a:rPr lang="en-US" baseline="0" dirty="0" err="1" smtClean="0"/>
              <a:t>interventricular</a:t>
            </a:r>
            <a:r>
              <a:rPr lang="en-US" baseline="0" dirty="0" smtClean="0"/>
              <a:t> </a:t>
            </a:r>
            <a:r>
              <a:rPr lang="en-US" baseline="0" dirty="0" err="1" smtClean="0"/>
              <a:t>septation</a:t>
            </a:r>
            <a:r>
              <a:rPr lang="en-US" baseline="0" dirty="0" smtClean="0"/>
              <a:t>.</a:t>
            </a:r>
          </a:p>
          <a:p>
            <a:endParaRPr lang="en-US" baseline="0" dirty="0" smtClean="0"/>
          </a:p>
          <a:p>
            <a:r>
              <a:rPr lang="en-US" baseline="0" dirty="0" smtClean="0"/>
              <a:t>So I think that’s where we are at-I hope you are all still with me…</a:t>
            </a:r>
            <a:endParaRPr lang="en-US" dirty="0"/>
          </a:p>
        </p:txBody>
      </p:sp>
      <p:sp>
        <p:nvSpPr>
          <p:cNvPr id="4" name="Slide Number Placeholder 3"/>
          <p:cNvSpPr>
            <a:spLocks noGrp="1"/>
          </p:cNvSpPr>
          <p:nvPr>
            <p:ph type="sldNum" sz="quarter" idx="10"/>
          </p:nvPr>
        </p:nvSpPr>
        <p:spPr/>
        <p:txBody>
          <a:bodyPr/>
          <a:lstStyle/>
          <a:p>
            <a:pPr>
              <a:defRPr/>
            </a:pPr>
            <a:fld id="{23365566-D21D-4FFC-8D86-CEE0F2E70E94}" type="slidenum">
              <a:rPr lang="en-US" smtClean="0"/>
              <a:pPr>
                <a:defRPr/>
              </a:pPr>
              <a:t>36</a:t>
            </a:fld>
            <a:endParaRPr lang="en-US"/>
          </a:p>
        </p:txBody>
      </p:sp>
    </p:spTree>
    <p:extLst>
      <p:ext uri="{BB962C8B-B14F-4D97-AF65-F5344CB8AC3E}">
        <p14:creationId xmlns:p14="http://schemas.microsoft.com/office/powerpoint/2010/main" val="33434115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p:spPr>
        <p:txBody>
          <a:bodyPr/>
          <a:lstStyle/>
          <a:p>
            <a:fld id="{2546E45F-C9D9-462A-B99D-4480B20CFEC9}" type="slidenum">
              <a:rPr lang="en-US" smtClean="0"/>
              <a:pPr/>
              <a:t>37</a:t>
            </a:fld>
            <a:endParaRPr lang="en-US" smtClean="0"/>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pPr eaLnBrk="1" hangingPunct="1"/>
            <a:endParaRPr lang="en-US" dirty="0" smtClean="0"/>
          </a:p>
          <a:p>
            <a:pPr eaLnBrk="1" hangingPunct="1"/>
            <a:r>
              <a:rPr lang="en-US" dirty="0" smtClean="0"/>
              <a:t>The formation</a:t>
            </a:r>
            <a:r>
              <a:rPr lang="en-US" baseline="0" dirty="0" smtClean="0"/>
              <a:t> of the true aortic arches is complex and confusing. Keep in mind that all these pairs of arches that I’m about to explain </a:t>
            </a:r>
            <a:r>
              <a:rPr lang="en-US" dirty="0" smtClean="0"/>
              <a:t>are never all present at one time in the developing human heart, they sort of form in stages,</a:t>
            </a:r>
            <a:r>
              <a:rPr lang="en-US" baseline="0" dirty="0" smtClean="0"/>
              <a:t> with t</a:t>
            </a:r>
            <a:r>
              <a:rPr lang="en-US" dirty="0" smtClean="0"/>
              <a:t>he </a:t>
            </a:r>
            <a:r>
              <a:rPr lang="en-US" b="1" dirty="0" smtClean="0"/>
              <a:t>aortic arches</a:t>
            </a:r>
            <a:r>
              <a:rPr lang="en-US" dirty="0" smtClean="0"/>
              <a:t> beginning as a series of six paired embryological vascular structures which give rise to several major arteries.</a:t>
            </a:r>
          </a:p>
          <a:p>
            <a:pPr eaLnBrk="1" hangingPunct="1"/>
            <a:endParaRPr lang="en-US" dirty="0" smtClean="0"/>
          </a:p>
          <a:p>
            <a:pPr eaLnBrk="1" hangingPunct="1"/>
            <a:r>
              <a:rPr lang="en-US" b="1" dirty="0" smtClean="0"/>
              <a:t>The first arteries to appear in the embryo are the right &amp; left primitive aortas, each one developing as a continuation of the corresponding heart tube. They lie ventral to the foregut, and curve dorsally to continue as the right &amp; left dorsal aortas.</a:t>
            </a:r>
          </a:p>
          <a:p>
            <a:pPr eaLnBrk="1" hangingPunct="1"/>
            <a:r>
              <a:rPr lang="en-US" b="1" dirty="0" smtClean="0"/>
              <a:t/>
            </a:r>
            <a:br>
              <a:rPr lang="en-US" b="1" dirty="0" smtClean="0"/>
            </a:br>
            <a:r>
              <a:rPr lang="en-US" dirty="0" smtClean="0"/>
              <a:t>The six pairs of </a:t>
            </a:r>
            <a:r>
              <a:rPr lang="en-US" b="1" dirty="0" smtClean="0">
                <a:hlinkClick r:id="rId3" action="ppaction://hlinkfile"/>
              </a:rPr>
              <a:t>aortic arches</a:t>
            </a:r>
            <a:r>
              <a:rPr lang="en-US" dirty="0" smtClean="0"/>
              <a:t>, develop in a </a:t>
            </a:r>
            <a:r>
              <a:rPr lang="en-US" dirty="0" err="1" smtClean="0"/>
              <a:t>cephalocaudal</a:t>
            </a:r>
            <a:r>
              <a:rPr lang="en-US" dirty="0" smtClean="0"/>
              <a:t> direction and interconnect the </a:t>
            </a:r>
            <a:r>
              <a:rPr lang="en-US" b="1" dirty="0" smtClean="0"/>
              <a:t>ventral aortic roots</a:t>
            </a:r>
            <a:r>
              <a:rPr lang="en-US" dirty="0" smtClean="0"/>
              <a:t> and the </a:t>
            </a:r>
            <a:r>
              <a:rPr lang="en-US" b="1" dirty="0" smtClean="0"/>
              <a:t>dorsal aorta in the very </a:t>
            </a:r>
            <a:r>
              <a:rPr lang="en-US" b="1" dirty="0" err="1" smtClean="0"/>
              <a:t>begining</a:t>
            </a:r>
            <a:r>
              <a:rPr lang="en-US" dirty="0" smtClean="0"/>
              <a:t>. </a:t>
            </a:r>
          </a:p>
          <a:p>
            <a:pPr eaLnBrk="1" hangingPunct="1"/>
            <a:endParaRPr lang="en-US" dirty="0" smtClean="0"/>
          </a:p>
          <a:p>
            <a:pPr eaLnBrk="1" hangingPunct="1"/>
            <a:endParaRPr lang="en-US" b="1" dirty="0" smtClean="0"/>
          </a:p>
          <a:p>
            <a:pPr eaLnBrk="1" hangingPunct="1"/>
            <a:r>
              <a:rPr lang="en-US" b="1" dirty="0" smtClean="0"/>
              <a:t>As the two heart tubes fuse to form a single </a:t>
            </a:r>
            <a:r>
              <a:rPr lang="en-US" b="1" dirty="0" err="1" smtClean="0"/>
              <a:t>endocardial</a:t>
            </a:r>
            <a:r>
              <a:rPr lang="en-US" b="1" dirty="0" smtClean="0"/>
              <a:t> heart tube, the two primitive aortas fuse to from the aortic sac</a:t>
            </a:r>
          </a:p>
          <a:p>
            <a:pPr eaLnBrk="1" hangingPunct="1"/>
            <a:endParaRPr lang="en-US" b="1" dirty="0" smtClean="0"/>
          </a:p>
          <a:p>
            <a:r>
              <a:rPr lang="en-US" b="1" dirty="0" smtClean="0"/>
              <a:t>On the next few slides we will discuss the Fate of the aortic arches:</a:t>
            </a:r>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p:spPr>
        <p:txBody>
          <a:bodyPr/>
          <a:lstStyle/>
          <a:p>
            <a:fld id="{2546E45F-C9D9-462A-B99D-4480B20CFEC9}" type="slidenum">
              <a:rPr lang="en-US" smtClean="0"/>
              <a:pPr/>
              <a:t>38</a:t>
            </a:fld>
            <a:endParaRPr lang="en-US" smtClean="0"/>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pPr eaLnBrk="1" hangingPunct="1"/>
            <a:endParaRPr lang="en-US" dirty="0" smtClean="0"/>
          </a:p>
          <a:p>
            <a:pPr eaLnBrk="1" hangingPunct="1"/>
            <a:endParaRPr lang="en-US" dirty="0" smtClean="0"/>
          </a:p>
          <a:p>
            <a:pPr eaLnBrk="1" hangingPunct="1"/>
            <a:endParaRPr lang="en-US" dirty="0" smtClean="0"/>
          </a:p>
          <a:p>
            <a:pPr eaLnBrk="1" hangingPunct="1"/>
            <a:r>
              <a:rPr lang="en-US" dirty="0" smtClean="0"/>
              <a:t>6 Pairs originally begin the process</a:t>
            </a:r>
          </a:p>
          <a:p>
            <a:pPr lvl="1" eaLnBrk="1" hangingPunct="1"/>
            <a:r>
              <a:rPr lang="en-US" dirty="0" smtClean="0"/>
              <a:t>1</a:t>
            </a:r>
            <a:r>
              <a:rPr lang="en-US" baseline="30000" dirty="0" smtClean="0"/>
              <a:t>st</a:t>
            </a:r>
            <a:r>
              <a:rPr lang="en-US" dirty="0" smtClean="0"/>
              <a:t> pair embryo 1mm-2mm, </a:t>
            </a:r>
            <a:r>
              <a:rPr lang="en-US" sz="1200" b="0" i="0" kern="1200" dirty="0" smtClean="0">
                <a:solidFill>
                  <a:schemeClr val="tx1"/>
                </a:solidFill>
                <a:effectLst/>
                <a:latin typeface="Arial" charset="0"/>
                <a:ea typeface="+mn-ea"/>
                <a:cs typeface="+mn-cs"/>
              </a:rPr>
              <a:t> </a:t>
            </a:r>
            <a:r>
              <a:rPr lang="en-US" b="1" dirty="0" smtClean="0"/>
              <a:t>A small part forms the maxillary artery, the rest disappears. </a:t>
            </a:r>
          </a:p>
          <a:p>
            <a:pPr lvl="1" eaLnBrk="1" hangingPunct="1"/>
            <a:r>
              <a:rPr lang="en-US" dirty="0" smtClean="0"/>
              <a:t>2</a:t>
            </a:r>
            <a:r>
              <a:rPr lang="en-US" baseline="30000" dirty="0" smtClean="0"/>
              <a:t>nd</a:t>
            </a:r>
            <a:r>
              <a:rPr lang="en-US" dirty="0" smtClean="0"/>
              <a:t> pair embryo 3mm</a:t>
            </a:r>
          </a:p>
          <a:p>
            <a:pPr lvl="2" eaLnBrk="1" hangingPunct="1"/>
            <a:r>
              <a:rPr lang="en-US" dirty="0" smtClean="0"/>
              <a:t>These first two pairs are essentially reabsorbed-except</a:t>
            </a:r>
            <a:r>
              <a:rPr lang="en-US" baseline="0" dirty="0" smtClean="0"/>
              <a:t> for the maxillary artery</a:t>
            </a:r>
            <a:endParaRPr lang="en-US" dirty="0" smtClean="0"/>
          </a:p>
          <a:p>
            <a:pPr lvl="1" eaLnBrk="1" hangingPunct="1"/>
            <a:r>
              <a:rPr lang="en-US" dirty="0" smtClean="0"/>
              <a:t>3</a:t>
            </a:r>
            <a:r>
              <a:rPr lang="en-US" baseline="30000" dirty="0" smtClean="0"/>
              <a:t>rd</a:t>
            </a:r>
            <a:r>
              <a:rPr lang="en-US" dirty="0" smtClean="0"/>
              <a:t> pair embryo is 4mm</a:t>
            </a:r>
          </a:p>
          <a:p>
            <a:pPr lvl="2" eaLnBrk="1" hangingPunct="1"/>
            <a:r>
              <a:rPr lang="en-US" dirty="0" smtClean="0"/>
              <a:t>Common, internal and external carotid arteries</a:t>
            </a:r>
          </a:p>
          <a:p>
            <a:pPr lvl="1" eaLnBrk="1" hangingPunct="1"/>
            <a:r>
              <a:rPr lang="en-US" dirty="0" smtClean="0"/>
              <a:t>4</a:t>
            </a:r>
            <a:r>
              <a:rPr lang="en-US" baseline="30000" dirty="0" smtClean="0"/>
              <a:t>th</a:t>
            </a:r>
            <a:r>
              <a:rPr lang="en-US" dirty="0" smtClean="0"/>
              <a:t> pair embryo 5mm-6mm</a:t>
            </a:r>
          </a:p>
          <a:p>
            <a:pPr lvl="2" eaLnBrk="1" hangingPunct="1"/>
            <a:r>
              <a:rPr lang="en-US" dirty="0" smtClean="0"/>
              <a:t>Becomes definitive aorta, right </a:t>
            </a:r>
            <a:r>
              <a:rPr lang="en-US" dirty="0" err="1" smtClean="0"/>
              <a:t>subclavian</a:t>
            </a:r>
            <a:r>
              <a:rPr lang="en-US" dirty="0" smtClean="0"/>
              <a:t> and </a:t>
            </a:r>
            <a:r>
              <a:rPr lang="en-US" dirty="0" err="1" smtClean="0"/>
              <a:t>innominate</a:t>
            </a:r>
            <a:r>
              <a:rPr lang="en-US" dirty="0" smtClean="0"/>
              <a:t> artery</a:t>
            </a:r>
          </a:p>
          <a:p>
            <a:pPr lvl="1" eaLnBrk="1" hangingPunct="1"/>
            <a:r>
              <a:rPr lang="en-US" dirty="0" smtClean="0"/>
              <a:t>5</a:t>
            </a:r>
            <a:r>
              <a:rPr lang="en-US" baseline="30000" dirty="0" smtClean="0"/>
              <a:t>th</a:t>
            </a:r>
            <a:r>
              <a:rPr lang="en-US" dirty="0" smtClean="0"/>
              <a:t> pair</a:t>
            </a:r>
          </a:p>
          <a:p>
            <a:pPr lvl="2" eaLnBrk="1" hangingPunct="1"/>
            <a:r>
              <a:rPr lang="en-US" dirty="0" smtClean="0"/>
              <a:t>Never fully develops</a:t>
            </a:r>
          </a:p>
          <a:p>
            <a:pPr lvl="1" eaLnBrk="1" hangingPunct="1"/>
            <a:r>
              <a:rPr lang="en-US" dirty="0" smtClean="0"/>
              <a:t>6</a:t>
            </a:r>
            <a:r>
              <a:rPr lang="en-US" baseline="30000" dirty="0" smtClean="0"/>
              <a:t>th</a:t>
            </a:r>
            <a:r>
              <a:rPr lang="en-US" dirty="0" smtClean="0"/>
              <a:t> pair</a:t>
            </a:r>
          </a:p>
          <a:p>
            <a:pPr lvl="2" eaLnBrk="1" hangingPunct="1"/>
            <a:r>
              <a:rPr lang="en-US" dirty="0" smtClean="0"/>
              <a:t>Forms the right pulmonary artery, left pulmonary artery and the </a:t>
            </a:r>
            <a:r>
              <a:rPr lang="en-US" dirty="0" err="1" smtClean="0"/>
              <a:t>ductus</a:t>
            </a:r>
            <a:r>
              <a:rPr lang="en-US" dirty="0" smtClean="0"/>
              <a:t> </a:t>
            </a:r>
            <a:r>
              <a:rPr lang="en-US" dirty="0" err="1" smtClean="0"/>
              <a:t>arteriosus</a:t>
            </a:r>
            <a:r>
              <a:rPr lang="en-US" dirty="0" smtClean="0"/>
              <a:t> in fetal life</a:t>
            </a:r>
          </a:p>
          <a:p>
            <a:pPr lvl="2" eaLnBrk="1" hangingPunct="1"/>
            <a:endParaRPr lang="en-US" dirty="0" smtClean="0"/>
          </a:p>
          <a:p>
            <a:pPr eaLnBrk="1" hangingPunct="1"/>
            <a:r>
              <a:rPr lang="en-US" dirty="0" smtClean="0"/>
              <a:t>Of the six pairs of aortic arches, most of the first, second and fifth arches disappear. I will go over them quickly</a:t>
            </a:r>
            <a:r>
              <a:rPr lang="en-US" baseline="0" dirty="0" smtClean="0"/>
              <a:t> here, then we will go over them individually</a:t>
            </a:r>
            <a:endParaRPr lang="en-US" dirty="0" smtClean="0"/>
          </a:p>
          <a:p>
            <a:pPr eaLnBrk="1" hangingPunct="1"/>
            <a:endParaRPr lang="en-US" dirty="0" smtClean="0"/>
          </a:p>
          <a:p>
            <a:pPr lvl="2" eaLnBrk="1" hangingPunct="1"/>
            <a:endParaRPr lang="en-US" dirty="0" smtClean="0"/>
          </a:p>
          <a:p>
            <a:pPr lvl="2" eaLnBrk="1" hangingPunct="1"/>
            <a:endParaRPr lang="en-US" dirty="0" smtClean="0"/>
          </a:p>
          <a:p>
            <a:pPr>
              <a:defRPr/>
            </a:pPr>
            <a:r>
              <a:rPr lang="en-US" b="1" dirty="0" smtClean="0"/>
              <a:t>If we think about the final branches of the aortic arch</a:t>
            </a:r>
            <a:r>
              <a:rPr lang="en-US" b="1" baseline="0" dirty="0" smtClean="0"/>
              <a:t>  we know that t</a:t>
            </a:r>
            <a:r>
              <a:rPr lang="en-US" b="1" dirty="0" smtClean="0"/>
              <a:t>he arch presents the following branches in order: </a:t>
            </a:r>
            <a:br>
              <a:rPr lang="en-US" b="1" dirty="0" smtClean="0"/>
            </a:br>
            <a:r>
              <a:rPr lang="en-US" b="1" dirty="0" smtClean="0"/>
              <a:t>on the right side we have the Innominate or</a:t>
            </a:r>
            <a:r>
              <a:rPr lang="en-US" b="1" baseline="0" dirty="0" smtClean="0"/>
              <a:t> </a:t>
            </a:r>
            <a:r>
              <a:rPr lang="en-US" b="1" dirty="0" smtClean="0"/>
              <a:t>Brachiocephalic artery; which divides into the; </a:t>
            </a:r>
          </a:p>
          <a:p>
            <a:pPr lvl="1">
              <a:defRPr/>
            </a:pPr>
            <a:r>
              <a:rPr lang="en-US" b="1" dirty="0" smtClean="0"/>
              <a:t>Right common carotid artery. </a:t>
            </a:r>
          </a:p>
          <a:p>
            <a:pPr lvl="1">
              <a:defRPr/>
            </a:pPr>
            <a:r>
              <a:rPr lang="en-US" b="1" dirty="0" smtClean="0"/>
              <a:t>Right </a:t>
            </a:r>
            <a:r>
              <a:rPr lang="en-US" b="1" dirty="0" err="1" smtClean="0"/>
              <a:t>subclavian</a:t>
            </a:r>
            <a:r>
              <a:rPr lang="en-US" b="1" dirty="0" smtClean="0"/>
              <a:t> artery. </a:t>
            </a:r>
          </a:p>
          <a:p>
            <a:pPr>
              <a:defRPr/>
            </a:pPr>
            <a:r>
              <a:rPr lang="en-US" b="1" dirty="0" smtClean="0"/>
              <a:t>Left common carotid artery. </a:t>
            </a:r>
          </a:p>
          <a:p>
            <a:pPr>
              <a:defRPr/>
            </a:pPr>
            <a:r>
              <a:rPr lang="en-US" b="1" dirty="0" smtClean="0"/>
              <a:t>Left </a:t>
            </a:r>
            <a:r>
              <a:rPr lang="en-US" b="1" dirty="0" err="1" smtClean="0"/>
              <a:t>subclavian</a:t>
            </a:r>
            <a:r>
              <a:rPr lang="en-US" b="1" dirty="0" smtClean="0"/>
              <a:t> artery, but how did we get there…………</a:t>
            </a:r>
          </a:p>
          <a:p>
            <a:pPr lvl="2"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r>
              <a:rPr lang="en-US" b="1" dirty="0" smtClean="0"/>
              <a:t/>
            </a:r>
            <a:br>
              <a:rPr lang="en-US" b="1" dirty="0" smtClean="0"/>
            </a:br>
            <a:endParaRPr lang="en-US"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p:spPr>
        <p:txBody>
          <a:bodyPr/>
          <a:lstStyle/>
          <a:p>
            <a:fld id="{2546E45F-C9D9-462A-B99D-4480B20CFEC9}" type="slidenum">
              <a:rPr lang="en-US" smtClean="0"/>
              <a:pPr/>
              <a:t>39</a:t>
            </a:fld>
            <a:endParaRPr lang="en-US" smtClean="0"/>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pPr eaLnBrk="1" hangingPunct="1"/>
            <a:r>
              <a:rPr lang="en-US" dirty="0" smtClean="0"/>
              <a:t>So lets break them down piece by piece:</a:t>
            </a:r>
          </a:p>
          <a:p>
            <a:pPr eaLnBrk="1" hangingPunct="1"/>
            <a:endParaRPr lang="en-US" dirty="0" smtClean="0"/>
          </a:p>
          <a:p>
            <a:pPr eaLnBrk="1" hangingPunct="1"/>
            <a:endParaRPr lang="en-US" dirty="0" smtClean="0"/>
          </a:p>
          <a:p>
            <a:pPr lvl="1" eaLnBrk="1" hangingPunct="1"/>
            <a:r>
              <a:rPr lang="en-US" dirty="0" smtClean="0"/>
              <a:t>1</a:t>
            </a:r>
            <a:r>
              <a:rPr lang="en-US" baseline="30000" dirty="0" smtClean="0"/>
              <a:t>st</a:t>
            </a:r>
            <a:r>
              <a:rPr lang="en-US" dirty="0" smtClean="0"/>
              <a:t> pair  originates in the</a:t>
            </a:r>
            <a:r>
              <a:rPr lang="en-US" baseline="0" dirty="0" smtClean="0"/>
              <a:t> </a:t>
            </a:r>
            <a:r>
              <a:rPr lang="en-US" dirty="0" smtClean="0"/>
              <a:t>embryo when its only 1mm-2mm.</a:t>
            </a:r>
          </a:p>
          <a:p>
            <a:pPr lvl="1" eaLnBrk="1" hangingPunct="1"/>
            <a:r>
              <a:rPr lang="en-US" b="1" dirty="0" smtClean="0"/>
              <a:t>They</a:t>
            </a:r>
            <a:r>
              <a:rPr lang="en-US" b="1" baseline="0" dirty="0" smtClean="0"/>
              <a:t> </a:t>
            </a:r>
            <a:r>
              <a:rPr lang="en-US" b="1" dirty="0" smtClean="0"/>
              <a:t>appear in the embryo as the right &amp; left primitive aortas, each one developing as a continuation of the corresponding heart tube. They lie ventral to the foregut, and curve dorsally to continue as the right &amp; left dorsal aortas.</a:t>
            </a:r>
          </a:p>
          <a:p>
            <a:pPr marL="457200" marR="0" lvl="1" indent="0" algn="l" defTabSz="914400" rtl="0" eaLnBrk="1" fontAlgn="base" latinLnBrk="0" hangingPunct="1">
              <a:lnSpc>
                <a:spcPct val="100000"/>
              </a:lnSpc>
              <a:spcBef>
                <a:spcPct val="30000"/>
              </a:spcBef>
              <a:spcAft>
                <a:spcPct val="0"/>
              </a:spcAft>
              <a:buClrTx/>
              <a:buSzTx/>
              <a:buFontTx/>
              <a:buNone/>
              <a:tabLst/>
              <a:defRPr/>
            </a:pPr>
            <a:r>
              <a:rPr lang="en-US" b="1" dirty="0" smtClean="0"/>
              <a:t>As the two heart tubes fuse to form a single </a:t>
            </a:r>
            <a:r>
              <a:rPr lang="en-US" b="1" dirty="0" err="1" smtClean="0"/>
              <a:t>endocardial</a:t>
            </a:r>
            <a:r>
              <a:rPr lang="en-US" b="1" dirty="0" smtClean="0"/>
              <a:t> heart tube, the two primitive aortas fuse to from the aortic sac, and a small part forms the maxillary artery, </a:t>
            </a:r>
            <a:r>
              <a:rPr lang="en-US" dirty="0" smtClean="0"/>
              <a:t>these will eventually contribute to the external carotid arteries</a:t>
            </a:r>
            <a:r>
              <a:rPr lang="en-US" b="1" dirty="0" smtClean="0"/>
              <a:t>- so that was our original pair that we learned about in the early stages of the cardiovascular system forming</a:t>
            </a:r>
          </a:p>
          <a:p>
            <a:pPr lvl="1" eaLnBrk="1" hangingPunct="1"/>
            <a:endParaRPr lang="en-US" dirty="0" smtClean="0"/>
          </a:p>
          <a:p>
            <a:pPr lvl="1" eaLnBrk="1" hangingPunct="1"/>
            <a:endParaRPr lang="en-US" dirty="0" smtClean="0"/>
          </a:p>
          <a:p>
            <a:pPr lvl="1" eaLnBrk="1" hangingPunct="1"/>
            <a:r>
              <a:rPr lang="en-US" dirty="0" smtClean="0"/>
              <a:t>The second pair of aortic arch arteries appears in week 4 when</a:t>
            </a:r>
            <a:r>
              <a:rPr lang="en-US" baseline="0" dirty="0" smtClean="0"/>
              <a:t> the </a:t>
            </a:r>
            <a:r>
              <a:rPr lang="en-US" dirty="0" smtClean="0"/>
              <a:t>embryo is only about 3mm</a:t>
            </a:r>
          </a:p>
          <a:p>
            <a:pPr lvl="2" eaLnBrk="1" hangingPunct="1"/>
            <a:r>
              <a:rPr lang="en-US" dirty="0" smtClean="0"/>
              <a:t>These first two are mostly reabsorbed with </a:t>
            </a:r>
            <a:r>
              <a:rPr lang="en-US" b="1" dirty="0" smtClean="0"/>
              <a:t>A small part forming the </a:t>
            </a:r>
            <a:r>
              <a:rPr lang="en-US" b="1" dirty="0" err="1" smtClean="0"/>
              <a:t>stapedial</a:t>
            </a:r>
            <a:r>
              <a:rPr lang="en-US" b="1" dirty="0" smtClean="0"/>
              <a:t> &amp; hyoid arteries, the rest disappears. </a:t>
            </a:r>
            <a:endParaRPr lang="en-US" dirty="0" smtClean="0"/>
          </a:p>
          <a:p>
            <a:pPr eaLnBrk="1" hangingPunct="1"/>
            <a:endParaRPr lang="en-US" dirty="0" smtClean="0"/>
          </a:p>
          <a:p>
            <a:pPr eaLnBrk="1" hangingPunct="1"/>
            <a:r>
              <a:rPr lang="en-US" b="1" dirty="0" smtClean="0"/>
              <a:t/>
            </a:r>
            <a:br>
              <a:rPr lang="en-US" b="1" dirty="0" smtClean="0"/>
            </a:br>
            <a:r>
              <a:rPr lang="en-US" b="1" dirty="0" smtClean="0"/>
              <a:t/>
            </a:r>
            <a:br>
              <a:rPr lang="en-US" b="1" dirty="0" smtClean="0"/>
            </a:br>
            <a:endParaRPr lang="en-U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p:spPr>
        <p:txBody>
          <a:bodyPr/>
          <a:lstStyle/>
          <a:p>
            <a:fld id="{2546E45F-C9D9-462A-B99D-4480B20CFEC9}" type="slidenum">
              <a:rPr lang="en-US" smtClean="0"/>
              <a:pPr/>
              <a:t>40</a:t>
            </a:fld>
            <a:endParaRPr lang="en-US" smtClean="0"/>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pPr eaLnBrk="1" hangingPunct="1"/>
            <a:endParaRPr lang="en-US" dirty="0" smtClean="0"/>
          </a:p>
          <a:p>
            <a:pPr lvl="1" eaLnBrk="1" hangingPunct="1"/>
            <a:r>
              <a:rPr lang="en-US" dirty="0" smtClean="0"/>
              <a:t>3</a:t>
            </a:r>
            <a:r>
              <a:rPr lang="en-US" baseline="30000" dirty="0" smtClean="0"/>
              <a:t>rd</a:t>
            </a:r>
            <a:r>
              <a:rPr lang="en-US" dirty="0" smtClean="0"/>
              <a:t> pair forms when the embryo is about 4mm long and eventually forms the </a:t>
            </a:r>
          </a:p>
          <a:p>
            <a:pPr lvl="2" eaLnBrk="1" hangingPunct="1"/>
            <a:r>
              <a:rPr lang="en-US" dirty="0" smtClean="0"/>
              <a:t>Common, internal and external carotid arteries on each side</a:t>
            </a:r>
          </a:p>
          <a:p>
            <a:pPr lvl="1" eaLnBrk="1" hangingPunct="1"/>
            <a:r>
              <a:rPr lang="en-US" b="1" dirty="0" smtClean="0"/>
              <a:t/>
            </a:r>
            <a:br>
              <a:rPr lang="en-US" b="1" dirty="0" smtClean="0"/>
            </a:br>
            <a:r>
              <a:rPr lang="en-US" b="1" dirty="0" smtClean="0"/>
              <a:t/>
            </a:r>
            <a:br>
              <a:rPr lang="en-US" b="1" dirty="0" smtClean="0"/>
            </a:br>
            <a:endParaRPr lang="en-US" b="1"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p:spPr>
        <p:txBody>
          <a:bodyPr/>
          <a:lstStyle/>
          <a:p>
            <a:fld id="{2546E45F-C9D9-462A-B99D-4480B20CFEC9}" type="slidenum">
              <a:rPr lang="en-US" smtClean="0"/>
              <a:pPr/>
              <a:t>41</a:t>
            </a:fld>
            <a:endParaRPr lang="en-US" smtClean="0"/>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pPr lvl="1" eaLnBrk="1" hangingPunct="1"/>
            <a:r>
              <a:rPr lang="en-US" dirty="0" smtClean="0"/>
              <a:t>The 4</a:t>
            </a:r>
            <a:r>
              <a:rPr lang="en-US" baseline="30000" dirty="0" smtClean="0"/>
              <a:t>th</a:t>
            </a:r>
            <a:r>
              <a:rPr lang="en-US" dirty="0" smtClean="0"/>
              <a:t> pair plays a pretty big part in the formation of the aortic</a:t>
            </a:r>
            <a:r>
              <a:rPr lang="en-US" baseline="0" dirty="0" smtClean="0"/>
              <a:t> arch itself</a:t>
            </a:r>
            <a:r>
              <a:rPr lang="en-US" dirty="0" smtClean="0"/>
              <a:t>, and arrives when the embryo is about 5mm-6mm</a:t>
            </a:r>
          </a:p>
          <a:p>
            <a:pPr eaLnBrk="1" hangingPunct="1"/>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 fourth pair actually </a:t>
            </a:r>
            <a:r>
              <a:rPr lang="en-US" b="1" dirty="0" smtClean="0"/>
              <a:t>forms the aortic arch (AA) on the left side, and the right </a:t>
            </a:r>
            <a:r>
              <a:rPr lang="en-US" b="1" dirty="0" err="1" smtClean="0"/>
              <a:t>subclavian</a:t>
            </a:r>
            <a:r>
              <a:rPr lang="en-US" b="1" dirty="0" smtClean="0"/>
              <a:t> (RSC) artery on the right side. </a:t>
            </a:r>
            <a:r>
              <a:rPr lang="en-US" dirty="0" smtClean="0"/>
              <a:t>The </a:t>
            </a:r>
            <a:r>
              <a:rPr lang="en-US" i="1" dirty="0" smtClean="0"/>
              <a:t>fourth right arch</a:t>
            </a:r>
            <a:r>
              <a:rPr lang="en-US" dirty="0" smtClean="0"/>
              <a:t> forms the </a:t>
            </a:r>
            <a:r>
              <a:rPr lang="en-US" dirty="0" smtClean="0">
                <a:hlinkClick r:id="rId3" action="ppaction://hlinkfile" tooltip="Right subclavian"/>
              </a:rPr>
              <a:t>right </a:t>
            </a:r>
            <a:r>
              <a:rPr lang="en-US" dirty="0" err="1" smtClean="0">
                <a:hlinkClick r:id="rId3" action="ppaction://hlinkfile" tooltip="Right subclavian"/>
              </a:rPr>
              <a:t>subclavian</a:t>
            </a:r>
            <a:r>
              <a:rPr lang="en-US" dirty="0" smtClean="0"/>
              <a:t> as far as the origin of its </a:t>
            </a:r>
            <a:r>
              <a:rPr lang="en-US" dirty="0" smtClean="0">
                <a:hlinkClick r:id="rId4" action="ppaction://hlinkfile" tooltip="Internal mammary branch"/>
              </a:rPr>
              <a:t>internal mammary branch</a:t>
            </a:r>
            <a:r>
              <a:rPr lang="en-US" dirty="0" smtClean="0"/>
              <a:t>; while the fourth left arch constitutes the </a:t>
            </a:r>
            <a:r>
              <a:rPr lang="en-US" dirty="0" smtClean="0">
                <a:hlinkClick r:id="rId5" action="ppaction://hlinkfile" tooltip="Arch of the aorta"/>
              </a:rPr>
              <a:t>arch of the aorta</a:t>
            </a:r>
            <a:r>
              <a:rPr lang="en-US" dirty="0" smtClean="0"/>
              <a:t> between the origin of the left </a:t>
            </a:r>
            <a:r>
              <a:rPr lang="en-US" dirty="0" smtClean="0">
                <a:hlinkClick r:id="rId6" action="ppaction://hlinkfile" tooltip="Carotid artery"/>
              </a:rPr>
              <a:t>carotid artery</a:t>
            </a:r>
            <a:r>
              <a:rPr lang="en-US" dirty="0" smtClean="0"/>
              <a:t> and the termination of the </a:t>
            </a:r>
            <a:r>
              <a:rPr lang="en-US" dirty="0" err="1" smtClean="0">
                <a:hlinkClick r:id="rId7" action="ppaction://hlinkfile" tooltip="Ductus arteriosus"/>
              </a:rPr>
              <a:t>ductus</a:t>
            </a:r>
            <a:r>
              <a:rPr lang="en-US" dirty="0" smtClean="0">
                <a:hlinkClick r:id="rId7" action="ppaction://hlinkfile" tooltip="Ductus arteriosus"/>
              </a:rPr>
              <a:t> </a:t>
            </a:r>
            <a:r>
              <a:rPr lang="en-US" dirty="0" err="1" smtClean="0">
                <a:hlinkClick r:id="rId7" action="ppaction://hlinkfile" tooltip="Ductus arteriosus"/>
              </a:rPr>
              <a:t>arteriosus</a:t>
            </a:r>
            <a:r>
              <a:rPr lang="en-US" dirty="0" smtClean="0"/>
              <a:t>.</a:t>
            </a:r>
          </a:p>
          <a:p>
            <a:endParaRPr lang="en-US" b="1" dirty="0" smtClean="0"/>
          </a:p>
          <a:p>
            <a:pPr eaLnBrk="1" hangingPunct="1"/>
            <a:endParaRPr lang="en-US" b="1" dirty="0" smtClean="0"/>
          </a:p>
          <a:p>
            <a:pPr eaLnBrk="1" hangingPunct="1"/>
            <a:r>
              <a:rPr lang="en-US" b="1" dirty="0" smtClean="0"/>
              <a:t>Thus the arch of the aorta is derived from the left fourth primitive aortic arch</a:t>
            </a:r>
            <a:endParaRPr lang="en-US" dirty="0" smtClean="0"/>
          </a:p>
          <a:p>
            <a:pPr eaLnBrk="1" hangingPunct="1"/>
            <a:r>
              <a:rPr lang="en-US" b="0" dirty="0" smtClean="0"/>
              <a:t>As</a:t>
            </a:r>
            <a:r>
              <a:rPr lang="en-US" b="0" baseline="0" dirty="0" smtClean="0"/>
              <a:t> a review lets talk about the</a:t>
            </a:r>
            <a:r>
              <a:rPr lang="en-US" b="1" baseline="0" dirty="0" smtClean="0"/>
              <a:t> b</a:t>
            </a:r>
            <a:r>
              <a:rPr lang="en-US" b="1" dirty="0" smtClean="0"/>
              <a:t>ranches of the aortic arch: </a:t>
            </a:r>
          </a:p>
          <a:p>
            <a:pPr>
              <a:defRPr/>
            </a:pPr>
            <a:r>
              <a:rPr lang="en-US" b="1" dirty="0" smtClean="0"/>
              <a:t/>
            </a:r>
            <a:br>
              <a:rPr lang="en-US" b="1" dirty="0" smtClean="0"/>
            </a:br>
            <a:r>
              <a:rPr lang="en-US" b="1" dirty="0" smtClean="0"/>
              <a:t/>
            </a:r>
            <a:br>
              <a:rPr lang="en-US" b="1" dirty="0" smtClean="0"/>
            </a:br>
            <a:r>
              <a:rPr lang="en-US" b="1" dirty="0" smtClean="0"/>
              <a:t>The arch gives the following branches in order: </a:t>
            </a:r>
            <a:br>
              <a:rPr lang="en-US" b="1" dirty="0" smtClean="0"/>
            </a:br>
            <a:r>
              <a:rPr lang="en-US" b="1" dirty="0" err="1" smtClean="0"/>
              <a:t>Innominate</a:t>
            </a:r>
            <a:r>
              <a:rPr lang="en-US" b="1" dirty="0" smtClean="0"/>
              <a:t> (</a:t>
            </a:r>
            <a:r>
              <a:rPr lang="en-US" b="1" dirty="0" err="1" smtClean="0"/>
              <a:t>Brachiocephalic</a:t>
            </a:r>
            <a:r>
              <a:rPr lang="en-US" b="1" dirty="0" smtClean="0"/>
              <a:t>) artery; which divides into; </a:t>
            </a:r>
          </a:p>
          <a:p>
            <a:pPr lvl="1">
              <a:defRPr/>
            </a:pPr>
            <a:r>
              <a:rPr lang="en-US" b="1" dirty="0" smtClean="0"/>
              <a:t>Right common carotid artery. </a:t>
            </a:r>
          </a:p>
          <a:p>
            <a:pPr lvl="1">
              <a:defRPr/>
            </a:pPr>
            <a:r>
              <a:rPr lang="en-US" b="1" dirty="0" smtClean="0"/>
              <a:t>Right </a:t>
            </a:r>
            <a:r>
              <a:rPr lang="en-US" b="1" dirty="0" err="1" smtClean="0"/>
              <a:t>subclavian</a:t>
            </a:r>
            <a:r>
              <a:rPr lang="en-US" b="1" dirty="0" smtClean="0"/>
              <a:t> artery. </a:t>
            </a:r>
          </a:p>
          <a:p>
            <a:pPr>
              <a:defRPr/>
            </a:pPr>
            <a:r>
              <a:rPr lang="en-US" b="1" dirty="0" smtClean="0"/>
              <a:t>Left common carotid artery. </a:t>
            </a:r>
          </a:p>
          <a:p>
            <a:pPr>
              <a:defRPr/>
            </a:pPr>
            <a:r>
              <a:rPr lang="en-US" b="1" dirty="0" smtClean="0"/>
              <a:t>Left </a:t>
            </a:r>
            <a:r>
              <a:rPr lang="en-US" b="1" dirty="0" err="1" smtClean="0"/>
              <a:t>subclavian</a:t>
            </a:r>
            <a:r>
              <a:rPr lang="en-US" b="1" dirty="0" smtClean="0"/>
              <a:t> artery</a:t>
            </a:r>
          </a:p>
          <a:p>
            <a:pPr>
              <a:defRPr/>
            </a:pPr>
            <a:endParaRPr lang="en-US" dirty="0" smtClean="0"/>
          </a:p>
          <a:p>
            <a:pPr>
              <a:defRPr/>
            </a:pPr>
            <a:endParaRPr lang="en-U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p:spPr>
        <p:txBody>
          <a:bodyPr/>
          <a:lstStyle/>
          <a:p>
            <a:fld id="{2546E45F-C9D9-462A-B99D-4480B20CFEC9}" type="slidenum">
              <a:rPr lang="en-US" smtClean="0"/>
              <a:pPr/>
              <a:t>42</a:t>
            </a:fld>
            <a:endParaRPr lang="en-US" smtClean="0"/>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pPr lvl="1" eaLnBrk="1" hangingPunct="1"/>
            <a:r>
              <a:rPr lang="en-US" dirty="0" smtClean="0"/>
              <a:t>The fifth aortic</a:t>
            </a:r>
            <a:r>
              <a:rPr lang="en-US" baseline="0" dirty="0" smtClean="0"/>
              <a:t> arch either never forms or forms incompletely and then regresses</a:t>
            </a:r>
            <a:endParaRPr lang="en-US" dirty="0" smtClean="0"/>
          </a:p>
          <a:p>
            <a:pPr lvl="2" eaLnBrk="1" hangingPunct="1"/>
            <a:endParaRPr lang="en-US" dirty="0" smtClean="0"/>
          </a:p>
          <a:p>
            <a:pPr lvl="2" eaLnBrk="1" hangingPunct="1"/>
            <a:endParaRPr lang="en-US" b="1" dirty="0" smtClean="0"/>
          </a:p>
          <a:p>
            <a:pPr>
              <a:defRPr/>
            </a:pPr>
            <a:r>
              <a:rPr lang="en-US" b="1" dirty="0" smtClean="0"/>
              <a:t/>
            </a:r>
            <a:br>
              <a:rPr lang="en-US" b="1" dirty="0" smtClean="0"/>
            </a:br>
            <a:r>
              <a:rPr lang="en-US" b="1" dirty="0" smtClean="0"/>
              <a:t/>
            </a:r>
            <a:br>
              <a:rPr lang="en-US" b="1" dirty="0" smtClean="0"/>
            </a:br>
            <a:endParaRPr lang="en-U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p:spPr>
        <p:txBody>
          <a:bodyPr/>
          <a:lstStyle/>
          <a:p>
            <a:fld id="{2546E45F-C9D9-462A-B99D-4480B20CFEC9}" type="slidenum">
              <a:rPr lang="en-US" smtClean="0"/>
              <a:pPr/>
              <a:t>43</a:t>
            </a:fld>
            <a:endParaRPr lang="en-US" smtClean="0"/>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pPr lvl="1" eaLnBrk="1" hangingPunct="1"/>
            <a:r>
              <a:rPr lang="en-US" b="0" dirty="0" smtClean="0"/>
              <a:t>The 6</a:t>
            </a:r>
            <a:r>
              <a:rPr lang="en-US" b="0" baseline="30000" dirty="0" smtClean="0"/>
              <a:t>th</a:t>
            </a:r>
            <a:r>
              <a:rPr lang="en-US" b="0" dirty="0" smtClean="0"/>
              <a:t> aortic arch also known as the pulmonary arch gives off an important branch that grows toward</a:t>
            </a:r>
            <a:r>
              <a:rPr lang="en-US" b="0" baseline="0" dirty="0" smtClean="0"/>
              <a:t> the developing lung bud and eventually </a:t>
            </a:r>
            <a:r>
              <a:rPr lang="en-US" b="0" dirty="0" smtClean="0"/>
              <a:t>forms the right &amp; left pulmonary arteries (PA) and the </a:t>
            </a:r>
            <a:r>
              <a:rPr lang="en-US" b="0" dirty="0" err="1" smtClean="0"/>
              <a:t>ductus</a:t>
            </a:r>
            <a:r>
              <a:rPr lang="en-US" b="0" dirty="0" smtClean="0"/>
              <a:t> </a:t>
            </a:r>
            <a:r>
              <a:rPr lang="en-US" b="0" dirty="0" err="1" smtClean="0"/>
              <a:t>arteriosus</a:t>
            </a:r>
            <a:r>
              <a:rPr lang="en-US" b="0" dirty="0" smtClean="0"/>
              <a:t> (DA)</a:t>
            </a:r>
            <a:r>
              <a:rPr lang="en-US" b="0" baseline="0" dirty="0" smtClean="0"/>
              <a:t>. </a:t>
            </a:r>
          </a:p>
          <a:p>
            <a:pPr lvl="1" eaLnBrk="1" hangingPunct="1"/>
            <a:endParaRPr lang="en-US" b="0" baseline="0" dirty="0" smtClean="0"/>
          </a:p>
          <a:p>
            <a:pPr lvl="1" eaLnBrk="1" hangingPunct="1"/>
            <a:r>
              <a:rPr lang="en-US" b="0" baseline="0" dirty="0" smtClean="0"/>
              <a:t>On the right side the proximal section becomes the proximal segment of the right pulmonary artery. The distal portion of this arch loses its connection with the dorsal aorta and </a:t>
            </a:r>
            <a:r>
              <a:rPr lang="en-US" b="0" baseline="0" dirty="0" err="1" smtClean="0"/>
              <a:t>disapears</a:t>
            </a:r>
            <a:r>
              <a:rPr lang="en-US" b="0" baseline="0" dirty="0" smtClean="0"/>
              <a:t>. On the left the distal part persists during intrauterine life as the </a:t>
            </a:r>
            <a:r>
              <a:rPr lang="en-US" b="0" baseline="0" dirty="0" err="1" smtClean="0"/>
              <a:t>ductus</a:t>
            </a:r>
            <a:r>
              <a:rPr lang="en-US" b="0" baseline="0" dirty="0" smtClean="0"/>
              <a:t> </a:t>
            </a:r>
            <a:r>
              <a:rPr lang="en-US" b="0" baseline="0" dirty="0" err="1" smtClean="0"/>
              <a:t>arteriosus</a:t>
            </a:r>
            <a:r>
              <a:rPr lang="en-US" b="0" baseline="0" dirty="0" smtClean="0"/>
              <a:t>. T</a:t>
            </a:r>
            <a:r>
              <a:rPr lang="en-US" b="0" dirty="0" smtClean="0"/>
              <a:t>his duct remains pervious during the whole of fetal life, but then closes within the first few days after birth due to increased O</a:t>
            </a:r>
            <a:r>
              <a:rPr lang="en-US" b="0" baseline="-25000" dirty="0" smtClean="0"/>
              <a:t>2</a:t>
            </a:r>
            <a:r>
              <a:rPr lang="en-US" b="0" dirty="0" smtClean="0"/>
              <a:t> concentration</a:t>
            </a:r>
          </a:p>
          <a:p>
            <a:pPr eaLnBrk="1" hangingPunct="1"/>
            <a:endParaRPr lang="en-US" b="0" dirty="0" smtClean="0"/>
          </a:p>
          <a:p>
            <a:pPr eaLnBrk="1" hangingPunct="1"/>
            <a:endParaRPr lang="en-US" b="0" dirty="0" smtClean="0"/>
          </a:p>
          <a:p>
            <a:pPr eaLnBrk="1" hangingPunct="1"/>
            <a:endParaRPr lang="en-US" b="0" dirty="0" smtClean="0"/>
          </a:p>
          <a:p>
            <a:endParaRPr lang="en-US" dirty="0" smtClean="0"/>
          </a:p>
          <a:p>
            <a:r>
              <a:rPr lang="en-US" dirty="0" smtClean="0"/>
              <a:t>http://isc.temple.edu/marino/embryology/Heart98/artery_tab.htm</a:t>
            </a:r>
          </a:p>
          <a:p>
            <a:pPr eaLnBrk="1" hangingPunct="1"/>
            <a:endParaRPr lang="en-US" b="0"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p:spPr>
        <p:txBody>
          <a:bodyPr/>
          <a:lstStyle/>
          <a:p>
            <a:fld id="{2546E45F-C9D9-462A-B99D-4480B20CFEC9}" type="slidenum">
              <a:rPr lang="en-US" smtClean="0"/>
              <a:pPr/>
              <a:t>44</a:t>
            </a:fld>
            <a:endParaRPr lang="en-US" smtClean="0"/>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pPr eaLnBrk="1" hangingPunct="1"/>
            <a:r>
              <a:rPr lang="en-US" dirty="0" smtClean="0"/>
              <a:t>Again,</a:t>
            </a:r>
            <a:r>
              <a:rPr lang="en-US" baseline="0" dirty="0" smtClean="0"/>
              <a:t> t</a:t>
            </a:r>
            <a:r>
              <a:rPr lang="en-US" dirty="0" smtClean="0"/>
              <a:t>he formation</a:t>
            </a:r>
            <a:r>
              <a:rPr lang="en-US" baseline="0" dirty="0" smtClean="0"/>
              <a:t> of the true aortic arches is complex and confusing. </a:t>
            </a:r>
            <a:r>
              <a:rPr lang="en-US" dirty="0" smtClean="0"/>
              <a:t>They are never all present at one time in the developing human heart,</a:t>
            </a:r>
            <a:r>
              <a:rPr lang="en-US" baseline="0" dirty="0" smtClean="0"/>
              <a:t> they </a:t>
            </a:r>
            <a:r>
              <a:rPr lang="en-US" dirty="0" smtClean="0"/>
              <a:t>give rise to several major arteries.</a:t>
            </a:r>
          </a:p>
          <a:p>
            <a:pPr eaLnBrk="1" hangingPunct="1"/>
            <a:endParaRPr lang="en-US" dirty="0" smtClean="0"/>
          </a:p>
          <a:p>
            <a:pPr eaLnBrk="1" hangingPunct="1"/>
            <a:endParaRPr lang="en-US" dirty="0" smtClean="0"/>
          </a:p>
          <a:p>
            <a:pPr eaLnBrk="1" hangingPunct="1"/>
            <a:r>
              <a:rPr lang="en-US" dirty="0" smtClean="0"/>
              <a:t>Another</a:t>
            </a:r>
            <a:r>
              <a:rPr lang="en-US" baseline="0" dirty="0" smtClean="0"/>
              <a:t> important idea to take away from this section is that o</a:t>
            </a:r>
            <a:r>
              <a:rPr lang="en-US" dirty="0" smtClean="0"/>
              <a:t>f the six pairs of aortic arches, most of the first, second and fifth arches disappear.</a:t>
            </a:r>
          </a:p>
          <a:p>
            <a:pPr>
              <a:defRPr/>
            </a:pPr>
            <a:endParaRPr lang="en-US" b="1"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p:spPr>
        <p:txBody>
          <a:bodyPr/>
          <a:lstStyle/>
          <a:p>
            <a:fld id="{D8CA64FE-1F12-4D48-80CA-BA7043BFE438}" type="slidenum">
              <a:rPr lang="en-US" smtClean="0"/>
              <a:pPr/>
              <a:t>45</a:t>
            </a:fld>
            <a:endParaRPr lang="en-US" smtClean="0"/>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p:spPr>
        <p:txBody>
          <a:bodyPr/>
          <a:lstStyle/>
          <a:p>
            <a:pPr eaLnBrk="1" hangingPunct="1"/>
            <a:r>
              <a:rPr lang="en-US" dirty="0" smtClean="0"/>
              <a:t>What about the coronary arteries. Super</a:t>
            </a:r>
            <a:r>
              <a:rPr lang="en-US" baseline="0" dirty="0" smtClean="0"/>
              <a:t> important, these vessels are responsible for the cardiac structures themselves being able to receive a source of </a:t>
            </a:r>
            <a:r>
              <a:rPr lang="en-US" baseline="0" dirty="0" err="1" smtClean="0"/>
              <a:t>oxygen.</a:t>
            </a:r>
            <a:r>
              <a:rPr lang="en-US" dirty="0" err="1" smtClean="0"/>
              <a:t>The</a:t>
            </a:r>
            <a:r>
              <a:rPr lang="en-US" dirty="0" smtClean="0"/>
              <a:t> coronary arteries are derived from two sources,</a:t>
            </a:r>
            <a:r>
              <a:rPr lang="en-US" baseline="0" dirty="0" smtClean="0"/>
              <a:t> </a:t>
            </a:r>
            <a:r>
              <a:rPr lang="en-US" dirty="0" smtClean="0"/>
              <a:t> </a:t>
            </a:r>
            <a:r>
              <a:rPr lang="en-US" dirty="0" err="1" smtClean="0"/>
              <a:t>Angioblasts</a:t>
            </a:r>
            <a:r>
              <a:rPr lang="en-US" dirty="0" smtClean="0"/>
              <a:t> </a:t>
            </a:r>
            <a:r>
              <a:rPr lang="en-US" baseline="0" dirty="0" smtClean="0"/>
              <a:t>and the </a:t>
            </a:r>
            <a:r>
              <a:rPr lang="en-US" baseline="0" dirty="0" err="1" smtClean="0"/>
              <a:t>epicardium</a:t>
            </a:r>
            <a:r>
              <a:rPr lang="en-US" baseline="0" dirty="0" smtClean="0"/>
              <a:t> itself.  Connection of the coronary arteries to the aorta occurs by an ingrowth of arterial endothelial cells from the arteries into the aorta. So they begin as thickenings of the aortic endothelium and by this mechanism the coronary arteries sort of invade the aorta. </a:t>
            </a:r>
          </a:p>
          <a:p>
            <a:pPr eaLnBrk="1" hangingPunct="1"/>
            <a:endParaRPr lang="en-US" baseline="0" dirty="0" smtClean="0"/>
          </a:p>
          <a:p>
            <a:pPr eaLnBrk="1" hangingPunct="1"/>
            <a:r>
              <a:rPr lang="en-US" baseline="0" dirty="0" smtClean="0"/>
              <a:t>This begins on d</a:t>
            </a:r>
            <a:r>
              <a:rPr lang="en-US" dirty="0" smtClean="0"/>
              <a:t>ay 35-42 when the embryo measures about 10mm-12mm</a:t>
            </a:r>
          </a:p>
          <a:p>
            <a:pPr lvl="1" eaLnBrk="1" hangingPunct="1"/>
            <a:r>
              <a:rPr lang="en-US" dirty="0" smtClean="0"/>
              <a:t>And</a:t>
            </a:r>
            <a:r>
              <a:rPr lang="en-US" baseline="0" dirty="0" smtClean="0"/>
              <a:t> o</a:t>
            </a:r>
            <a:r>
              <a:rPr lang="en-US" dirty="0" smtClean="0"/>
              <a:t>ccurs at the same time as the </a:t>
            </a:r>
            <a:r>
              <a:rPr lang="en-US" dirty="0" err="1" smtClean="0"/>
              <a:t>truncus</a:t>
            </a:r>
            <a:r>
              <a:rPr lang="en-US" dirty="0" smtClean="0"/>
              <a:t> </a:t>
            </a:r>
            <a:r>
              <a:rPr lang="en-US" dirty="0" err="1" smtClean="0"/>
              <a:t>arteriosus</a:t>
            </a:r>
            <a:r>
              <a:rPr lang="en-US" dirty="0" smtClean="0"/>
              <a:t> divides into the aortic and pulmonary segments</a:t>
            </a:r>
          </a:p>
          <a:p>
            <a:pPr lvl="1" eaLnBrk="1" hangingPunct="1"/>
            <a:endParaRPr lang="en-US" dirty="0" smtClean="0"/>
          </a:p>
          <a:p>
            <a:pPr lvl="1" eaLnBrk="1" hangingPunct="1"/>
            <a:r>
              <a:rPr lang="en-US" dirty="0" smtClean="0"/>
              <a:t>This series of images take you through</a:t>
            </a:r>
            <a:r>
              <a:rPr lang="en-US" baseline="0" dirty="0" smtClean="0"/>
              <a:t> the process of seeing when the </a:t>
            </a:r>
            <a:r>
              <a:rPr lang="en-US" baseline="0" dirty="0" err="1" smtClean="0"/>
              <a:t>truncus</a:t>
            </a:r>
            <a:r>
              <a:rPr lang="en-US" baseline="0" dirty="0" smtClean="0"/>
              <a:t> </a:t>
            </a:r>
            <a:r>
              <a:rPr lang="en-US" baseline="0" dirty="0" err="1" smtClean="0"/>
              <a:t>arteriosus</a:t>
            </a:r>
            <a:r>
              <a:rPr lang="en-US" baseline="0" dirty="0" smtClean="0"/>
              <a:t> was one entity-the thickenings arise in the endothelium. As the </a:t>
            </a:r>
            <a:r>
              <a:rPr lang="en-US" baseline="0" dirty="0" err="1" smtClean="0"/>
              <a:t>truncus</a:t>
            </a:r>
            <a:r>
              <a:rPr lang="en-US" baseline="0" dirty="0" smtClean="0"/>
              <a:t> begins partitioning and </a:t>
            </a:r>
            <a:r>
              <a:rPr lang="en-US" baseline="0" dirty="0" err="1" smtClean="0"/>
              <a:t>septating</a:t>
            </a:r>
            <a:r>
              <a:rPr lang="en-US" baseline="0" dirty="0" smtClean="0"/>
              <a:t> into the distinct two vascular structures we also begin to see the coronary arteries becoming bigger and more distinct. Until finally we see the aortic vessel as its own entity and the coronary arteries originating from that larger artery.</a:t>
            </a:r>
            <a:endParaRPr lang="en-US" dirty="0" smtClean="0"/>
          </a:p>
          <a:p>
            <a:pPr eaLnBrk="1" hangingPunct="1"/>
            <a:endParaRPr lang="en-US" dirty="0"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Rot="1" noChangeAspect="1" noChangeArrowheads="1" noTextEdit="1"/>
          </p:cNvSpPr>
          <p:nvPr>
            <p:ph type="sldImg"/>
          </p:nvPr>
        </p:nvSpPr>
        <p:spPr>
          <a:ln/>
        </p:spPr>
      </p:sp>
      <p:sp>
        <p:nvSpPr>
          <p:cNvPr id="174083" name="Rectangle 3"/>
          <p:cNvSpPr>
            <a:spLocks noGrp="1" noChangeArrowheads="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Finally the pulmonary veins. The pulmonary veins develop independently. There really is no solid consensus about whether the pulmonary vein as a branch from the left atrium-obtains a connection to the lung plexus </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or the pulmonary vein forms as a solitary vessel and is only secondarily incorporated into the atrium.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In either case, with the further development of the heart, more and more of the pulmonary veins are incorporated into the left atrium, so that at the end of the embryonic period 4 independent pulmonary veins empty into the atrium.</a:t>
            </a:r>
          </a:p>
          <a:p>
            <a:endParaRPr lang="en-US" dirty="0" smtClean="0"/>
          </a:p>
          <a:p>
            <a:r>
              <a:rPr lang="en-US" dirty="0" smtClean="0"/>
              <a:t>The strongest theory is that the pulmonary veins</a:t>
            </a:r>
          </a:p>
          <a:p>
            <a:r>
              <a:rPr lang="en-US" dirty="0" smtClean="0"/>
              <a:t>Originate from two sources</a:t>
            </a:r>
          </a:p>
          <a:p>
            <a:r>
              <a:rPr lang="en-US" dirty="0" smtClean="0"/>
              <a:t>	</a:t>
            </a:r>
            <a:r>
              <a:rPr lang="en-US" dirty="0" err="1" smtClean="0"/>
              <a:t>presplanchnic</a:t>
            </a:r>
            <a:r>
              <a:rPr lang="en-US" dirty="0" smtClean="0"/>
              <a:t>- where a channel formed from the confluence of the vascular plexus of the lung and </a:t>
            </a:r>
          </a:p>
          <a:p>
            <a:r>
              <a:rPr lang="en-US" dirty="0" smtClean="0"/>
              <a:t>		extended to the middle part of the sinus </a:t>
            </a:r>
            <a:r>
              <a:rPr lang="en-US" dirty="0" err="1" smtClean="0"/>
              <a:t>venosus</a:t>
            </a:r>
            <a:r>
              <a:rPr lang="en-US" dirty="0" smtClean="0"/>
              <a:t> without opening into it</a:t>
            </a:r>
          </a:p>
          <a:p>
            <a:r>
              <a:rPr lang="en-US" dirty="0" smtClean="0"/>
              <a:t>	 </a:t>
            </a:r>
          </a:p>
          <a:p>
            <a:r>
              <a:rPr lang="en-US" dirty="0" smtClean="0"/>
              <a:t>	and the second source is from the main pulmonary stem- an outgrowth of the heart tube</a:t>
            </a:r>
          </a:p>
          <a:p>
            <a:endParaRPr lang="en-US" baseline="0" dirty="0" smtClean="0"/>
          </a:p>
          <a:p>
            <a:r>
              <a:rPr lang="en-US" baseline="0" dirty="0" smtClean="0"/>
              <a:t>Initially a single embryonic pulmonary vein develops as an outgrowth of the posterior left atrial wall, just to the left of the septum </a:t>
            </a:r>
            <a:r>
              <a:rPr lang="en-US" baseline="0" dirty="0" err="1" smtClean="0"/>
              <a:t>primum</a:t>
            </a:r>
            <a:r>
              <a:rPr lang="en-US" baseline="0" dirty="0" smtClean="0"/>
              <a:t> which is the yellow arrow in the second image. . . This vein gains connection with veins of the developing lung buds which are the red arrows. During further development the pulmonary vein and its branches are incorporated into the left atrium forming the large smooth walled part of the adult atrium. Although </a:t>
            </a:r>
            <a:r>
              <a:rPr lang="en-US" baseline="0" dirty="0" err="1" smtClean="0"/>
              <a:t>iniitally</a:t>
            </a:r>
            <a:r>
              <a:rPr lang="en-US" baseline="0" dirty="0" smtClean="0"/>
              <a:t> one vein enters the left atrium ultimately four pulmonary veins enter as the branches are incorporated into the expanding atrial wall. </a:t>
            </a:r>
          </a:p>
          <a:p>
            <a:endParaRPr lang="en-US" baseline="0" dirty="0" smtClean="0"/>
          </a:p>
          <a:p>
            <a:endParaRPr lang="en-US" baseline="0"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a:ln/>
        </p:spPr>
      </p:sp>
      <p:sp>
        <p:nvSpPr>
          <p:cNvPr id="73730" name="Notes Placeholder 2"/>
          <p:cNvSpPr>
            <a:spLocks noGrp="1"/>
          </p:cNvSpPr>
          <p:nvPr>
            <p:ph type="body" idx="1"/>
          </p:nvPr>
        </p:nvSpPr>
        <p:spPr>
          <a:noFill/>
          <a:ln/>
        </p:spPr>
        <p:txBody>
          <a:bodyPr/>
          <a:lstStyle/>
          <a:p>
            <a:r>
              <a:rPr lang="en-US" dirty="0" smtClean="0"/>
              <a:t>The primary function of the heart is as single pump for pumping the blood through the arteries, </a:t>
            </a:r>
            <a:r>
              <a:rPr lang="en-US" dirty="0" err="1" smtClean="0"/>
              <a:t>capillaries,and</a:t>
            </a:r>
            <a:r>
              <a:rPr lang="en-US" dirty="0" smtClean="0"/>
              <a:t> veins. As you known the blood transports </a:t>
            </a:r>
            <a:r>
              <a:rPr lang="en-US" dirty="0" err="1" smtClean="0"/>
              <a:t>oxygen,nutrients</a:t>
            </a:r>
            <a:r>
              <a:rPr lang="en-US" dirty="0" smtClean="0"/>
              <a:t> and has other important functions as well.</a:t>
            </a:r>
            <a:r>
              <a:rPr lang="en-US" baseline="0" dirty="0" smtClean="0"/>
              <a:t> </a:t>
            </a:r>
            <a:r>
              <a:rPr lang="en-US" dirty="0" smtClean="0"/>
              <a:t>also the heart is </a:t>
            </a:r>
            <a:r>
              <a:rPr lang="en-US" b="1" i="1" dirty="0" smtClean="0"/>
              <a:t>the</a:t>
            </a:r>
            <a:r>
              <a:rPr lang="en-US" dirty="0" smtClean="0"/>
              <a:t> pump that keeps blood circulation properly.</a:t>
            </a:r>
          </a:p>
          <a:p>
            <a:endParaRPr lang="en-US" dirty="0" smtClean="0"/>
          </a:p>
          <a:p>
            <a:endParaRPr lang="en-US" dirty="0" smtClean="0"/>
          </a:p>
          <a:p>
            <a:pPr>
              <a:defRPr/>
            </a:pPr>
            <a:r>
              <a:rPr lang="en-US" dirty="0" smtClean="0"/>
              <a:t>The early processes of cardiac formation, in particular the forming of the loop, are very interesting from many points of view. A long, closed tube arises out of the </a:t>
            </a:r>
            <a:r>
              <a:rPr lang="en-US" dirty="0" err="1" smtClean="0"/>
              <a:t>endocardial</a:t>
            </a:r>
            <a:r>
              <a:rPr lang="en-US" dirty="0" smtClean="0"/>
              <a:t> plexus. This </a:t>
            </a:r>
            <a:r>
              <a:rPr lang="en-US" b="1" dirty="0" smtClean="0"/>
              <a:t>tubular heart</a:t>
            </a:r>
            <a:r>
              <a:rPr lang="en-US" dirty="0" smtClean="0"/>
              <a:t> largely represents the </a:t>
            </a:r>
            <a:r>
              <a:rPr lang="en-US" b="1" dirty="0" smtClean="0"/>
              <a:t>anlage</a:t>
            </a:r>
            <a:r>
              <a:rPr lang="en-US" dirty="0" smtClean="0"/>
              <a:t> for the </a:t>
            </a:r>
            <a:r>
              <a:rPr lang="en-US" b="1" dirty="0" err="1" smtClean="0"/>
              <a:t>trabeculated</a:t>
            </a:r>
            <a:r>
              <a:rPr lang="en-US" dirty="0" smtClean="0"/>
              <a:t> part of the future </a:t>
            </a:r>
            <a:r>
              <a:rPr lang="en-US" b="1" dirty="0" smtClean="0"/>
              <a:t>right</a:t>
            </a:r>
            <a:r>
              <a:rPr lang="en-US" dirty="0" smtClean="0"/>
              <a:t> and l</a:t>
            </a:r>
            <a:r>
              <a:rPr lang="en-US" b="1" dirty="0" smtClean="0"/>
              <a:t>eft ventricles</a:t>
            </a:r>
            <a:r>
              <a:rPr lang="en-US" dirty="0" smtClean="0"/>
              <a:t> (</a:t>
            </a:r>
            <a:r>
              <a:rPr lang="en-US" dirty="0" smtClean="0">
                <a:hlinkClick r:id="rId3" action="ppaction://hlinkfile"/>
              </a:rPr>
              <a:t>3</a:t>
            </a:r>
            <a:r>
              <a:rPr lang="en-US" dirty="0" smtClean="0"/>
              <a:t>).forms initially in splanchnic mesoderm of </a:t>
            </a:r>
            <a:r>
              <a:rPr lang="en-US" dirty="0" err="1" smtClean="0"/>
              <a:t>prechordal</a:t>
            </a:r>
            <a:r>
              <a:rPr lang="en-US" dirty="0" smtClean="0"/>
              <a:t> plate region – or the </a:t>
            </a:r>
            <a:r>
              <a:rPr lang="en-US" b="1" dirty="0" smtClean="0"/>
              <a:t>cardiogenic region</a:t>
            </a:r>
            <a:r>
              <a:rPr lang="en-US" dirty="0" smtClean="0"/>
              <a:t> </a:t>
            </a:r>
          </a:p>
          <a:p>
            <a:pPr lvl="1">
              <a:defRPr/>
            </a:pPr>
            <a:r>
              <a:rPr lang="en-US" dirty="0" smtClean="0"/>
              <a:t>growth and folding of the embryo moves this tube </a:t>
            </a:r>
            <a:r>
              <a:rPr lang="en-US" dirty="0" err="1" smtClean="0"/>
              <a:t>ventrallly</a:t>
            </a:r>
            <a:r>
              <a:rPr lang="en-US" dirty="0" smtClean="0"/>
              <a:t> and downward into its anatomical position </a:t>
            </a:r>
          </a:p>
          <a:p>
            <a:pPr>
              <a:defRPr/>
            </a:pPr>
            <a:endParaRPr lang="en-US" dirty="0" smtClean="0"/>
          </a:p>
          <a:p>
            <a:pPr>
              <a:defRPr/>
            </a:pPr>
            <a:r>
              <a:rPr lang="en-US" dirty="0" smtClean="0"/>
              <a:t>week 3 begins as paired heart tubes that fuse to form single heart tube </a:t>
            </a:r>
          </a:p>
          <a:p>
            <a:pPr>
              <a:defRPr/>
            </a:pPr>
            <a:r>
              <a:rPr lang="en-US" dirty="0" smtClean="0"/>
              <a:t>begins to beat in Humans- day 22-23 </a:t>
            </a:r>
          </a:p>
          <a:p>
            <a:pPr>
              <a:defRPr/>
            </a:pPr>
            <a:r>
              <a:rPr lang="en-US" dirty="0" smtClean="0"/>
              <a:t>heart tube connects to blood vessels forming in </a:t>
            </a:r>
            <a:r>
              <a:rPr lang="en-US" dirty="0" err="1" smtClean="0"/>
              <a:t>splanchnic</a:t>
            </a:r>
            <a:r>
              <a:rPr lang="en-US" dirty="0" smtClean="0"/>
              <a:t> and </a:t>
            </a:r>
            <a:r>
              <a:rPr lang="en-US" dirty="0" err="1" smtClean="0"/>
              <a:t>extraembryonic</a:t>
            </a:r>
            <a:r>
              <a:rPr lang="en-US" dirty="0" smtClean="0"/>
              <a:t> mesoderm </a:t>
            </a:r>
          </a:p>
          <a:p>
            <a:pPr>
              <a:defRPr/>
            </a:pPr>
            <a:endParaRPr lang="en-US" b="1" dirty="0" smtClean="0"/>
          </a:p>
          <a:p>
            <a:pPr>
              <a:defRPr/>
            </a:pPr>
            <a:endParaRPr lang="en-US" dirty="0" smtClean="0"/>
          </a:p>
          <a:p>
            <a:pPr>
              <a:defRPr/>
            </a:pPr>
            <a:r>
              <a:rPr lang="en-US" b="1" dirty="0" smtClean="0"/>
              <a:t>Week 3</a:t>
            </a:r>
            <a:r>
              <a:rPr lang="en-US" dirty="0" smtClean="0"/>
              <a:t> tubes fuse, with an</a:t>
            </a:r>
            <a:r>
              <a:rPr lang="en-US" baseline="0" dirty="0" smtClean="0"/>
              <a:t> inflow in the sinus horns and a</a:t>
            </a:r>
            <a:r>
              <a:rPr lang="en-US" dirty="0" smtClean="0"/>
              <a:t> </a:t>
            </a:r>
            <a:r>
              <a:rPr lang="en-US" dirty="0" err="1" smtClean="0"/>
              <a:t>truncus</a:t>
            </a:r>
            <a:r>
              <a:rPr lang="en-US" dirty="0" smtClean="0"/>
              <a:t> </a:t>
            </a:r>
            <a:r>
              <a:rPr lang="en-US" dirty="0" err="1" smtClean="0"/>
              <a:t>arteriosus</a:t>
            </a:r>
            <a:r>
              <a:rPr lang="en-US" dirty="0" smtClean="0"/>
              <a:t> outflow.</a:t>
            </a:r>
            <a:r>
              <a:rPr lang="en-US" baseline="0" dirty="0" smtClean="0"/>
              <a:t> At this stage the</a:t>
            </a:r>
            <a:r>
              <a:rPr lang="en-US" dirty="0" smtClean="0"/>
              <a:t> heart begins contracting </a:t>
            </a:r>
          </a:p>
          <a:p>
            <a:pPr>
              <a:defRPr/>
            </a:pPr>
            <a:endParaRPr lang="en-US" dirty="0" smtClean="0"/>
          </a:p>
          <a:p>
            <a:pPr>
              <a:defRPr/>
            </a:pPr>
            <a:r>
              <a:rPr lang="en-US" b="1" dirty="0" smtClean="0"/>
              <a:t>Week 4</a:t>
            </a:r>
            <a:r>
              <a:rPr lang="en-US" dirty="0" smtClean="0"/>
              <a:t> heart tube continues to elongate, curving to form S shape-where</a:t>
            </a:r>
            <a:r>
              <a:rPr lang="en-US" baseline="0" dirty="0" smtClean="0"/>
              <a:t> </a:t>
            </a:r>
            <a:r>
              <a:rPr lang="en-US" baseline="0" dirty="0" err="1" smtClean="0"/>
              <a:t>dextrolooping</a:t>
            </a:r>
            <a:r>
              <a:rPr lang="en-US" baseline="0" dirty="0" smtClean="0"/>
              <a:t> occurs-really important step</a:t>
            </a:r>
            <a:endParaRPr lang="en-US" dirty="0" smtClean="0"/>
          </a:p>
          <a:p>
            <a:pPr>
              <a:defRPr/>
            </a:pPr>
            <a:endParaRPr lang="en-US" dirty="0" smtClean="0"/>
          </a:p>
          <a:p>
            <a:pPr>
              <a:defRPr/>
            </a:pPr>
            <a:r>
              <a:rPr lang="en-US" dirty="0" err="1" smtClean="0"/>
              <a:t>Septation</a:t>
            </a:r>
            <a:r>
              <a:rPr lang="en-US" dirty="0" smtClean="0"/>
              <a:t> starts, in particular</a:t>
            </a:r>
            <a:r>
              <a:rPr lang="en-US" baseline="0" dirty="0" smtClean="0"/>
              <a:t> </a:t>
            </a:r>
            <a:r>
              <a:rPr lang="en-US" dirty="0" smtClean="0"/>
              <a:t>atrial and ventricular,</a:t>
            </a:r>
            <a:r>
              <a:rPr lang="en-US" baseline="0" dirty="0" smtClean="0"/>
              <a:t> with the </a:t>
            </a:r>
            <a:r>
              <a:rPr lang="en-US" baseline="0" dirty="0" err="1" smtClean="0"/>
              <a:t>endocardial</a:t>
            </a:r>
            <a:r>
              <a:rPr lang="en-US" baseline="0" dirty="0" smtClean="0"/>
              <a:t> cushions helping to form not only those components but also the </a:t>
            </a:r>
            <a:r>
              <a:rPr lang="en-US" baseline="0" dirty="0" err="1" smtClean="0"/>
              <a:t>atrioventricular</a:t>
            </a:r>
            <a:r>
              <a:rPr lang="en-US" baseline="0" dirty="0" smtClean="0"/>
              <a:t> valve formations.</a:t>
            </a:r>
            <a:endParaRPr lang="en-US" dirty="0" smtClean="0"/>
          </a:p>
          <a:p>
            <a:pPr>
              <a:defRPr/>
            </a:pPr>
            <a:endParaRPr lang="en-US" dirty="0" smtClean="0"/>
          </a:p>
          <a:p>
            <a:pPr>
              <a:defRPr/>
            </a:pPr>
            <a:r>
              <a:rPr lang="en-US" dirty="0" err="1" smtClean="0"/>
              <a:t>Septation</a:t>
            </a:r>
            <a:r>
              <a:rPr lang="en-US" dirty="0" smtClean="0"/>
              <a:t> continues, into the </a:t>
            </a:r>
            <a:r>
              <a:rPr lang="en-US" dirty="0" err="1" smtClean="0"/>
              <a:t>truncus</a:t>
            </a:r>
            <a:r>
              <a:rPr lang="en-US" dirty="0" smtClean="0"/>
              <a:t> </a:t>
            </a:r>
            <a:r>
              <a:rPr lang="en-US" dirty="0" err="1" smtClean="0"/>
              <a:t>arteriosus</a:t>
            </a:r>
            <a:r>
              <a:rPr lang="en-US" dirty="0" smtClean="0"/>
              <a:t> with the </a:t>
            </a:r>
            <a:r>
              <a:rPr lang="en-US" dirty="0" err="1" smtClean="0"/>
              <a:t>aorticopulmonary</a:t>
            </a:r>
            <a:r>
              <a:rPr lang="en-US" baseline="0" dirty="0" smtClean="0"/>
              <a:t> separation and their internal growths of the semilunar valves. </a:t>
            </a:r>
            <a:r>
              <a:rPr lang="en-US" dirty="0" smtClean="0"/>
              <a:t>atrial septa remains open, with the foramen </a:t>
            </a:r>
            <a:r>
              <a:rPr lang="en-US" dirty="0" err="1" smtClean="0"/>
              <a:t>ovale</a:t>
            </a:r>
            <a:r>
              <a:rPr lang="en-US" dirty="0" smtClean="0"/>
              <a:t> While all this is </a:t>
            </a:r>
            <a:r>
              <a:rPr lang="en-US" dirty="0" err="1" smtClean="0"/>
              <a:t>occuring</a:t>
            </a:r>
            <a:r>
              <a:rPr lang="en-US" dirty="0" smtClean="0"/>
              <a:t> the aortic arches are revamping growing</a:t>
            </a:r>
            <a:r>
              <a:rPr lang="en-US" baseline="0" dirty="0" smtClean="0"/>
              <a:t>, </a:t>
            </a:r>
            <a:r>
              <a:rPr lang="en-US" baseline="0" dirty="0" err="1" smtClean="0"/>
              <a:t>dissappearing</a:t>
            </a:r>
            <a:r>
              <a:rPr lang="en-US" baseline="0" dirty="0" smtClean="0"/>
              <a:t> and forming really important vascular structures.</a:t>
            </a:r>
          </a:p>
          <a:p>
            <a:pPr>
              <a:defRPr/>
            </a:pPr>
            <a:endParaRPr lang="en-US" baseline="0" dirty="0" smtClean="0"/>
          </a:p>
          <a:p>
            <a:pPr>
              <a:defRPr/>
            </a:pPr>
            <a:r>
              <a:rPr lang="en-US" baseline="0" dirty="0" smtClean="0"/>
              <a:t>So all of this occurs in a very short period of time. </a:t>
            </a:r>
          </a:p>
          <a:p>
            <a:pPr>
              <a:defRPr/>
            </a:pPr>
            <a:r>
              <a:rPr lang="en-US" baseline="0" dirty="0" smtClean="0"/>
              <a:t>I hope I have added some insight or at least a review to cardiac embryology with this module, and I thank you for your time.</a:t>
            </a:r>
          </a:p>
          <a:p>
            <a:pPr>
              <a:defRPr/>
            </a:pPr>
            <a:endParaRPr lang="en-US" dirty="0" smtClean="0"/>
          </a:p>
          <a:p>
            <a:pPr>
              <a:defRPr/>
            </a:pPr>
            <a:endParaRPr lang="en-US" dirty="0" smtClean="0"/>
          </a:p>
          <a:p>
            <a:pPr>
              <a:defRPr/>
            </a:pPr>
            <a:endParaRPr lang="en-US" dirty="0" smtClean="0"/>
          </a:p>
          <a:p>
            <a:endParaRPr lang="en-US" dirty="0" smtClean="0"/>
          </a:p>
          <a:p>
            <a:endParaRPr lang="en-US" dirty="0" smtClean="0"/>
          </a:p>
          <a:p>
            <a:pPr>
              <a:defRPr/>
            </a:pPr>
            <a:endParaRPr lang="en-US" dirty="0" smtClean="0"/>
          </a:p>
          <a:p>
            <a:pPr>
              <a:defRPr/>
            </a:pPr>
            <a:endParaRPr lang="en-US" dirty="0" smtClean="0"/>
          </a:p>
        </p:txBody>
      </p:sp>
      <p:sp>
        <p:nvSpPr>
          <p:cNvPr id="73731" name="Slide Number Placeholder 3"/>
          <p:cNvSpPr>
            <a:spLocks noGrp="1"/>
          </p:cNvSpPr>
          <p:nvPr>
            <p:ph type="sldNum" sz="quarter" idx="5"/>
          </p:nvPr>
        </p:nvSpPr>
        <p:spPr>
          <a:noFill/>
        </p:spPr>
        <p:txBody>
          <a:bodyPr/>
          <a:lstStyle/>
          <a:p>
            <a:fld id="{6DBC1DEB-D973-4758-80A1-81B82C1B48F9}" type="slidenum">
              <a:rPr lang="en-US" smtClean="0"/>
              <a:pPr/>
              <a:t>47</a:t>
            </a:fld>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t>The fetal cardiovascular system begins to develop toward the end of the third week. The actual heart starts to beat at the beginning of the fourth week.</a:t>
            </a:r>
          </a:p>
          <a:p>
            <a:endParaRPr lang="en-US" b="1" dirty="0" smtClean="0"/>
          </a:p>
          <a:p>
            <a:r>
              <a:rPr lang="en-US" b="1" dirty="0" smtClean="0"/>
              <a:t>There are several important anatomical and physiological differences between a placenta-supported fetal circulatory system and one whose circulatory system is independent of another, such as what occurs shortly and quickly after birth.</a:t>
            </a:r>
          </a:p>
          <a:p>
            <a:endParaRPr lang="en-US" b="1" dirty="0" smtClean="0"/>
          </a:p>
          <a:p>
            <a:r>
              <a:rPr lang="en-US" b="1" dirty="0" smtClean="0"/>
              <a:t>This webinar is designed to help you visualize and link the different components that grow and regress,</a:t>
            </a:r>
            <a:r>
              <a:rPr lang="en-US" b="1" baseline="0" dirty="0" smtClean="0"/>
              <a:t> twist and turn, originate and revamp in order for a normally functioning cardiac organ to appear</a:t>
            </a:r>
            <a:r>
              <a:rPr lang="en-US" b="1" dirty="0" smtClean="0"/>
              <a:t>- I thank you for watching this presentation</a:t>
            </a:r>
          </a:p>
          <a:p>
            <a:endParaRPr lang="en-US" b="1" dirty="0" smtClean="0"/>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48D30B3-F74A-4620-B8EA-496C543D3B81}" type="slidenum">
              <a:rPr lang="en-US">
                <a:solidFill>
                  <a:prstClr val="black"/>
                </a:solidFill>
              </a:rPr>
              <a:pPr eaLnBrk="1" hangingPunct="1"/>
              <a:t>48</a:t>
            </a:fld>
            <a:endParaRPr lang="en-U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dirty="0" smtClean="0">
                <a:solidFill>
                  <a:schemeClr val="tx1"/>
                </a:solidFill>
              </a:rPr>
              <a:t>Anderson RH, Webb S, Brown NA, </a:t>
            </a:r>
            <a:r>
              <a:rPr lang="en-US" b="0" u="none" dirty="0" err="1" smtClean="0">
                <a:solidFill>
                  <a:schemeClr val="tx1"/>
                </a:solidFill>
              </a:rPr>
              <a:t>Lamers</a:t>
            </a:r>
            <a:r>
              <a:rPr lang="en-US" b="0" u="none" dirty="0" smtClean="0">
                <a:solidFill>
                  <a:schemeClr val="tx1"/>
                </a:solidFill>
              </a:rPr>
              <a:t> W, Moorman A. Development of the heart: (2) </a:t>
            </a:r>
            <a:r>
              <a:rPr lang="en-US" b="0" u="none" dirty="0" err="1" smtClean="0">
                <a:solidFill>
                  <a:schemeClr val="tx1"/>
                </a:solidFill>
              </a:rPr>
              <a:t>Septation</a:t>
            </a:r>
            <a:r>
              <a:rPr lang="en-US" b="0" u="none" dirty="0" smtClean="0">
                <a:solidFill>
                  <a:schemeClr val="tx1"/>
                </a:solidFill>
              </a:rPr>
              <a:t> of the atriums and ventricles. Heart. 2003 Aug;89(8):949-58</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0" u="none" dirty="0" smtClean="0">
              <a:solidFill>
                <a:schemeClr val="tx1"/>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0" u="none" dirty="0" err="1" smtClean="0">
                <a:solidFill>
                  <a:schemeClr val="tx1"/>
                </a:solidFill>
              </a:rPr>
              <a:t>Artman</a:t>
            </a:r>
            <a:r>
              <a:rPr lang="en-US" b="0" u="none" baseline="0" dirty="0" smtClean="0">
                <a:solidFill>
                  <a:schemeClr val="tx1"/>
                </a:solidFill>
              </a:rPr>
              <a:t> M, </a:t>
            </a:r>
            <a:r>
              <a:rPr lang="en-US" b="0" u="none" baseline="0" dirty="0" err="1" smtClean="0">
                <a:solidFill>
                  <a:schemeClr val="tx1"/>
                </a:solidFill>
              </a:rPr>
              <a:t>Mahony</a:t>
            </a:r>
            <a:r>
              <a:rPr lang="en-US" b="0" u="none" baseline="0" dirty="0" smtClean="0">
                <a:solidFill>
                  <a:schemeClr val="tx1"/>
                </a:solidFill>
              </a:rPr>
              <a:t> L, </a:t>
            </a:r>
            <a:r>
              <a:rPr lang="en-US" b="0" u="none" baseline="0" dirty="0" err="1" smtClean="0">
                <a:solidFill>
                  <a:schemeClr val="tx1"/>
                </a:solidFill>
              </a:rPr>
              <a:t>Teitel</a:t>
            </a:r>
            <a:r>
              <a:rPr lang="en-US" b="0" u="none" baseline="0" dirty="0" smtClean="0">
                <a:solidFill>
                  <a:schemeClr val="tx1"/>
                </a:solidFill>
              </a:rPr>
              <a:t> D. Neonatal Cardiology 2</a:t>
            </a:r>
            <a:r>
              <a:rPr lang="en-US" b="0" u="none" baseline="30000" dirty="0" smtClean="0">
                <a:solidFill>
                  <a:schemeClr val="tx1"/>
                </a:solidFill>
              </a:rPr>
              <a:t>nd</a:t>
            </a:r>
            <a:r>
              <a:rPr lang="en-US" b="0" u="none" baseline="0" dirty="0" smtClean="0">
                <a:solidFill>
                  <a:schemeClr val="tx1"/>
                </a:solidFill>
              </a:rPr>
              <a:t> ed. McGraw Hill Medical, 2011. New York</a:t>
            </a:r>
          </a:p>
          <a:p>
            <a:endParaRPr lang="en-US" b="0" u="none" dirty="0" smtClean="0">
              <a:solidFill>
                <a:schemeClr val="tx1"/>
              </a:solidFill>
            </a:endParaRPr>
          </a:p>
          <a:p>
            <a:r>
              <a:rPr lang="en-US" b="0" u="none" dirty="0" smtClean="0">
                <a:solidFill>
                  <a:schemeClr val="tx1"/>
                </a:solidFill>
              </a:rPr>
              <a:t>Brand T. Heart development: molecular insights into cardiac specification and early morphogenesis. </a:t>
            </a:r>
            <a:r>
              <a:rPr lang="en-US" b="0" u="none" dirty="0" err="1" smtClean="0">
                <a:solidFill>
                  <a:schemeClr val="tx1"/>
                </a:solidFill>
              </a:rPr>
              <a:t>Dev</a:t>
            </a:r>
            <a:r>
              <a:rPr lang="en-US" b="0" u="none" dirty="0" smtClean="0">
                <a:solidFill>
                  <a:schemeClr val="tx1"/>
                </a:solidFill>
              </a:rPr>
              <a:t> Biol. 2003 Jun 1;258(1):1-19.</a:t>
            </a:r>
          </a:p>
          <a:p>
            <a:pPr indent="-274320" eaLnBrk="1" fontAlgn="auto" hangingPunct="1">
              <a:spcAft>
                <a:spcPts val="0"/>
              </a:spcAft>
              <a:defRPr/>
            </a:pPr>
            <a:endParaRPr lang="en-US" sz="1200" b="0" u="none" dirty="0" smtClean="0">
              <a:solidFill>
                <a:schemeClr val="tx1"/>
              </a:solidFill>
            </a:endParaRPr>
          </a:p>
          <a:p>
            <a:pPr indent="-274320" eaLnBrk="1" fontAlgn="auto" hangingPunct="1">
              <a:spcAft>
                <a:spcPts val="0"/>
              </a:spcAft>
              <a:defRPr/>
            </a:pPr>
            <a:r>
              <a:rPr lang="en-US" sz="1200" b="0" u="none" dirty="0" err="1" smtClean="0">
                <a:solidFill>
                  <a:schemeClr val="tx1"/>
                </a:solidFill>
              </a:rPr>
              <a:t>Callen</a:t>
            </a:r>
            <a:r>
              <a:rPr lang="en-US" sz="1200" b="0" u="none" dirty="0" smtClean="0">
                <a:solidFill>
                  <a:schemeClr val="tx1"/>
                </a:solidFill>
              </a:rPr>
              <a:t>. Ultrasound in obstetrics and gynecology. 5</a:t>
            </a:r>
            <a:r>
              <a:rPr lang="en-US" sz="1200" b="0" u="none" baseline="30000" dirty="0" smtClean="0">
                <a:solidFill>
                  <a:schemeClr val="tx1"/>
                </a:solidFill>
              </a:rPr>
              <a:t>th</a:t>
            </a:r>
            <a:r>
              <a:rPr lang="en-US" sz="1200" b="0" u="none" dirty="0" smtClean="0">
                <a:solidFill>
                  <a:schemeClr val="tx1"/>
                </a:solidFill>
              </a:rPr>
              <a:t> ed. Saunders. 2008</a:t>
            </a:r>
            <a:r>
              <a:rPr lang="en-US" sz="1200" b="0" u="none" baseline="0" dirty="0" smtClean="0">
                <a:solidFill>
                  <a:schemeClr val="tx1"/>
                </a:solidFill>
              </a:rPr>
              <a:t> </a:t>
            </a:r>
            <a:r>
              <a:rPr lang="en-US" sz="1200" b="0" u="none" dirty="0" smtClean="0">
                <a:solidFill>
                  <a:schemeClr val="tx1"/>
                </a:solidFill>
              </a:rPr>
              <a:t>Philadelphia, PA</a:t>
            </a:r>
          </a:p>
          <a:p>
            <a:endParaRPr lang="en-US" b="0" u="none" dirty="0" smtClean="0">
              <a:solidFill>
                <a:schemeClr val="tx1"/>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0" u="none" dirty="0" smtClean="0">
                <a:solidFill>
                  <a:schemeClr val="tx1"/>
                </a:solidFill>
              </a:rPr>
              <a:t>Davidson AJ, </a:t>
            </a:r>
            <a:r>
              <a:rPr lang="en-US" b="0" u="none" dirty="0" err="1" smtClean="0">
                <a:solidFill>
                  <a:schemeClr val="tx1"/>
                </a:solidFill>
              </a:rPr>
              <a:t>Zon</a:t>
            </a:r>
            <a:r>
              <a:rPr lang="en-US" b="0" u="none" dirty="0" smtClean="0">
                <a:solidFill>
                  <a:schemeClr val="tx1"/>
                </a:solidFill>
              </a:rPr>
              <a:t> LI. Turning mesoderm into blood: the formation of hematopoietic stem cells during embryogenesis. </a:t>
            </a:r>
            <a:r>
              <a:rPr lang="en-US" b="0" u="none" dirty="0" err="1" smtClean="0">
                <a:solidFill>
                  <a:schemeClr val="tx1"/>
                </a:solidFill>
              </a:rPr>
              <a:t>Curr</a:t>
            </a:r>
            <a:r>
              <a:rPr lang="en-US" b="0" u="none" dirty="0" smtClean="0">
                <a:solidFill>
                  <a:schemeClr val="tx1"/>
                </a:solidFill>
              </a:rPr>
              <a:t> Top </a:t>
            </a:r>
            <a:r>
              <a:rPr lang="en-US" b="0" u="none" dirty="0" err="1" smtClean="0">
                <a:solidFill>
                  <a:schemeClr val="tx1"/>
                </a:solidFill>
              </a:rPr>
              <a:t>Dev</a:t>
            </a:r>
            <a:r>
              <a:rPr lang="en-US" b="0" u="none" dirty="0" smtClean="0">
                <a:solidFill>
                  <a:schemeClr val="tx1"/>
                </a:solidFill>
              </a:rPr>
              <a:t> Biol. 2000;50:45-60.</a:t>
            </a:r>
          </a:p>
          <a:p>
            <a:endParaRPr lang="en-US" b="0" u="none" dirty="0" smtClean="0">
              <a:solidFill>
                <a:schemeClr val="tx1"/>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0" u="none" dirty="0" err="1" smtClean="0">
                <a:solidFill>
                  <a:schemeClr val="tx1"/>
                </a:solidFill>
              </a:rPr>
              <a:t>Dudek</a:t>
            </a:r>
            <a:r>
              <a:rPr lang="en-US" b="0" u="none" baseline="0" dirty="0" smtClean="0">
                <a:solidFill>
                  <a:schemeClr val="tx1"/>
                </a:solidFill>
              </a:rPr>
              <a:t> RW. Embryology, 5</a:t>
            </a:r>
            <a:r>
              <a:rPr lang="en-US" b="0" u="none" baseline="30000" dirty="0" smtClean="0">
                <a:solidFill>
                  <a:schemeClr val="tx1"/>
                </a:solidFill>
              </a:rPr>
              <a:t>th</a:t>
            </a:r>
            <a:r>
              <a:rPr lang="en-US" b="0" u="none" baseline="0" dirty="0" smtClean="0">
                <a:solidFill>
                  <a:schemeClr val="tx1"/>
                </a:solidFill>
              </a:rPr>
              <a:t> ed. </a:t>
            </a:r>
            <a:r>
              <a:rPr lang="en-US" sz="1200" b="0" u="none" kern="1200" dirty="0" smtClean="0">
                <a:solidFill>
                  <a:schemeClr val="tx1"/>
                </a:solidFill>
                <a:effectLst/>
                <a:latin typeface="Arial" charset="0"/>
                <a:ea typeface="+mn-ea"/>
                <a:cs typeface="+mn-cs"/>
              </a:rPr>
              <a:t>Lippincott, Williams </a:t>
            </a:r>
            <a:r>
              <a:rPr lang="en-US" sz="1200" b="0" u="none" kern="1200" baseline="0" dirty="0" smtClean="0">
                <a:solidFill>
                  <a:schemeClr val="tx1"/>
                </a:solidFill>
                <a:effectLst/>
                <a:latin typeface="Arial" charset="0"/>
                <a:ea typeface="+mn-ea"/>
                <a:cs typeface="+mn-cs"/>
              </a:rPr>
              <a:t>&amp; Wilkins, 2011. </a:t>
            </a:r>
            <a:r>
              <a:rPr lang="en-US" sz="1200" b="0" u="none" dirty="0" smtClean="0">
                <a:solidFill>
                  <a:schemeClr val="tx1"/>
                </a:solidFill>
              </a:rPr>
              <a:t>Philadelphia PA</a:t>
            </a:r>
          </a:p>
          <a:p>
            <a:endParaRPr lang="en-US" b="0" u="none" dirty="0" smtClean="0">
              <a:solidFill>
                <a:schemeClr val="tx1"/>
              </a:solidFill>
            </a:endParaRPr>
          </a:p>
          <a:p>
            <a:r>
              <a:rPr lang="en-US" b="0" u="none" dirty="0" smtClean="0">
                <a:solidFill>
                  <a:schemeClr val="tx1"/>
                </a:solidFill>
              </a:rPr>
              <a:t>Eisenberg LM. Belief vs. scientific observation: the curious story of the </a:t>
            </a:r>
            <a:r>
              <a:rPr lang="en-US" b="0" u="none" dirty="0" err="1" smtClean="0">
                <a:solidFill>
                  <a:schemeClr val="tx1"/>
                </a:solidFill>
              </a:rPr>
              <a:t>precardiac</a:t>
            </a:r>
            <a:r>
              <a:rPr lang="en-US" b="0" u="none" dirty="0" smtClean="0">
                <a:solidFill>
                  <a:schemeClr val="tx1"/>
                </a:solidFill>
              </a:rPr>
              <a:t> mesoderm. </a:t>
            </a:r>
            <a:r>
              <a:rPr lang="en-US" b="0" u="none" dirty="0" err="1" smtClean="0">
                <a:solidFill>
                  <a:schemeClr val="tx1"/>
                </a:solidFill>
              </a:rPr>
              <a:t>Anat</a:t>
            </a:r>
            <a:r>
              <a:rPr lang="en-US" b="0" u="none" dirty="0" smtClean="0">
                <a:solidFill>
                  <a:schemeClr val="tx1"/>
                </a:solidFill>
              </a:rPr>
              <a:t> Rec. 2002 Apr 1;266(4):194-7</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0" u="none" dirty="0" smtClean="0">
              <a:solidFill>
                <a:schemeClr val="tx1"/>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u="none" dirty="0" smtClean="0">
                <a:solidFill>
                  <a:schemeClr val="tx1"/>
                </a:solidFill>
              </a:rPr>
              <a:t>Kirby ML.</a:t>
            </a:r>
            <a:r>
              <a:rPr lang="en-US" sz="1200" b="0" u="none" baseline="0" dirty="0" smtClean="0">
                <a:solidFill>
                  <a:schemeClr val="tx1"/>
                </a:solidFill>
              </a:rPr>
              <a:t> Cardiac Development. Oxford University Press, 2007.  New York.</a:t>
            </a:r>
            <a:endParaRPr lang="en-US" sz="1200" b="0" u="none" dirty="0" smtClean="0">
              <a:solidFill>
                <a:schemeClr val="tx1"/>
              </a:solidFill>
            </a:endParaRPr>
          </a:p>
          <a:p>
            <a:endParaRPr lang="en-US" b="0" u="none" dirty="0" smtClean="0">
              <a:solidFill>
                <a:schemeClr val="tx1"/>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0" u="none" dirty="0" smtClean="0">
                <a:solidFill>
                  <a:schemeClr val="tx1"/>
                </a:solidFill>
              </a:rPr>
              <a:t>Moorman A, Webb S, Brown NA, </a:t>
            </a:r>
            <a:r>
              <a:rPr lang="en-US" b="0" u="none" dirty="0" err="1" smtClean="0">
                <a:solidFill>
                  <a:schemeClr val="tx1"/>
                </a:solidFill>
              </a:rPr>
              <a:t>Lamers</a:t>
            </a:r>
            <a:r>
              <a:rPr lang="en-US" b="0" u="none" dirty="0" smtClean="0">
                <a:solidFill>
                  <a:schemeClr val="tx1"/>
                </a:solidFill>
              </a:rPr>
              <a:t> W, Anderson RH. Development of the heart: (1) formation of the cardiac chambers and arterial trunks. Heart. 2003 Jul;89(7):806-14</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0" u="none" dirty="0" smtClean="0">
              <a:solidFill>
                <a:schemeClr val="tx1"/>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0" u="none" dirty="0" smtClean="0">
                <a:solidFill>
                  <a:schemeClr val="tx1"/>
                </a:solidFill>
              </a:rPr>
              <a:t>Person AD, </a:t>
            </a:r>
            <a:r>
              <a:rPr lang="en-US" b="0" u="none" dirty="0" err="1" smtClean="0">
                <a:solidFill>
                  <a:schemeClr val="tx1"/>
                </a:solidFill>
              </a:rPr>
              <a:t>Klewer</a:t>
            </a:r>
            <a:r>
              <a:rPr lang="en-US" b="0" u="none" dirty="0" smtClean="0">
                <a:solidFill>
                  <a:schemeClr val="tx1"/>
                </a:solidFill>
              </a:rPr>
              <a:t> SE, </a:t>
            </a:r>
            <a:r>
              <a:rPr lang="en-US" b="0" u="none" dirty="0" err="1" smtClean="0">
                <a:solidFill>
                  <a:schemeClr val="tx1"/>
                </a:solidFill>
              </a:rPr>
              <a:t>Runyan</a:t>
            </a:r>
            <a:r>
              <a:rPr lang="en-US" b="0" u="none" dirty="0" smtClean="0">
                <a:solidFill>
                  <a:schemeClr val="tx1"/>
                </a:solidFill>
              </a:rPr>
              <a:t> RB. Cell biology of cardiac cushion development. </a:t>
            </a:r>
            <a:r>
              <a:rPr lang="en-US" b="0" u="none" dirty="0" err="1" smtClean="0">
                <a:solidFill>
                  <a:schemeClr val="tx1"/>
                </a:solidFill>
              </a:rPr>
              <a:t>Int</a:t>
            </a:r>
            <a:r>
              <a:rPr lang="en-US" b="0" u="none" dirty="0" smtClean="0">
                <a:solidFill>
                  <a:schemeClr val="tx1"/>
                </a:solidFill>
              </a:rPr>
              <a:t> Rev </a:t>
            </a:r>
            <a:r>
              <a:rPr lang="en-US" b="0" u="none" dirty="0" err="1" smtClean="0">
                <a:solidFill>
                  <a:schemeClr val="tx1"/>
                </a:solidFill>
              </a:rPr>
              <a:t>Cytol</a:t>
            </a:r>
            <a:r>
              <a:rPr lang="en-US" b="0" u="none" dirty="0" smtClean="0">
                <a:solidFill>
                  <a:schemeClr val="tx1"/>
                </a:solidFill>
              </a:rPr>
              <a:t>. 2005;243:287-335. Review</a:t>
            </a:r>
          </a:p>
          <a:p>
            <a:endParaRPr lang="en-US" b="0" u="none" dirty="0" smtClean="0">
              <a:solidFill>
                <a:schemeClr val="tx1"/>
              </a:solidFill>
            </a:endParaRPr>
          </a:p>
          <a:p>
            <a:pPr indent="-274320" eaLnBrk="1" fontAlgn="auto" hangingPunct="1">
              <a:spcAft>
                <a:spcPts val="0"/>
              </a:spcAft>
              <a:defRPr/>
            </a:pPr>
            <a:r>
              <a:rPr lang="en-US" sz="1200" b="0" u="none" dirty="0" err="1" smtClean="0">
                <a:solidFill>
                  <a:schemeClr val="tx1"/>
                </a:solidFill>
              </a:rPr>
              <a:t>Rumack</a:t>
            </a:r>
            <a:r>
              <a:rPr lang="en-US" sz="1200" b="0" u="none" baseline="0" dirty="0" smtClean="0">
                <a:solidFill>
                  <a:schemeClr val="tx1"/>
                </a:solidFill>
              </a:rPr>
              <a:t> C</a:t>
            </a:r>
            <a:r>
              <a:rPr lang="en-US" sz="1200" b="0" u="none" dirty="0" smtClean="0">
                <a:solidFill>
                  <a:schemeClr val="tx1"/>
                </a:solidFill>
              </a:rPr>
              <a:t>, Wilson S, </a:t>
            </a:r>
            <a:r>
              <a:rPr lang="en-US" sz="1200" b="0" u="none" dirty="0" err="1" smtClean="0">
                <a:solidFill>
                  <a:schemeClr val="tx1"/>
                </a:solidFill>
              </a:rPr>
              <a:t>Charboneau</a:t>
            </a:r>
            <a:r>
              <a:rPr lang="en-US" sz="1200" b="0" u="none" dirty="0" smtClean="0">
                <a:solidFill>
                  <a:schemeClr val="tx1"/>
                </a:solidFill>
              </a:rPr>
              <a:t> JW., Levine, D. Diagnostic Ultrasound 4</a:t>
            </a:r>
            <a:r>
              <a:rPr lang="en-US" sz="1200" b="0" u="none" baseline="30000" dirty="0" smtClean="0">
                <a:solidFill>
                  <a:schemeClr val="tx1"/>
                </a:solidFill>
              </a:rPr>
              <a:t>th</a:t>
            </a:r>
            <a:r>
              <a:rPr lang="en-US" sz="1200" b="0" u="none" dirty="0" smtClean="0">
                <a:solidFill>
                  <a:schemeClr val="tx1"/>
                </a:solidFill>
              </a:rPr>
              <a:t> ed. Elsevier Mosby 2011. Philadelphia PA</a:t>
            </a:r>
          </a:p>
          <a:p>
            <a:pPr indent="-274320" eaLnBrk="1" fontAlgn="auto" hangingPunct="1">
              <a:spcAft>
                <a:spcPts val="0"/>
              </a:spcAft>
              <a:defRPr/>
            </a:pPr>
            <a:endParaRPr lang="en-US" sz="1200" b="0" u="none" dirty="0" smtClean="0">
              <a:solidFill>
                <a:schemeClr val="tx1"/>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u="none" dirty="0" smtClean="0">
                <a:solidFill>
                  <a:schemeClr val="tx1"/>
                </a:solidFill>
              </a:rPr>
              <a:t>Sadler, TW. </a:t>
            </a:r>
            <a:r>
              <a:rPr lang="en-US" sz="1200" b="0" u="none" dirty="0" err="1" smtClean="0">
                <a:solidFill>
                  <a:schemeClr val="tx1"/>
                </a:solidFill>
              </a:rPr>
              <a:t>Langman’s</a:t>
            </a:r>
            <a:r>
              <a:rPr lang="en-US" sz="1200" b="0" u="none" dirty="0" smtClean="0">
                <a:solidFill>
                  <a:schemeClr val="tx1"/>
                </a:solidFill>
              </a:rPr>
              <a:t> Medical Embryology 11</a:t>
            </a:r>
            <a:r>
              <a:rPr lang="en-US" sz="1200" b="0" u="none" baseline="30000" dirty="0" smtClean="0">
                <a:solidFill>
                  <a:schemeClr val="tx1"/>
                </a:solidFill>
              </a:rPr>
              <a:t>th</a:t>
            </a:r>
            <a:r>
              <a:rPr lang="en-US" sz="1200" b="0" u="none" dirty="0" smtClean="0">
                <a:solidFill>
                  <a:schemeClr val="tx1"/>
                </a:solidFill>
              </a:rPr>
              <a:t> ed.</a:t>
            </a:r>
            <a:r>
              <a:rPr lang="en-US" sz="1200" b="0" u="none" kern="1200" dirty="0" smtClean="0">
                <a:solidFill>
                  <a:schemeClr val="tx1"/>
                </a:solidFill>
                <a:effectLst/>
                <a:latin typeface="Arial" charset="0"/>
                <a:ea typeface="+mn-ea"/>
                <a:cs typeface="+mn-cs"/>
              </a:rPr>
              <a:t> Lippincott, Williams </a:t>
            </a:r>
            <a:r>
              <a:rPr lang="en-US" sz="1200" b="0" u="none" kern="1200" baseline="0" dirty="0" smtClean="0">
                <a:solidFill>
                  <a:schemeClr val="tx1"/>
                </a:solidFill>
                <a:effectLst/>
                <a:latin typeface="Arial" charset="0"/>
                <a:ea typeface="+mn-ea"/>
                <a:cs typeface="+mn-cs"/>
              </a:rPr>
              <a:t>&amp; Wilkins, 2010. </a:t>
            </a:r>
            <a:r>
              <a:rPr lang="en-US" sz="1200" b="0" u="none" dirty="0" smtClean="0">
                <a:solidFill>
                  <a:schemeClr val="tx1"/>
                </a:solidFill>
              </a:rPr>
              <a:t>Philadelphia PA</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0" u="none" dirty="0" smtClean="0">
              <a:solidFill>
                <a:schemeClr val="tx1"/>
              </a:solidFill>
            </a:endParaRPr>
          </a:p>
          <a:p>
            <a:endParaRPr lang="en-US" b="0" u="none" dirty="0">
              <a:solidFill>
                <a:schemeClr val="tx1"/>
              </a:solidFill>
            </a:endParaRPr>
          </a:p>
        </p:txBody>
      </p:sp>
      <p:sp>
        <p:nvSpPr>
          <p:cNvPr id="4" name="Slide Number Placeholder 3"/>
          <p:cNvSpPr>
            <a:spLocks noGrp="1"/>
          </p:cNvSpPr>
          <p:nvPr>
            <p:ph type="sldNum" sz="quarter" idx="10"/>
          </p:nvPr>
        </p:nvSpPr>
        <p:spPr/>
        <p:txBody>
          <a:bodyPr/>
          <a:lstStyle/>
          <a:p>
            <a:pPr>
              <a:defRPr/>
            </a:pPr>
            <a:fld id="{23365566-D21D-4FFC-8D86-CEE0F2E70E94}" type="slidenum">
              <a:rPr lang="en-US" smtClean="0"/>
              <a:pPr>
                <a:defRPr/>
              </a:pPr>
              <a:t>49</a:t>
            </a:fld>
            <a:endParaRPr lang="en-US"/>
          </a:p>
        </p:txBody>
      </p:sp>
    </p:spTree>
    <p:extLst>
      <p:ext uri="{BB962C8B-B14F-4D97-AF65-F5344CB8AC3E}">
        <p14:creationId xmlns:p14="http://schemas.microsoft.com/office/powerpoint/2010/main" val="22853549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Since we have some</a:t>
            </a:r>
            <a:r>
              <a:rPr lang="en-US" baseline="0" dirty="0" smtClean="0"/>
              <a:t> extra time, lets put a practicality to this information we just reviewed. </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How about I pose a few questions regarding a “what if situation”, and we think about the consequences of a structure or part, either not developing or not developing correctly…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Ok the first question, so </a:t>
            </a:r>
            <a:r>
              <a:rPr lang="en-US" dirty="0" smtClean="0"/>
              <a:t>What might be the outcome if the </a:t>
            </a:r>
            <a:r>
              <a:rPr lang="en-US" dirty="0" err="1" smtClean="0"/>
              <a:t>aorticopulmonary</a:t>
            </a:r>
            <a:r>
              <a:rPr lang="en-US" dirty="0" smtClean="0"/>
              <a:t> septum only partially develops?</a:t>
            </a:r>
          </a:p>
          <a:p>
            <a:endParaRPr lang="en-US" dirty="0"/>
          </a:p>
        </p:txBody>
      </p:sp>
      <p:sp>
        <p:nvSpPr>
          <p:cNvPr id="4" name="Slide Number Placeholder 3"/>
          <p:cNvSpPr>
            <a:spLocks noGrp="1"/>
          </p:cNvSpPr>
          <p:nvPr>
            <p:ph type="sldNum" sz="quarter" idx="10"/>
          </p:nvPr>
        </p:nvSpPr>
        <p:spPr/>
        <p:txBody>
          <a:bodyPr/>
          <a:lstStyle/>
          <a:p>
            <a:pPr>
              <a:defRPr/>
            </a:pPr>
            <a:fld id="{23365566-D21D-4FFC-8D86-CEE0F2E70E94}" type="slidenum">
              <a:rPr lang="en-US" smtClean="0"/>
              <a:pPr>
                <a:defRPr/>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dirty="0" smtClean="0"/>
              <a:t>A condition called persistent </a:t>
            </a:r>
            <a:r>
              <a:rPr lang="en-US" dirty="0" err="1" smtClean="0"/>
              <a:t>truncus</a:t>
            </a:r>
            <a:r>
              <a:rPr lang="en-US" dirty="0" smtClean="0"/>
              <a:t> arteriosus will occur, with only </a:t>
            </a:r>
            <a:r>
              <a:rPr lang="en-US" b="1" dirty="0" smtClean="0"/>
              <a:t>partial development</a:t>
            </a:r>
          </a:p>
          <a:p>
            <a:pPr algn="l"/>
            <a:endParaRPr lang="en-US" b="1" dirty="0" smtClean="0"/>
          </a:p>
          <a:p>
            <a:pPr algn="l"/>
            <a:r>
              <a:rPr lang="en-US" b="0" dirty="0" smtClean="0"/>
              <a:t>Persistent </a:t>
            </a:r>
            <a:r>
              <a:rPr lang="en-US" b="0" dirty="0" err="1" smtClean="0"/>
              <a:t>truncus</a:t>
            </a:r>
            <a:r>
              <a:rPr lang="en-US" b="0" dirty="0" smtClean="0"/>
              <a:t> arteriosus results in a condition in which one large vessel </a:t>
            </a:r>
            <a:r>
              <a:rPr lang="en-US" b="0" dirty="0" err="1" smtClean="0"/>
              <a:t>learves</a:t>
            </a:r>
            <a:r>
              <a:rPr lang="en-US" b="0" dirty="0" smtClean="0"/>
              <a:t> the heart and receives blood from both the right and left</a:t>
            </a:r>
            <a:r>
              <a:rPr lang="en-US" b="0" baseline="0" dirty="0" smtClean="0"/>
              <a:t> ventricles. PTA or more commonly used is the term shortened to simply </a:t>
            </a:r>
            <a:r>
              <a:rPr lang="en-US" b="0" baseline="0" dirty="0" err="1" smtClean="0"/>
              <a:t>truncus</a:t>
            </a:r>
            <a:r>
              <a:rPr lang="en-US" b="0" baseline="0" dirty="0" smtClean="0"/>
              <a:t> arteriosus is usually accompanied by a membranous ventricular septal defect, because remember the </a:t>
            </a:r>
            <a:r>
              <a:rPr lang="en-US" b="0" baseline="0" dirty="0" err="1" smtClean="0"/>
              <a:t>aorticopulmonary</a:t>
            </a:r>
            <a:r>
              <a:rPr lang="en-US" b="0" baseline="0" dirty="0" smtClean="0"/>
              <a:t> septum plays a part in making sure the interventricular septum is snugly closed around the level of the crux.</a:t>
            </a:r>
          </a:p>
          <a:p>
            <a:pPr algn="l"/>
            <a:r>
              <a:rPr lang="en-US" b="0" baseline="0" dirty="0" smtClean="0"/>
              <a:t>This type of condition as you would expect, is associated clinically with marked cyanosis once the fetus leaves the safety of the placental circulation</a:t>
            </a:r>
            <a:endParaRPr lang="en-US" dirty="0"/>
          </a:p>
        </p:txBody>
      </p:sp>
      <p:sp>
        <p:nvSpPr>
          <p:cNvPr id="4" name="Slide Number Placeholder 3"/>
          <p:cNvSpPr>
            <a:spLocks noGrp="1"/>
          </p:cNvSpPr>
          <p:nvPr>
            <p:ph type="sldNum" sz="quarter" idx="10"/>
          </p:nvPr>
        </p:nvSpPr>
        <p:spPr/>
        <p:txBody>
          <a:bodyPr/>
          <a:lstStyle/>
          <a:p>
            <a:pPr>
              <a:defRPr/>
            </a:pPr>
            <a:fld id="{23365566-D21D-4FFC-8D86-CEE0F2E70E94}" type="slidenum">
              <a:rPr lang="en-US" smtClean="0"/>
              <a:pPr>
                <a:defRPr/>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What might be the outcome if the </a:t>
            </a:r>
            <a:r>
              <a:rPr lang="en-US" dirty="0" err="1" smtClean="0"/>
              <a:t>aorticopulmonary</a:t>
            </a:r>
            <a:r>
              <a:rPr lang="en-US" dirty="0" smtClean="0"/>
              <a:t> septum does not spiral completely?</a:t>
            </a:r>
          </a:p>
          <a:p>
            <a:endParaRPr lang="en-US" dirty="0"/>
          </a:p>
        </p:txBody>
      </p:sp>
      <p:sp>
        <p:nvSpPr>
          <p:cNvPr id="4" name="Slide Number Placeholder 3"/>
          <p:cNvSpPr>
            <a:spLocks noGrp="1"/>
          </p:cNvSpPr>
          <p:nvPr>
            <p:ph type="sldNum" sz="quarter" idx="10"/>
          </p:nvPr>
        </p:nvSpPr>
        <p:spPr/>
        <p:txBody>
          <a:bodyPr/>
          <a:lstStyle/>
          <a:p>
            <a:pPr>
              <a:defRPr/>
            </a:pPr>
            <a:fld id="{23365566-D21D-4FFC-8D86-CEE0F2E70E94}" type="slidenum">
              <a:rPr lang="en-US" smtClean="0"/>
              <a:pPr>
                <a:defRPr/>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What might be the outcome if the </a:t>
            </a:r>
            <a:r>
              <a:rPr lang="en-US" dirty="0" err="1" smtClean="0"/>
              <a:t>aorticopulmonary</a:t>
            </a:r>
            <a:r>
              <a:rPr lang="en-US" dirty="0" smtClean="0"/>
              <a:t> septum does not spiral completely?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 </a:t>
            </a:r>
            <a:r>
              <a:rPr lang="en-US" dirty="0" err="1" smtClean="0"/>
              <a:t>transpostion</a:t>
            </a:r>
            <a:r>
              <a:rPr lang="en-US" dirty="0" smtClean="0"/>
              <a:t> of the great arteries</a:t>
            </a:r>
            <a:r>
              <a:rPr lang="en-US" baseline="0" dirty="0" smtClean="0"/>
              <a:t> occurs, and this type is referred to as complete transposition, because guess what there’s another type as well.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This congenital cardiac defect occurs because of an abnormal neural crest cell migration, so really </a:t>
            </a:r>
            <a:r>
              <a:rPr lang="en-US" baseline="0" dirty="0" err="1" smtClean="0"/>
              <a:t>really</a:t>
            </a:r>
            <a:r>
              <a:rPr lang="en-US" baseline="0" dirty="0" smtClean="0"/>
              <a:t> early in embryology these cells are not set exactly right or don’t migrate exactly where they should, and we see that the </a:t>
            </a:r>
            <a:r>
              <a:rPr lang="en-US" baseline="0" dirty="0" err="1" smtClean="0"/>
              <a:t>aorticopulmonary</a:t>
            </a:r>
            <a:r>
              <a:rPr lang="en-US" baseline="0" dirty="0" smtClean="0"/>
              <a:t> or </a:t>
            </a:r>
            <a:r>
              <a:rPr lang="en-US" baseline="0" dirty="0" err="1" smtClean="0"/>
              <a:t>ap</a:t>
            </a:r>
            <a:r>
              <a:rPr lang="en-US" baseline="0" dirty="0" smtClean="0"/>
              <a:t> </a:t>
            </a:r>
            <a:r>
              <a:rPr lang="en-US" baseline="0" dirty="0" err="1" smtClean="0"/>
              <a:t>setum</a:t>
            </a:r>
            <a:r>
              <a:rPr lang="en-US" baseline="0" dirty="0" smtClean="0"/>
              <a:t> does not spiral correctly. The aorta arises abnormally from the right ventricle and the pulmonary trunk arises abnormally from the left ventricle. This situation causes the systemic and pulmonary circulations to be completely separated from each other. This is incompatible with life unless an accompanying shunt exists like a VSD a patent foramen ovale, or a patent ductus arteriosus. Clinically this situation presents with marked cyanosis.</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3365566-D21D-4FFC-8D86-CEE0F2E70E94}" type="slidenum">
              <a:rPr lang="en-US" smtClean="0"/>
              <a:pPr>
                <a:defRPr/>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What might be the outcome if the dorsal and ventral atrioventricular cushions don’t fuse correctly?</a:t>
            </a:r>
          </a:p>
          <a:p>
            <a:endParaRPr lang="en-US" dirty="0"/>
          </a:p>
        </p:txBody>
      </p:sp>
      <p:sp>
        <p:nvSpPr>
          <p:cNvPr id="4" name="Slide Number Placeholder 3"/>
          <p:cNvSpPr>
            <a:spLocks noGrp="1"/>
          </p:cNvSpPr>
          <p:nvPr>
            <p:ph type="sldNum" sz="quarter" idx="10"/>
          </p:nvPr>
        </p:nvSpPr>
        <p:spPr/>
        <p:txBody>
          <a:bodyPr/>
          <a:lstStyle/>
          <a:p>
            <a:pPr>
              <a:defRPr/>
            </a:pPr>
            <a:fld id="{23365566-D21D-4FFC-8D86-CEE0F2E70E94}" type="slidenum">
              <a:rPr lang="en-US" smtClean="0"/>
              <a:pPr>
                <a:defRPr/>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If the dorsal and ventral atrioventricular cushions don’t fuse correctly we will see</a:t>
            </a:r>
            <a:r>
              <a:rPr lang="en-US" baseline="0" dirty="0" smtClean="0"/>
              <a:t> what is known as a common </a:t>
            </a:r>
            <a:r>
              <a:rPr lang="en-US" baseline="0" dirty="0" err="1" smtClean="0"/>
              <a:t>av</a:t>
            </a:r>
            <a:r>
              <a:rPr lang="en-US" baseline="0" dirty="0" smtClean="0"/>
              <a:t> canal defect</a:t>
            </a:r>
            <a:r>
              <a:rPr lang="en-US" dirty="0" smtClean="0"/>
              <a:t>?</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It results in a condition in which the common AV canal is never partitioned into the right and left </a:t>
            </a:r>
            <a:r>
              <a:rPr lang="en-US" dirty="0" err="1" smtClean="0"/>
              <a:t>av</a:t>
            </a:r>
            <a:r>
              <a:rPr lang="en-US" dirty="0" smtClean="0"/>
              <a:t> canals, so that a large</a:t>
            </a:r>
            <a:r>
              <a:rPr lang="en-US" baseline="0" dirty="0" smtClean="0"/>
              <a:t> hole can be found in the center of the heart. Consequently the tricuspid and bicuspid or mitral valves are represented by one valve common to both sides of the heart. Clinically after birth we see two common hemodynamic abnormalities.</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	one- left to right shunting of blood from the left atrium to the right atrium causing an enlarged right atrium and right ventricle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	and second, we see mitral regurgitation causing an enlarged left atrium and left ventricle</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3365566-D21D-4FFC-8D86-CEE0F2E70E94}" type="slidenum">
              <a:rPr lang="en-US" smtClean="0"/>
              <a:pPr>
                <a:defRPr/>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What might be the outcome if the muscular and membranous  interventricular septa don’t form?</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3365566-D21D-4FFC-8D86-CEE0F2E70E94}" type="slidenum">
              <a:rPr lang="en-US" smtClean="0"/>
              <a:pPr>
                <a:defRPr/>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This is an easy one, because its</a:t>
            </a:r>
            <a:r>
              <a:rPr lang="en-US" baseline="0" dirty="0" smtClean="0"/>
              <a:t> fairly obvious, </a:t>
            </a:r>
            <a:r>
              <a:rPr lang="en-US" dirty="0" smtClean="0"/>
              <a:t>What might be the outcome if the muscular and membranous  interventricular septa don’t form?</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We would see a common ventricle..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3365566-D21D-4FFC-8D86-CEE0F2E70E94}" type="slidenum">
              <a:rPr lang="en-US" smtClean="0"/>
              <a:pPr>
                <a:defRPr/>
              </a:pPr>
              <a:t>57</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What might be the outcome if the </a:t>
            </a:r>
            <a:r>
              <a:rPr lang="en-US" dirty="0" err="1" smtClean="0"/>
              <a:t>aorticopulmonary</a:t>
            </a:r>
            <a:r>
              <a:rPr lang="en-US" dirty="0" smtClean="0"/>
              <a:t> septum is skewed</a:t>
            </a:r>
          </a:p>
          <a:p>
            <a:endParaRPr lang="en-US" dirty="0"/>
          </a:p>
        </p:txBody>
      </p:sp>
      <p:sp>
        <p:nvSpPr>
          <p:cNvPr id="4" name="Slide Number Placeholder 3"/>
          <p:cNvSpPr>
            <a:spLocks noGrp="1"/>
          </p:cNvSpPr>
          <p:nvPr>
            <p:ph type="sldNum" sz="quarter" idx="10"/>
          </p:nvPr>
        </p:nvSpPr>
        <p:spPr/>
        <p:txBody>
          <a:bodyPr/>
          <a:lstStyle/>
          <a:p>
            <a:pPr>
              <a:defRPr/>
            </a:pPr>
            <a:fld id="{23365566-D21D-4FFC-8D86-CEE0F2E70E94}" type="slidenum">
              <a:rPr lang="en-US" smtClean="0"/>
              <a:pPr>
                <a:defRPr/>
              </a:pPr>
              <a:t>58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If the </a:t>
            </a:r>
            <a:r>
              <a:rPr lang="en-US" dirty="0" err="1" smtClean="0"/>
              <a:t>aorticopulmonary</a:t>
            </a:r>
            <a:r>
              <a:rPr lang="en-US" dirty="0" smtClean="0"/>
              <a:t> septum doesn’t form exactly on track, we may</a:t>
            </a:r>
            <a:r>
              <a:rPr lang="en-US" baseline="0" dirty="0" smtClean="0"/>
              <a:t> see a condition known as tetralogy of </a:t>
            </a:r>
            <a:r>
              <a:rPr lang="en-US" baseline="0" dirty="0" err="1" smtClean="0"/>
              <a:t>fallot</a:t>
            </a:r>
            <a:r>
              <a:rPr lang="en-US" baseline="0" dirty="0" smtClean="0"/>
              <a:t>. This is caused by an abnormal neural crest migration such that there is skewed development the </a:t>
            </a:r>
            <a:r>
              <a:rPr lang="en-US" baseline="0" dirty="0" err="1" smtClean="0"/>
              <a:t>ap</a:t>
            </a:r>
            <a:r>
              <a:rPr lang="en-US" baseline="0" dirty="0" smtClean="0"/>
              <a:t> septum. Remember we see another congenital cardiac defect with </a:t>
            </a:r>
            <a:r>
              <a:rPr lang="en-US" baseline="0" dirty="0" err="1" smtClean="0"/>
              <a:t>truncus</a:t>
            </a:r>
            <a:r>
              <a:rPr lang="en-US" baseline="0" dirty="0" smtClean="0"/>
              <a:t> arteriosus when the </a:t>
            </a:r>
            <a:r>
              <a:rPr lang="en-US" baseline="0" dirty="0" err="1" smtClean="0"/>
              <a:t>ap</a:t>
            </a:r>
            <a:r>
              <a:rPr lang="en-US" baseline="0" dirty="0" smtClean="0"/>
              <a:t> septum isn’t exactly on track as well.</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But in tetralogy of </a:t>
            </a:r>
            <a:r>
              <a:rPr lang="en-US" baseline="0" dirty="0" err="1" smtClean="0"/>
              <a:t>fallot</a:t>
            </a:r>
            <a:r>
              <a:rPr lang="en-US" baseline="0" dirty="0" smtClean="0"/>
              <a:t>, the pulmonary trunk obtains a small diameter and the aorta obtains a large diameter. This condition is characterized by four classic malformations: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Pulmonary stenosis</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Right ventricular hypertrophy</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An overriding aorta,</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And ventricular septal defect. This condition clinically is associated with marked cyanosis because of the left to right shunting of blood, whereby the clinical consequences depend primarily on the severity of the pulmonic stenosis.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3365566-D21D-4FFC-8D86-CEE0F2E70E94}" type="slidenum">
              <a:rPr lang="en-US" smtClean="0"/>
              <a:pPr>
                <a:defRPr/>
              </a:pPr>
              <a:t>59</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What might be the outcome if the </a:t>
            </a:r>
            <a:r>
              <a:rPr lang="en-US" dirty="0" err="1" smtClean="0"/>
              <a:t>endocardial</a:t>
            </a:r>
            <a:r>
              <a:rPr lang="en-US" dirty="0" smtClean="0"/>
              <a:t> tube does not loop to the right, and instead loops to the left?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3365566-D21D-4FFC-8D86-CEE0F2E70E94}" type="slidenum">
              <a:rPr lang="en-US" smtClean="0"/>
              <a:pPr>
                <a:defRPr/>
              </a:pPr>
              <a:t>60</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If we see a loop</a:t>
            </a:r>
            <a:r>
              <a:rPr lang="en-US" baseline="0" dirty="0" smtClean="0"/>
              <a:t> of that </a:t>
            </a:r>
            <a:r>
              <a:rPr lang="en-US" baseline="0" dirty="0" err="1" smtClean="0"/>
              <a:t>endocardial</a:t>
            </a:r>
            <a:r>
              <a:rPr lang="en-US" baseline="0" dirty="0" smtClean="0"/>
              <a:t> tube that outgrew its space, that loops to the left instead of looping to the right or </a:t>
            </a:r>
            <a:r>
              <a:rPr lang="en-US" baseline="0" dirty="0" err="1" smtClean="0"/>
              <a:t>dextrolooping</a:t>
            </a:r>
            <a:r>
              <a:rPr lang="en-US" baseline="0" dirty="0" smtClean="0"/>
              <a:t>, we see the second form of transposition. This one is called l-transposition or sometimes congenitally corrected transposition of the great vessels.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With l transposition</a:t>
            </a:r>
            <a:r>
              <a:rPr lang="en-US" baseline="0" dirty="0" smtClean="0"/>
              <a:t> the aorta and pulmonary trunk are transposed and the ventricles are inverted so to speak, such that the anatomical right ventricle lies on the left side and the anatomical left ventricle lies on the right side. These two major deviations offset one another such that the blood flow </a:t>
            </a:r>
            <a:r>
              <a:rPr lang="en-US" baseline="0" smtClean="0"/>
              <a:t>pattern is </a:t>
            </a:r>
            <a:r>
              <a:rPr lang="en-US" baseline="0" dirty="0" smtClean="0"/>
              <a:t>actually normal in nature, hence the “corrected” form of transposition.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3365566-D21D-4FFC-8D86-CEE0F2E70E94}" type="slidenum">
              <a:rPr lang="en-US" smtClean="0"/>
              <a:pPr>
                <a:defRPr/>
              </a:pPr>
              <a:t>61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60"/>
          <p:cNvGrpSpPr>
            <a:grpSpLocks/>
          </p:cNvGrpSpPr>
          <p:nvPr/>
        </p:nvGrpSpPr>
        <p:grpSpPr bwMode="auto">
          <a:xfrm>
            <a:off x="-382588" y="0"/>
            <a:ext cx="9932988" cy="6858000"/>
            <a:chOff x="-382404" y="0"/>
            <a:chExt cx="9932332" cy="6858000"/>
          </a:xfrm>
        </p:grpSpPr>
        <p:grpSp>
          <p:nvGrpSpPr>
            <p:cNvPr id="5" name="Group 44"/>
            <p:cNvGrpSpPr>
              <a:grpSpLocks/>
            </p:cNvGrpSpPr>
            <p:nvPr/>
          </p:nvGrpSpPr>
          <p:grpSpPr bwMode="auto">
            <a:xfrm>
              <a:off x="0" y="0"/>
              <a:ext cx="9144000" cy="6858000"/>
              <a:chOff x="0" y="0"/>
              <a:chExt cx="9144000" cy="6858000"/>
            </a:xfrm>
          </p:grpSpPr>
          <p:grpSp>
            <p:nvGrpSpPr>
              <p:cNvPr id="28" name="Group 4"/>
              <p:cNvGrpSpPr>
                <a:grpSpLocks/>
              </p:cNvGrpSpPr>
              <p:nvPr/>
            </p:nvGrpSpPr>
            <p:grpSpPr bwMode="auto">
              <a:xfrm>
                <a:off x="0" y="0"/>
                <a:ext cx="2514600" cy="6858000"/>
                <a:chOff x="0" y="0"/>
                <a:chExt cx="2514600" cy="6858000"/>
              </a:xfrm>
            </p:grpSpPr>
            <p:sp>
              <p:nvSpPr>
                <p:cNvPr id="40" name="Rectangle 39"/>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1"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2"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29" name="Group 5"/>
              <p:cNvGrpSpPr>
                <a:grpSpLocks/>
              </p:cNvGrpSpPr>
              <p:nvPr/>
            </p:nvGrpSpPr>
            <p:grpSpPr bwMode="auto">
              <a:xfrm>
                <a:off x="422910" y="0"/>
                <a:ext cx="2514600" cy="6858000"/>
                <a:chOff x="0" y="0"/>
                <a:chExt cx="2514600" cy="6858000"/>
              </a:xfrm>
            </p:grpSpPr>
            <p:sp>
              <p:nvSpPr>
                <p:cNvPr id="37" name="Rectangle 36"/>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8" name="Rectangle 37"/>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9" name="Rectangle 38"/>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30" name="Group 9"/>
              <p:cNvGrpSpPr>
                <a:grpSpLocks/>
              </p:cNvGrpSpPr>
              <p:nvPr/>
            </p:nvGrpSpPr>
            <p:grpSpPr bwMode="auto">
              <a:xfrm rot="10800000">
                <a:off x="6629400" y="0"/>
                <a:ext cx="2514600" cy="6858000"/>
                <a:chOff x="0" y="0"/>
                <a:chExt cx="2514600" cy="6858000"/>
              </a:xfrm>
            </p:grpSpPr>
            <p:sp>
              <p:nvSpPr>
                <p:cNvPr id="34" name="Rectangle 33"/>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5" name="Rectangle 34"/>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6" name="Rectangle 35"/>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sp>
            <p:nvSpPr>
              <p:cNvPr id="31" name="Rectangle 30"/>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2" name="Rectangle 31"/>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3" name="Rectangle 32"/>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sp>
          <p:nvSpPr>
            <p:cNvPr id="6" name="Freeform 5"/>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7" name="Freeform 6"/>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8" name="Freeform 7"/>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9" name="Freeform 8"/>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10" name="Freeform 9"/>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11" name="Hexagon 10"/>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2" name="Hexagon 11"/>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3" name="Hexagon 12"/>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4" name="Hexagon 13"/>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5" name="Hexagon 14"/>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6" name="Freeform 15"/>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7" name="Hexagon 16"/>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8" name="Hexagon 17"/>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9" name="Hexagon 18"/>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0" name="Hexagon 19"/>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1" name="Hexagon 20"/>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2" name="Hexagon 21"/>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3" name="Hexagon 22"/>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Hexagon 23"/>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5" name="Hexagon 24"/>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6" name="Freeform 25"/>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7" name="Freeform 26"/>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sp>
        <p:nvSpPr>
          <p:cNvPr id="43" name="Rectangle 42"/>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4" name="Rectangle 43"/>
          <p:cNvSpPr/>
          <p:nvPr/>
        </p:nvSpPr>
        <p:spPr>
          <a:xfrm>
            <a:off x="4649788" y="-22225"/>
            <a:ext cx="3505200" cy="23129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5" name="Rectangle 44"/>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6" name="Rectangle 45"/>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7" name="Date Placeholder 3"/>
          <p:cNvSpPr>
            <a:spLocks noGrp="1"/>
          </p:cNvSpPr>
          <p:nvPr>
            <p:ph type="dt" sz="half" idx="10"/>
          </p:nvPr>
        </p:nvSpPr>
        <p:spPr>
          <a:xfrm>
            <a:off x="4738688" y="1516063"/>
            <a:ext cx="2133600" cy="752475"/>
          </a:xfrm>
        </p:spPr>
        <p:txBody>
          <a:bodyPr anchor="b"/>
          <a:lstStyle>
            <a:lvl1pPr algn="l">
              <a:defRPr sz="2400"/>
            </a:lvl1pPr>
          </a:lstStyle>
          <a:p>
            <a:pPr>
              <a:defRPr/>
            </a:pPr>
            <a:endParaRPr lang="en-US"/>
          </a:p>
        </p:txBody>
      </p:sp>
      <p:sp>
        <p:nvSpPr>
          <p:cNvPr id="48" name="Footer Placeholder 4"/>
          <p:cNvSpPr>
            <a:spLocks noGrp="1"/>
          </p:cNvSpPr>
          <p:nvPr>
            <p:ph type="ftr" sz="quarter" idx="11"/>
          </p:nvPr>
        </p:nvSpPr>
        <p:spPr>
          <a:xfrm>
            <a:off x="5303838" y="5719763"/>
            <a:ext cx="2830512" cy="365125"/>
          </a:xfrm>
        </p:spPr>
        <p:txBody>
          <a:bodyPr>
            <a:normAutofit/>
          </a:bodyPr>
          <a:lstStyle>
            <a:lvl1pPr>
              <a:defRPr>
                <a:solidFill>
                  <a:schemeClr val="accent1"/>
                </a:solidFill>
              </a:defRPr>
            </a:lvl1pPr>
          </a:lstStyle>
          <a:p>
            <a:pPr>
              <a:defRPr/>
            </a:pPr>
            <a:endParaRPr lang="en-US">
              <a:solidFill>
                <a:srgbClr val="727CA3"/>
              </a:solidFill>
            </a:endParaRPr>
          </a:p>
        </p:txBody>
      </p:sp>
      <p:sp>
        <p:nvSpPr>
          <p:cNvPr id="49" name="Slide Number Placeholder 5"/>
          <p:cNvSpPr>
            <a:spLocks noGrp="1"/>
          </p:cNvSpPr>
          <p:nvPr>
            <p:ph type="sldNum" sz="quarter" idx="12"/>
          </p:nvPr>
        </p:nvSpPr>
        <p:spPr>
          <a:xfrm>
            <a:off x="4649788" y="5719763"/>
            <a:ext cx="642937" cy="365125"/>
          </a:xfrm>
        </p:spPr>
        <p:txBody>
          <a:bodyPr/>
          <a:lstStyle>
            <a:lvl1pPr>
              <a:defRPr>
                <a:solidFill>
                  <a:schemeClr val="accent1"/>
                </a:solidFill>
              </a:defRPr>
            </a:lvl1pPr>
          </a:lstStyle>
          <a:p>
            <a:pPr>
              <a:defRPr/>
            </a:pPr>
            <a:fld id="{4EE1BB16-3E18-420C-B1D0-E1DCB1B2D48D}" type="slidenum">
              <a:rPr lang="en-US">
                <a:solidFill>
                  <a:srgbClr val="727CA3"/>
                </a:solidFill>
              </a:rPr>
              <a:pPr>
                <a:defRPr/>
              </a:pPr>
              <a:t>‹#›</a:t>
            </a:fld>
            <a:endParaRPr lang="en-US">
              <a:solidFill>
                <a:srgbClr val="727CA3"/>
              </a:solidFill>
            </a:endParaRPr>
          </a:p>
        </p:txBody>
      </p:sp>
    </p:spTree>
    <p:extLst>
      <p:ext uri="{BB962C8B-B14F-4D97-AF65-F5344CB8AC3E}">
        <p14:creationId xmlns:p14="http://schemas.microsoft.com/office/powerpoint/2010/main" val="3590605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srgbClr val="727CA3"/>
              </a:solidFill>
            </a:endParaRPr>
          </a:p>
        </p:txBody>
      </p:sp>
      <p:sp>
        <p:nvSpPr>
          <p:cNvPr id="6" name="Slide Number Placeholder 5"/>
          <p:cNvSpPr>
            <a:spLocks noGrp="1"/>
          </p:cNvSpPr>
          <p:nvPr>
            <p:ph type="sldNum" sz="quarter" idx="12"/>
          </p:nvPr>
        </p:nvSpPr>
        <p:spPr/>
        <p:txBody>
          <a:bodyPr/>
          <a:lstStyle>
            <a:lvl1pPr>
              <a:defRPr/>
            </a:lvl1pPr>
          </a:lstStyle>
          <a:p>
            <a:pPr>
              <a:defRPr/>
            </a:pPr>
            <a:fld id="{3ECA950D-5CEA-4BBD-B55B-1E3C5DE72F09}" type="slidenum">
              <a:rPr lang="en-US"/>
              <a:pPr>
                <a:defRPr/>
              </a:pPr>
              <a:t>‹#›</a:t>
            </a:fld>
            <a:endParaRPr lang="en-US"/>
          </a:p>
        </p:txBody>
      </p:sp>
    </p:spTree>
    <p:extLst>
      <p:ext uri="{BB962C8B-B14F-4D97-AF65-F5344CB8AC3E}">
        <p14:creationId xmlns:p14="http://schemas.microsoft.com/office/powerpoint/2010/main" val="1233814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srgbClr val="727CA3"/>
              </a:solidFill>
            </a:endParaRPr>
          </a:p>
        </p:txBody>
      </p:sp>
      <p:sp>
        <p:nvSpPr>
          <p:cNvPr id="6" name="Slide Number Placeholder 5"/>
          <p:cNvSpPr>
            <a:spLocks noGrp="1"/>
          </p:cNvSpPr>
          <p:nvPr>
            <p:ph type="sldNum" sz="quarter" idx="12"/>
          </p:nvPr>
        </p:nvSpPr>
        <p:spPr/>
        <p:txBody>
          <a:bodyPr/>
          <a:lstStyle>
            <a:lvl1pPr>
              <a:defRPr/>
            </a:lvl1pPr>
          </a:lstStyle>
          <a:p>
            <a:pPr>
              <a:defRPr/>
            </a:pPr>
            <a:fld id="{9E9C306C-C3FD-4A4E-9B8E-F8A05F773895}" type="slidenum">
              <a:rPr lang="en-US"/>
              <a:pPr>
                <a:defRPr/>
              </a:pPr>
              <a:t>‹#›</a:t>
            </a:fld>
            <a:endParaRPr lang="en-US"/>
          </a:p>
        </p:txBody>
      </p:sp>
    </p:spTree>
    <p:extLst>
      <p:ext uri="{BB962C8B-B14F-4D97-AF65-F5344CB8AC3E}">
        <p14:creationId xmlns:p14="http://schemas.microsoft.com/office/powerpoint/2010/main" val="506392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5"/>
          </p:nvPr>
        </p:nvSpPr>
        <p:spPr/>
        <p:txBody>
          <a:bodyPr/>
          <a:lstStyle>
            <a:lvl1pPr>
              <a:defRPr/>
            </a:lvl1pPr>
          </a:lstStyle>
          <a:p>
            <a:pPr>
              <a:defRPr/>
            </a:pPr>
            <a:endParaRPr lang="en-US"/>
          </a:p>
        </p:txBody>
      </p:sp>
      <p:sp>
        <p:nvSpPr>
          <p:cNvPr id="6" name="Footer Placeholder 4"/>
          <p:cNvSpPr>
            <a:spLocks noGrp="1"/>
          </p:cNvSpPr>
          <p:nvPr>
            <p:ph type="ftr" sz="quarter" idx="16"/>
          </p:nvPr>
        </p:nvSpPr>
        <p:spPr/>
        <p:txBody>
          <a:bodyPr/>
          <a:lstStyle>
            <a:lvl1pPr>
              <a:defRPr/>
            </a:lvl1pPr>
          </a:lstStyle>
          <a:p>
            <a:pPr>
              <a:defRPr/>
            </a:pPr>
            <a:endParaRPr lang="en-US">
              <a:solidFill>
                <a:srgbClr val="727CA3"/>
              </a:solidFill>
            </a:endParaRPr>
          </a:p>
        </p:txBody>
      </p:sp>
      <p:sp>
        <p:nvSpPr>
          <p:cNvPr id="7" name="Slide Number Placeholder 5"/>
          <p:cNvSpPr>
            <a:spLocks noGrp="1"/>
          </p:cNvSpPr>
          <p:nvPr>
            <p:ph type="sldNum" sz="quarter" idx="17"/>
          </p:nvPr>
        </p:nvSpPr>
        <p:spPr/>
        <p:txBody>
          <a:bodyPr/>
          <a:lstStyle>
            <a:lvl1pPr>
              <a:defRPr/>
            </a:lvl1pPr>
          </a:lstStyle>
          <a:p>
            <a:pPr>
              <a:defRPr/>
            </a:pPr>
            <a:fld id="{17B94D82-9CE7-4CA3-A05D-64E0F0362051}" type="slidenum">
              <a:rPr lang="en-US"/>
              <a:pPr>
                <a:defRPr/>
              </a:pPr>
              <a:t>‹#›</a:t>
            </a:fld>
            <a:endParaRPr lang="en-US"/>
          </a:p>
        </p:txBody>
      </p:sp>
    </p:spTree>
    <p:extLst>
      <p:ext uri="{BB962C8B-B14F-4D97-AF65-F5344CB8AC3E}">
        <p14:creationId xmlns:p14="http://schemas.microsoft.com/office/powerpoint/2010/main" val="1054635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solidFill>
                <a:srgbClr val="727CA3"/>
              </a:solidFill>
            </a:endParaRPr>
          </a:p>
        </p:txBody>
      </p:sp>
      <p:sp>
        <p:nvSpPr>
          <p:cNvPr id="9" name="Slide Number Placeholder 5"/>
          <p:cNvSpPr>
            <a:spLocks noGrp="1"/>
          </p:cNvSpPr>
          <p:nvPr>
            <p:ph type="sldNum" sz="quarter" idx="12"/>
          </p:nvPr>
        </p:nvSpPr>
        <p:spPr/>
        <p:txBody>
          <a:bodyPr/>
          <a:lstStyle>
            <a:lvl1pPr>
              <a:defRPr/>
            </a:lvl1pPr>
          </a:lstStyle>
          <a:p>
            <a:pPr>
              <a:defRPr/>
            </a:pPr>
            <a:fld id="{019ACD95-F813-4C1A-BF78-63B55FBED012}" type="slidenum">
              <a:rPr lang="en-US"/>
              <a:pPr>
                <a:defRPr/>
              </a:pPr>
              <a:t>‹#›</a:t>
            </a:fld>
            <a:endParaRPr lang="en-US"/>
          </a:p>
        </p:txBody>
      </p:sp>
    </p:spTree>
    <p:extLst>
      <p:ext uri="{BB962C8B-B14F-4D97-AF65-F5344CB8AC3E}">
        <p14:creationId xmlns:p14="http://schemas.microsoft.com/office/powerpoint/2010/main" val="2904713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solidFill>
                <a:srgbClr val="727CA3"/>
              </a:solidFill>
            </a:endParaRPr>
          </a:p>
        </p:txBody>
      </p:sp>
      <p:sp>
        <p:nvSpPr>
          <p:cNvPr id="5" name="Slide Number Placeholder 5"/>
          <p:cNvSpPr>
            <a:spLocks noGrp="1"/>
          </p:cNvSpPr>
          <p:nvPr>
            <p:ph type="sldNum" sz="quarter" idx="12"/>
          </p:nvPr>
        </p:nvSpPr>
        <p:spPr/>
        <p:txBody>
          <a:bodyPr/>
          <a:lstStyle>
            <a:lvl1pPr>
              <a:defRPr/>
            </a:lvl1pPr>
          </a:lstStyle>
          <a:p>
            <a:pPr>
              <a:defRPr/>
            </a:pPr>
            <a:fld id="{D900075F-13CB-4A08-B350-603197DAE901}" type="slidenum">
              <a:rPr lang="en-US"/>
              <a:pPr>
                <a:defRPr/>
              </a:pPr>
              <a:t>‹#›</a:t>
            </a:fld>
            <a:endParaRPr lang="en-US"/>
          </a:p>
        </p:txBody>
      </p:sp>
    </p:spTree>
    <p:extLst>
      <p:ext uri="{BB962C8B-B14F-4D97-AF65-F5344CB8AC3E}">
        <p14:creationId xmlns:p14="http://schemas.microsoft.com/office/powerpoint/2010/main" val="696251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solidFill>
                <a:srgbClr val="727CA3"/>
              </a:solidFill>
            </a:endParaRPr>
          </a:p>
        </p:txBody>
      </p:sp>
      <p:sp>
        <p:nvSpPr>
          <p:cNvPr id="4" name="Slide Number Placeholder 5"/>
          <p:cNvSpPr>
            <a:spLocks noGrp="1"/>
          </p:cNvSpPr>
          <p:nvPr>
            <p:ph type="sldNum" sz="quarter" idx="12"/>
          </p:nvPr>
        </p:nvSpPr>
        <p:spPr/>
        <p:txBody>
          <a:bodyPr/>
          <a:lstStyle>
            <a:lvl1pPr>
              <a:defRPr/>
            </a:lvl1pPr>
          </a:lstStyle>
          <a:p>
            <a:pPr>
              <a:defRPr/>
            </a:pPr>
            <a:fld id="{D46EB296-ECE4-4252-99A5-1C622EA5307E}" type="slidenum">
              <a:rPr lang="en-US"/>
              <a:pPr>
                <a:defRPr/>
              </a:pPr>
              <a:t>‹#›</a:t>
            </a:fld>
            <a:endParaRPr lang="en-US"/>
          </a:p>
        </p:txBody>
      </p:sp>
    </p:spTree>
    <p:extLst>
      <p:ext uri="{BB962C8B-B14F-4D97-AF65-F5344CB8AC3E}">
        <p14:creationId xmlns:p14="http://schemas.microsoft.com/office/powerpoint/2010/main" val="1136049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5" name="Group 60"/>
          <p:cNvGrpSpPr>
            <a:grpSpLocks/>
          </p:cNvGrpSpPr>
          <p:nvPr/>
        </p:nvGrpSpPr>
        <p:grpSpPr bwMode="auto">
          <a:xfrm>
            <a:off x="-382588" y="0"/>
            <a:ext cx="9932988" cy="6858000"/>
            <a:chOff x="-382404" y="0"/>
            <a:chExt cx="9932332" cy="6858000"/>
          </a:xfrm>
        </p:grpSpPr>
        <p:grpSp>
          <p:nvGrpSpPr>
            <p:cNvPr id="6" name="Group 61"/>
            <p:cNvGrpSpPr>
              <a:grpSpLocks/>
            </p:cNvGrpSpPr>
            <p:nvPr/>
          </p:nvGrpSpPr>
          <p:grpSpPr bwMode="auto">
            <a:xfrm>
              <a:off x="0" y="0"/>
              <a:ext cx="9144000" cy="6858000"/>
              <a:chOff x="0" y="0"/>
              <a:chExt cx="9144000" cy="6858000"/>
            </a:xfrm>
          </p:grpSpPr>
          <p:grpSp>
            <p:nvGrpSpPr>
              <p:cNvPr id="29" name="Group 4"/>
              <p:cNvGrpSpPr>
                <a:grpSpLocks/>
              </p:cNvGrpSpPr>
              <p:nvPr/>
            </p:nvGrpSpPr>
            <p:grpSpPr bwMode="auto">
              <a:xfrm>
                <a:off x="0" y="0"/>
                <a:ext cx="2514600" cy="6858000"/>
                <a:chOff x="0" y="0"/>
                <a:chExt cx="2514600" cy="6858000"/>
              </a:xfrm>
            </p:grpSpPr>
            <p:sp>
              <p:nvSpPr>
                <p:cNvPr id="41" name="Rectangle 40"/>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30" name="Group 5"/>
              <p:cNvGrpSpPr>
                <a:grpSpLocks/>
              </p:cNvGrpSpPr>
              <p:nvPr/>
            </p:nvGrpSpPr>
            <p:grpSpPr bwMode="auto">
              <a:xfrm>
                <a:off x="422910" y="0"/>
                <a:ext cx="2514600" cy="6858000"/>
                <a:chOff x="0" y="0"/>
                <a:chExt cx="2514600" cy="6858000"/>
              </a:xfrm>
            </p:grpSpPr>
            <p:sp>
              <p:nvSpPr>
                <p:cNvPr id="38" name="Rectangle 37"/>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9" name="Rectangle 38"/>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0" name="Rectangle 39"/>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31" name="Group 9"/>
              <p:cNvGrpSpPr>
                <a:grpSpLocks/>
              </p:cNvGrpSpPr>
              <p:nvPr/>
            </p:nvGrpSpPr>
            <p:grpSpPr bwMode="auto">
              <a:xfrm rot="10800000">
                <a:off x="6629400" y="0"/>
                <a:ext cx="2514600" cy="6858000"/>
                <a:chOff x="0" y="0"/>
                <a:chExt cx="2514600" cy="6858000"/>
              </a:xfrm>
            </p:grpSpPr>
            <p:sp>
              <p:nvSpPr>
                <p:cNvPr id="35" name="Rectangle 34"/>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6" name="Rectangle 35"/>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7" name="Rectangle 36"/>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sp>
            <p:nvSpPr>
              <p:cNvPr id="32" name="Rectangle 31"/>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3" name="Rectangle 32"/>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4" name="Rectangle 33"/>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sp>
          <p:nvSpPr>
            <p:cNvPr id="7" name="Freeform 6"/>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8" name="Freeform 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9" name="Freeform 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10" name="Freeform 9"/>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11" name="Freeform 10"/>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12" name="Hexagon 11"/>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3" name="Hexagon 12"/>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4" name="Hexagon 13"/>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5" name="Hexagon 14"/>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6" name="Hexagon 15"/>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7" name="Freeform 16"/>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8" name="Hexagon 17"/>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9" name="Hexagon 18"/>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0" name="Hexagon 19"/>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1" name="Hexagon 20"/>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2" name="Hexagon 21"/>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3" name="Hexagon 22"/>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Hexagon 23"/>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5" name="Hexagon 24"/>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6" name="Hexagon 25"/>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7" name="Freeform 26"/>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8" name="Freeform 27"/>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sp>
        <p:nvSpPr>
          <p:cNvPr id="44" name="Rectangle 43"/>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5" name="Rectangle 44"/>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6" name="Rectangle 45"/>
          <p:cNvSpPr/>
          <p:nvPr/>
        </p:nvSpPr>
        <p:spPr>
          <a:xfrm>
            <a:off x="904875" y="601663"/>
            <a:ext cx="3562350" cy="564832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7" name="Rectangle 46"/>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4739833" y="2657434"/>
            <a:ext cx="3304572" cy="1463153"/>
          </a:xfrm>
        </p:spPr>
        <p:txBody>
          <a:bodyPr>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8" name="Date Placeholder 4"/>
          <p:cNvSpPr>
            <a:spLocks noGrp="1"/>
          </p:cNvSpPr>
          <p:nvPr>
            <p:ph type="dt" sz="half" idx="10"/>
          </p:nvPr>
        </p:nvSpPr>
        <p:spPr/>
        <p:txBody>
          <a:bodyPr/>
          <a:lstStyle>
            <a:lvl1pPr>
              <a:defRPr/>
            </a:lvl1pPr>
          </a:lstStyle>
          <a:p>
            <a:pPr>
              <a:defRPr/>
            </a:pPr>
            <a:endParaRPr lang="en-US"/>
          </a:p>
        </p:txBody>
      </p:sp>
      <p:sp>
        <p:nvSpPr>
          <p:cNvPr id="49" name="Slide Number Placeholder 6"/>
          <p:cNvSpPr>
            <a:spLocks noGrp="1"/>
          </p:cNvSpPr>
          <p:nvPr>
            <p:ph type="sldNum" sz="quarter" idx="11"/>
          </p:nvPr>
        </p:nvSpPr>
        <p:spPr/>
        <p:txBody>
          <a:bodyPr/>
          <a:lstStyle>
            <a:lvl1pPr>
              <a:defRPr/>
            </a:lvl1pPr>
          </a:lstStyle>
          <a:p>
            <a:pPr>
              <a:defRPr/>
            </a:pPr>
            <a:fld id="{2414EA5B-33E2-4F71-B0E5-1BCAAB9A202B}" type="slidenum">
              <a:rPr lang="en-US"/>
              <a:pPr>
                <a:defRPr/>
              </a:pPr>
              <a:t>‹#›</a:t>
            </a:fld>
            <a:endParaRPr lang="en-US"/>
          </a:p>
        </p:txBody>
      </p:sp>
      <p:sp>
        <p:nvSpPr>
          <p:cNvPr id="50" name="Footer Placeholder 5"/>
          <p:cNvSpPr>
            <a:spLocks noGrp="1"/>
          </p:cNvSpPr>
          <p:nvPr>
            <p:ph type="ftr" sz="quarter" idx="12"/>
          </p:nvPr>
        </p:nvSpPr>
        <p:spPr>
          <a:xfrm>
            <a:off x="4641850" y="5724525"/>
            <a:ext cx="3492500" cy="365125"/>
          </a:xfrm>
        </p:spPr>
        <p:txBody>
          <a:bodyPr>
            <a:normAutofit/>
          </a:bodyPr>
          <a:lstStyle>
            <a:lvl1pPr>
              <a:defRPr/>
            </a:lvl1pPr>
          </a:lstStyle>
          <a:p>
            <a:pPr>
              <a:defRPr/>
            </a:pPr>
            <a:endParaRPr lang="en-US">
              <a:solidFill>
                <a:srgbClr val="727CA3"/>
              </a:solidFill>
            </a:endParaRPr>
          </a:p>
        </p:txBody>
      </p:sp>
    </p:spTree>
    <p:extLst>
      <p:ext uri="{BB962C8B-B14F-4D97-AF65-F5344CB8AC3E}">
        <p14:creationId xmlns:p14="http://schemas.microsoft.com/office/powerpoint/2010/main" val="1162534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5" name="Group 60"/>
          <p:cNvGrpSpPr>
            <a:grpSpLocks/>
          </p:cNvGrpSpPr>
          <p:nvPr/>
        </p:nvGrpSpPr>
        <p:grpSpPr bwMode="auto">
          <a:xfrm>
            <a:off x="-382588" y="0"/>
            <a:ext cx="9932988" cy="6858000"/>
            <a:chOff x="-382404" y="0"/>
            <a:chExt cx="9932332" cy="6858000"/>
          </a:xfrm>
        </p:grpSpPr>
        <p:grpSp>
          <p:nvGrpSpPr>
            <p:cNvPr id="6" name="Group 61"/>
            <p:cNvGrpSpPr>
              <a:grpSpLocks/>
            </p:cNvGrpSpPr>
            <p:nvPr/>
          </p:nvGrpSpPr>
          <p:grpSpPr bwMode="auto">
            <a:xfrm>
              <a:off x="0" y="0"/>
              <a:ext cx="9144000" cy="6858000"/>
              <a:chOff x="0" y="0"/>
              <a:chExt cx="9144000" cy="6858000"/>
            </a:xfrm>
          </p:grpSpPr>
          <p:grpSp>
            <p:nvGrpSpPr>
              <p:cNvPr id="29" name="Group 4"/>
              <p:cNvGrpSpPr>
                <a:grpSpLocks/>
              </p:cNvGrpSpPr>
              <p:nvPr/>
            </p:nvGrpSpPr>
            <p:grpSpPr bwMode="auto">
              <a:xfrm>
                <a:off x="0" y="0"/>
                <a:ext cx="2514600" cy="6858000"/>
                <a:chOff x="0" y="0"/>
                <a:chExt cx="2514600" cy="6858000"/>
              </a:xfrm>
            </p:grpSpPr>
            <p:sp>
              <p:nvSpPr>
                <p:cNvPr id="41" name="Rectangle 40"/>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30" name="Group 5"/>
              <p:cNvGrpSpPr>
                <a:grpSpLocks/>
              </p:cNvGrpSpPr>
              <p:nvPr/>
            </p:nvGrpSpPr>
            <p:grpSpPr bwMode="auto">
              <a:xfrm>
                <a:off x="422910" y="0"/>
                <a:ext cx="2514600" cy="6858000"/>
                <a:chOff x="0" y="0"/>
                <a:chExt cx="2514600" cy="6858000"/>
              </a:xfrm>
            </p:grpSpPr>
            <p:sp>
              <p:nvSpPr>
                <p:cNvPr id="38" name="Rectangle 37"/>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9" name="Rectangle 38"/>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0" name="Rectangle 39"/>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31" name="Group 9"/>
              <p:cNvGrpSpPr>
                <a:grpSpLocks/>
              </p:cNvGrpSpPr>
              <p:nvPr/>
            </p:nvGrpSpPr>
            <p:grpSpPr bwMode="auto">
              <a:xfrm rot="10800000">
                <a:off x="6629400" y="0"/>
                <a:ext cx="2514600" cy="6858000"/>
                <a:chOff x="0" y="0"/>
                <a:chExt cx="2514600" cy="6858000"/>
              </a:xfrm>
            </p:grpSpPr>
            <p:sp>
              <p:nvSpPr>
                <p:cNvPr id="35" name="Rectangle 34"/>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6" name="Rectangle 35"/>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7" name="Rectangle 36"/>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sp>
            <p:nvSpPr>
              <p:cNvPr id="32" name="Rectangle 31"/>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3" name="Rectangle 32"/>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4" name="Rectangle 33"/>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sp>
          <p:nvSpPr>
            <p:cNvPr id="7" name="Freeform 6"/>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8" name="Freeform 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9" name="Freeform 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10" name="Freeform 9"/>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11" name="Freeform 10"/>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12" name="Hexagon 11"/>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3" name="Hexagon 12"/>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4" name="Hexagon 13"/>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5" name="Hexagon 14"/>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6" name="Hexagon 15"/>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7" name="Freeform 16"/>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8" name="Hexagon 17"/>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9" name="Hexagon 18"/>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0" name="Hexagon 19"/>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1" name="Hexagon 20"/>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2" name="Hexagon 21"/>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3" name="Hexagon 22"/>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Hexagon 23"/>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5" name="Hexagon 24"/>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6" name="Hexagon 25"/>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7" name="Freeform 26"/>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8" name="Freeform 27"/>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sp>
        <p:nvSpPr>
          <p:cNvPr id="44" name="Rectangle 43"/>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5" name="Rectangle 44"/>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6" name="Rectangle 45"/>
          <p:cNvSpPr/>
          <p:nvPr/>
        </p:nvSpPr>
        <p:spPr>
          <a:xfrm>
            <a:off x="904875" y="601663"/>
            <a:ext cx="3562350" cy="564832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47" name="Rectangle 46"/>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 name="Title 1"/>
          <p:cNvSpPr>
            <a:spLocks noGrp="1"/>
          </p:cNvSpPr>
          <p:nvPr>
            <p:ph type="title"/>
          </p:nvPr>
        </p:nvSpPr>
        <p:spPr>
          <a:xfrm>
            <a:off x="4734424" y="2660904"/>
            <a:ext cx="3300984" cy="1463040"/>
          </a:xfrm>
        </p:spPr>
        <p:txBody>
          <a:bodyPr>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rtlCol="0">
            <a:normAutofit/>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8" name="Date Placeholder 4"/>
          <p:cNvSpPr>
            <a:spLocks noGrp="1"/>
          </p:cNvSpPr>
          <p:nvPr>
            <p:ph type="dt" sz="half" idx="10"/>
          </p:nvPr>
        </p:nvSpPr>
        <p:spPr/>
        <p:txBody>
          <a:bodyPr/>
          <a:lstStyle>
            <a:lvl1pPr>
              <a:defRPr/>
            </a:lvl1pPr>
          </a:lstStyle>
          <a:p>
            <a:pPr>
              <a:defRPr/>
            </a:pPr>
            <a:endParaRPr lang="en-US"/>
          </a:p>
        </p:txBody>
      </p:sp>
      <p:sp>
        <p:nvSpPr>
          <p:cNvPr id="49" name="Footer Placeholder 5"/>
          <p:cNvSpPr>
            <a:spLocks noGrp="1"/>
          </p:cNvSpPr>
          <p:nvPr>
            <p:ph type="ftr" sz="quarter" idx="11"/>
          </p:nvPr>
        </p:nvSpPr>
        <p:spPr>
          <a:xfrm>
            <a:off x="4641850" y="5724525"/>
            <a:ext cx="3492500" cy="365125"/>
          </a:xfrm>
        </p:spPr>
        <p:txBody>
          <a:bodyPr>
            <a:normAutofit/>
          </a:bodyPr>
          <a:lstStyle>
            <a:lvl1pPr>
              <a:defRPr/>
            </a:lvl1pPr>
          </a:lstStyle>
          <a:p>
            <a:pPr>
              <a:defRPr/>
            </a:pPr>
            <a:endParaRPr lang="en-US">
              <a:solidFill>
                <a:srgbClr val="727CA3"/>
              </a:solidFill>
            </a:endParaRPr>
          </a:p>
        </p:txBody>
      </p:sp>
      <p:sp>
        <p:nvSpPr>
          <p:cNvPr id="50" name="Slide Number Placeholder 6"/>
          <p:cNvSpPr>
            <a:spLocks noGrp="1"/>
          </p:cNvSpPr>
          <p:nvPr>
            <p:ph type="sldNum" sz="quarter" idx="12"/>
          </p:nvPr>
        </p:nvSpPr>
        <p:spPr/>
        <p:txBody>
          <a:bodyPr/>
          <a:lstStyle>
            <a:lvl1pPr>
              <a:defRPr/>
            </a:lvl1pPr>
          </a:lstStyle>
          <a:p>
            <a:pPr>
              <a:defRPr/>
            </a:pPr>
            <a:fld id="{178BF3D2-BDD7-433D-A76D-64684FABFF93}" type="slidenum">
              <a:rPr lang="en-US"/>
              <a:pPr>
                <a:defRPr/>
              </a:pPr>
              <a:t>‹#›</a:t>
            </a:fld>
            <a:endParaRPr lang="en-US"/>
          </a:p>
        </p:txBody>
      </p:sp>
    </p:spTree>
    <p:extLst>
      <p:ext uri="{BB962C8B-B14F-4D97-AF65-F5344CB8AC3E}">
        <p14:creationId xmlns:p14="http://schemas.microsoft.com/office/powerpoint/2010/main" val="925100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srgbClr val="727CA3"/>
              </a:solidFill>
            </a:endParaRPr>
          </a:p>
        </p:txBody>
      </p:sp>
      <p:sp>
        <p:nvSpPr>
          <p:cNvPr id="6" name="Slide Number Placeholder 5"/>
          <p:cNvSpPr>
            <a:spLocks noGrp="1"/>
          </p:cNvSpPr>
          <p:nvPr>
            <p:ph type="sldNum" sz="quarter" idx="12"/>
          </p:nvPr>
        </p:nvSpPr>
        <p:spPr/>
        <p:txBody>
          <a:bodyPr/>
          <a:lstStyle>
            <a:lvl1pPr>
              <a:defRPr/>
            </a:lvl1pPr>
          </a:lstStyle>
          <a:p>
            <a:pPr>
              <a:defRPr/>
            </a:pPr>
            <a:fld id="{4487C949-D5B3-4230-8614-123B9AC9ECAE}" type="slidenum">
              <a:rPr lang="en-US"/>
              <a:pPr>
                <a:defRPr/>
              </a:pPr>
              <a:t>‹#›</a:t>
            </a:fld>
            <a:endParaRPr lang="en-US"/>
          </a:p>
        </p:txBody>
      </p:sp>
    </p:spTree>
    <p:extLst>
      <p:ext uri="{BB962C8B-B14F-4D97-AF65-F5344CB8AC3E}">
        <p14:creationId xmlns:p14="http://schemas.microsoft.com/office/powerpoint/2010/main" val="1844574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srgbClr val="727CA3"/>
              </a:solidFill>
            </a:endParaRPr>
          </a:p>
        </p:txBody>
      </p:sp>
      <p:sp>
        <p:nvSpPr>
          <p:cNvPr id="6" name="Slide Number Placeholder 5"/>
          <p:cNvSpPr>
            <a:spLocks noGrp="1"/>
          </p:cNvSpPr>
          <p:nvPr>
            <p:ph type="sldNum" sz="quarter" idx="12"/>
          </p:nvPr>
        </p:nvSpPr>
        <p:spPr/>
        <p:txBody>
          <a:bodyPr/>
          <a:lstStyle>
            <a:lvl1pPr>
              <a:defRPr/>
            </a:lvl1pPr>
          </a:lstStyle>
          <a:p>
            <a:pPr>
              <a:defRPr/>
            </a:pPr>
            <a:fld id="{ABAE3C4A-9F39-461F-AB04-5D43A515865B}" type="slidenum">
              <a:rPr lang="en-US"/>
              <a:pPr>
                <a:defRPr/>
              </a:pPr>
              <a:t>‹#›</a:t>
            </a:fld>
            <a:endParaRPr lang="en-US"/>
          </a:p>
        </p:txBody>
      </p:sp>
    </p:spTree>
    <p:extLst>
      <p:ext uri="{BB962C8B-B14F-4D97-AF65-F5344CB8AC3E}">
        <p14:creationId xmlns:p14="http://schemas.microsoft.com/office/powerpoint/2010/main" val="233654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grpSp>
        <p:nvGrpSpPr>
          <p:cNvPr id="1026" name="Group 41"/>
          <p:cNvGrpSpPr>
            <a:grpSpLocks/>
          </p:cNvGrpSpPr>
          <p:nvPr/>
        </p:nvGrpSpPr>
        <p:grpSpPr bwMode="auto">
          <a:xfrm>
            <a:off x="-304800" y="0"/>
            <a:ext cx="9932988" cy="6858000"/>
            <a:chOff x="-382404" y="0"/>
            <a:chExt cx="9932332" cy="6858000"/>
          </a:xfrm>
        </p:grpSpPr>
        <p:grpSp>
          <p:nvGrpSpPr>
            <p:cNvPr id="1035" name="Group 44"/>
            <p:cNvGrpSpPr>
              <a:grpSpLocks/>
            </p:cNvGrpSpPr>
            <p:nvPr/>
          </p:nvGrpSpPr>
          <p:grpSpPr bwMode="auto">
            <a:xfrm>
              <a:off x="0" y="0"/>
              <a:ext cx="9144000" cy="6858000"/>
              <a:chOff x="0" y="0"/>
              <a:chExt cx="9144000" cy="6858000"/>
            </a:xfrm>
          </p:grpSpPr>
          <p:grpSp>
            <p:nvGrpSpPr>
              <p:cNvPr id="1058" name="Group 4"/>
              <p:cNvGrpSpPr>
                <a:grpSpLocks/>
              </p:cNvGrpSpPr>
              <p:nvPr/>
            </p:nvGrpSpPr>
            <p:grpSpPr bwMode="auto">
              <a:xfrm>
                <a:off x="0" y="0"/>
                <a:ext cx="2514600" cy="6858000"/>
                <a:chOff x="0" y="0"/>
                <a:chExt cx="2514600" cy="6858000"/>
              </a:xfrm>
            </p:grpSpPr>
            <p:sp>
              <p:nvSpPr>
                <p:cNvPr id="113" name="Rectangle 112"/>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14"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15"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1059" name="Group 5"/>
              <p:cNvGrpSpPr>
                <a:grpSpLocks/>
              </p:cNvGrpSpPr>
              <p:nvPr/>
            </p:nvGrpSpPr>
            <p:grpSpPr bwMode="auto">
              <a:xfrm>
                <a:off x="422910" y="0"/>
                <a:ext cx="2514600" cy="6858000"/>
                <a:chOff x="0" y="0"/>
                <a:chExt cx="2514600" cy="6858000"/>
              </a:xfrm>
            </p:grpSpPr>
            <p:sp>
              <p:nvSpPr>
                <p:cNvPr id="110" name="Rectangle 109"/>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11" name="Rectangle 110"/>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12" name="Rectangle 111"/>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grpSp>
            <p:nvGrpSpPr>
              <p:cNvPr id="1060" name="Group 9"/>
              <p:cNvGrpSpPr>
                <a:grpSpLocks/>
              </p:cNvGrpSpPr>
              <p:nvPr/>
            </p:nvGrpSpPr>
            <p:grpSpPr bwMode="auto">
              <a:xfrm rot="10800000">
                <a:off x="6629400" y="0"/>
                <a:ext cx="2514600" cy="6858000"/>
                <a:chOff x="0" y="0"/>
                <a:chExt cx="2514600" cy="6858000"/>
              </a:xfrm>
            </p:grpSpPr>
            <p:sp>
              <p:nvSpPr>
                <p:cNvPr id="107" name="Rectangle 106"/>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08" name="Rectangle 107"/>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09" name="Rectangle 108"/>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sp>
            <p:nvSpPr>
              <p:cNvPr id="104" name="Rectangle 103"/>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05" name="Rectangle 104"/>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06" name="Rectangle 105"/>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sp>
          <p:nvSpPr>
            <p:cNvPr id="44" name="Freeform 43"/>
            <p:cNvSpPr/>
            <p:nvPr/>
          </p:nvSpPr>
          <p:spPr>
            <a:xfrm>
              <a:off x="-12540" y="5035550"/>
              <a:ext cx="9144983"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45" name="Freeform 44"/>
            <p:cNvSpPr/>
            <p:nvPr/>
          </p:nvSpPr>
          <p:spPr>
            <a:xfrm>
              <a:off x="-12540" y="3467100"/>
              <a:ext cx="9144983"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46" name="Freeform 45"/>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47" name="Freeform 46"/>
            <p:cNvSpPr/>
            <p:nvPr/>
          </p:nvSpPr>
          <p:spPr>
            <a:xfrm>
              <a:off x="-12540" y="5284788"/>
              <a:ext cx="9144983"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49" name="Freeform 48"/>
            <p:cNvSpPr/>
            <p:nvPr/>
          </p:nvSpPr>
          <p:spPr>
            <a:xfrm>
              <a:off x="2136793" y="5132388"/>
              <a:ext cx="6982951"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endParaRPr>
            </a:p>
          </p:txBody>
        </p:sp>
        <p:sp>
          <p:nvSpPr>
            <p:cNvPr id="50" name="Hexagon 49"/>
            <p:cNvSpPr/>
            <p:nvPr/>
          </p:nvSpPr>
          <p:spPr>
            <a:xfrm rot="1800000">
              <a:off x="2995573" y="2859088"/>
              <a:ext cx="1601682"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1" name="Hexagon 50"/>
            <p:cNvSpPr/>
            <p:nvPr/>
          </p:nvSpPr>
          <p:spPr>
            <a:xfrm rot="1800000">
              <a:off x="3719425"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2" name="Hexagon 51"/>
            <p:cNvSpPr/>
            <p:nvPr/>
          </p:nvSpPr>
          <p:spPr>
            <a:xfrm rot="1800000">
              <a:off x="3728949" y="15922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3" name="Hexagon 52"/>
            <p:cNvSpPr/>
            <p:nvPr/>
          </p:nvSpPr>
          <p:spPr>
            <a:xfrm rot="1800000">
              <a:off x="2976524" y="325438"/>
              <a:ext cx="1601682"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4" name="Hexagon 53"/>
            <p:cNvSpPr/>
            <p:nvPr/>
          </p:nvSpPr>
          <p:spPr>
            <a:xfrm rot="1800000">
              <a:off x="4462326" y="5383213"/>
              <a:ext cx="1601682"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5" name="Freeform 54"/>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6" name="Hexagon 55"/>
            <p:cNvSpPr/>
            <p:nvPr/>
          </p:nvSpPr>
          <p:spPr>
            <a:xfrm rot="1800000">
              <a:off x="23969" y="540226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7" name="Hexagon 56"/>
            <p:cNvSpPr/>
            <p:nvPr/>
          </p:nvSpPr>
          <p:spPr>
            <a:xfrm rot="1800000">
              <a:off x="52542" y="28495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8" name="Hexagon 57"/>
            <p:cNvSpPr/>
            <p:nvPr/>
          </p:nvSpPr>
          <p:spPr>
            <a:xfrm rot="1800000">
              <a:off x="776394"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9" name="Hexagon 58"/>
            <p:cNvSpPr/>
            <p:nvPr/>
          </p:nvSpPr>
          <p:spPr>
            <a:xfrm rot="1800000">
              <a:off x="1509771" y="54117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0" name="Hexagon 59"/>
            <p:cNvSpPr/>
            <p:nvPr/>
          </p:nvSpPr>
          <p:spPr>
            <a:xfrm rot="1800000">
              <a:off x="1528820" y="2859088"/>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95" name="Hexagon 94"/>
            <p:cNvSpPr/>
            <p:nvPr/>
          </p:nvSpPr>
          <p:spPr>
            <a:xfrm rot="1800000">
              <a:off x="795443" y="15636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96" name="Hexagon 95"/>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97" name="Hexagon 96"/>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98" name="Hexagon 97"/>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99" name="Freeform 98"/>
            <p:cNvSpPr/>
            <p:nvPr/>
          </p:nvSpPr>
          <p:spPr>
            <a:xfrm rot="1800000">
              <a:off x="8306997" y="4056063"/>
              <a:ext cx="1242931"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00" name="Freeform 99"/>
            <p:cNvSpPr/>
            <p:nvPr/>
          </p:nvSpPr>
          <p:spPr>
            <a:xfrm rot="1800000">
              <a:off x="8306997"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sp>
        <p:nvSpPr>
          <p:cNvPr id="66" name="Rectangle 65"/>
          <p:cNvSpPr/>
          <p:nvPr/>
        </p:nvSpPr>
        <p:spPr>
          <a:xfrm>
            <a:off x="457200" y="333375"/>
            <a:ext cx="8229600" cy="6186488"/>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0" name="Rectangle 69"/>
          <p:cNvSpPr/>
          <p:nvPr/>
        </p:nvSpPr>
        <p:spPr>
          <a:xfrm>
            <a:off x="4560888" y="-22225"/>
            <a:ext cx="3679825" cy="700088"/>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1" name="Rectangle 70"/>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030" name="Title Placeholder 1"/>
          <p:cNvSpPr>
            <a:spLocks noGrp="1"/>
          </p:cNvSpPr>
          <p:nvPr>
            <p:ph type="title"/>
          </p:nvPr>
        </p:nvSpPr>
        <p:spPr bwMode="auto">
          <a:xfrm>
            <a:off x="1042988" y="1027113"/>
            <a:ext cx="702468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1" name="Text Placeholder 2"/>
          <p:cNvSpPr>
            <a:spLocks noGrp="1"/>
          </p:cNvSpPr>
          <p:nvPr>
            <p:ph type="body" idx="1"/>
          </p:nvPr>
        </p:nvSpPr>
        <p:spPr bwMode="auto">
          <a:xfrm>
            <a:off x="1042988" y="2324100"/>
            <a:ext cx="6777037"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5997575" y="223838"/>
            <a:ext cx="2133600" cy="365125"/>
          </a:xfrm>
          <a:prstGeom prst="rect">
            <a:avLst/>
          </a:prstGeom>
        </p:spPr>
        <p:txBody>
          <a:bodyPr vert="horz" lIns="91440" tIns="45720" rIns="91440" bIns="45720" rtlCol="0" anchor="ctr"/>
          <a:lstStyle>
            <a:lvl1pPr algn="r">
              <a:defRPr sz="1200">
                <a:solidFill>
                  <a:srgbClr val="FEFEFE"/>
                </a:solidFill>
              </a:defRPr>
            </a:lvl1pPr>
          </a:lstStyle>
          <a:p>
            <a:pPr>
              <a:defRPr/>
            </a:pPr>
            <a:endParaRPr lang="en-US"/>
          </a:p>
        </p:txBody>
      </p:sp>
      <p:sp>
        <p:nvSpPr>
          <p:cNvPr id="5" name="Footer Placeholder 4"/>
          <p:cNvSpPr>
            <a:spLocks noGrp="1"/>
          </p:cNvSpPr>
          <p:nvPr>
            <p:ph type="ftr" sz="quarter" idx="3"/>
          </p:nvPr>
        </p:nvSpPr>
        <p:spPr>
          <a:xfrm>
            <a:off x="4641850" y="5851525"/>
            <a:ext cx="3502025" cy="365125"/>
          </a:xfrm>
          <a:prstGeom prst="rect">
            <a:avLst/>
          </a:prstGeom>
        </p:spPr>
        <p:txBody>
          <a:bodyPr vert="horz" lIns="91440" tIns="45720" rIns="91440" bIns="45720" rtlCol="0" anchor="ctr"/>
          <a:lstStyle>
            <a:lvl1pPr algn="r">
              <a:defRPr sz="1200">
                <a:solidFill>
                  <a:schemeClr val="accent1"/>
                </a:solidFill>
              </a:defRPr>
            </a:lvl1pPr>
          </a:lstStyle>
          <a:p>
            <a:pPr>
              <a:defRPr/>
            </a:pPr>
            <a:endParaRPr lang="en-US">
              <a:solidFill>
                <a:srgbClr val="727CA3"/>
              </a:solidFill>
            </a:endParaRPr>
          </a:p>
        </p:txBody>
      </p:sp>
      <p:sp>
        <p:nvSpPr>
          <p:cNvPr id="6" name="Slide Number Placeholder 5"/>
          <p:cNvSpPr>
            <a:spLocks noGrp="1"/>
          </p:cNvSpPr>
          <p:nvPr>
            <p:ph type="sldNum" sz="quarter" idx="4"/>
          </p:nvPr>
        </p:nvSpPr>
        <p:spPr>
          <a:xfrm>
            <a:off x="4649788" y="223838"/>
            <a:ext cx="1331912" cy="365125"/>
          </a:xfrm>
          <a:prstGeom prst="rect">
            <a:avLst/>
          </a:prstGeom>
        </p:spPr>
        <p:txBody>
          <a:bodyPr vert="horz" lIns="91440" tIns="45720" rIns="91440" bIns="45720" rtlCol="0" anchor="ctr"/>
          <a:lstStyle>
            <a:lvl1pPr algn="l">
              <a:defRPr sz="1200">
                <a:solidFill>
                  <a:srgbClr val="FEFEFE"/>
                </a:solidFill>
              </a:defRPr>
            </a:lvl1pPr>
          </a:lstStyle>
          <a:p>
            <a:pPr>
              <a:defRPr/>
            </a:pPr>
            <a:fld id="{AFDE52D1-C5B7-4488-9C20-446B80FEF62A}" type="slidenum">
              <a:rPr lang="en-US"/>
              <a:pPr>
                <a:defRPr/>
              </a:pPr>
              <a:t>‹#›</a:t>
            </a:fld>
            <a:endParaRPr lang="en-US"/>
          </a:p>
        </p:txBody>
      </p:sp>
    </p:spTree>
    <p:extLst>
      <p:ext uri="{BB962C8B-B14F-4D97-AF65-F5344CB8AC3E}">
        <p14:creationId xmlns:p14="http://schemas.microsoft.com/office/powerpoint/2010/main" val="149558028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0" fontAlgn="base" hangingPunct="0">
        <a:spcBef>
          <a:spcPct val="0"/>
        </a:spcBef>
        <a:spcAft>
          <a:spcPct val="0"/>
        </a:spcAft>
        <a:defRPr sz="4000" kern="1200">
          <a:solidFill>
            <a:schemeClr val="accent1"/>
          </a:solidFill>
          <a:latin typeface="+mj-lt"/>
          <a:ea typeface="+mj-ea"/>
          <a:cs typeface="+mj-cs"/>
        </a:defRPr>
      </a:lvl1pPr>
      <a:lvl2pPr algn="l" rtl="0" eaLnBrk="0" fontAlgn="base" hangingPunct="0">
        <a:spcBef>
          <a:spcPct val="0"/>
        </a:spcBef>
        <a:spcAft>
          <a:spcPct val="0"/>
        </a:spcAft>
        <a:defRPr sz="4000">
          <a:solidFill>
            <a:schemeClr val="accent1"/>
          </a:solidFill>
          <a:latin typeface="Century Gothic" pitchFamily="34" charset="0"/>
        </a:defRPr>
      </a:lvl2pPr>
      <a:lvl3pPr algn="l" rtl="0" eaLnBrk="0" fontAlgn="base" hangingPunct="0">
        <a:spcBef>
          <a:spcPct val="0"/>
        </a:spcBef>
        <a:spcAft>
          <a:spcPct val="0"/>
        </a:spcAft>
        <a:defRPr sz="4000">
          <a:solidFill>
            <a:schemeClr val="accent1"/>
          </a:solidFill>
          <a:latin typeface="Century Gothic" pitchFamily="34" charset="0"/>
        </a:defRPr>
      </a:lvl3pPr>
      <a:lvl4pPr algn="l" rtl="0" eaLnBrk="0" fontAlgn="base" hangingPunct="0">
        <a:spcBef>
          <a:spcPct val="0"/>
        </a:spcBef>
        <a:spcAft>
          <a:spcPct val="0"/>
        </a:spcAft>
        <a:defRPr sz="4000">
          <a:solidFill>
            <a:schemeClr val="accent1"/>
          </a:solidFill>
          <a:latin typeface="Century Gothic" pitchFamily="34" charset="0"/>
        </a:defRPr>
      </a:lvl4pPr>
      <a:lvl5pPr algn="l" rtl="0" eaLnBrk="0" fontAlgn="base" hangingPunct="0">
        <a:spcBef>
          <a:spcPct val="0"/>
        </a:spcBef>
        <a:spcAft>
          <a:spcPct val="0"/>
        </a:spcAft>
        <a:defRPr sz="4000">
          <a:solidFill>
            <a:schemeClr val="accent1"/>
          </a:solidFill>
          <a:latin typeface="Century Gothic"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3050" algn="l" rtl="0" eaLnBrk="0" fontAlgn="base" hangingPunct="0">
        <a:spcBef>
          <a:spcPct val="20000"/>
        </a:spcBef>
        <a:spcAft>
          <a:spcPct val="0"/>
        </a:spcAft>
        <a:buClr>
          <a:schemeClr val="accent1"/>
        </a:buClr>
        <a:buSzPct val="76000"/>
        <a:buFont typeface="Wingdings 2" pitchFamily="18" charset="2"/>
        <a:buChar char=""/>
        <a:defRPr sz="2400" kern="1200">
          <a:solidFill>
            <a:schemeClr val="tx2"/>
          </a:solidFill>
          <a:latin typeface="+mn-lt"/>
          <a:ea typeface="+mn-ea"/>
          <a:cs typeface="+mn-cs"/>
        </a:defRPr>
      </a:lvl1pPr>
      <a:lvl2pPr marL="639763" indent="-273050" algn="l" rtl="0" eaLnBrk="0" fontAlgn="base" hangingPunct="0">
        <a:spcBef>
          <a:spcPct val="20000"/>
        </a:spcBef>
        <a:spcAft>
          <a:spcPct val="0"/>
        </a:spcAft>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rtl="0" eaLnBrk="0" fontAlgn="base" hangingPunct="0">
        <a:spcBef>
          <a:spcPct val="20000"/>
        </a:spcBef>
        <a:spcAft>
          <a:spcPct val="0"/>
        </a:spcAft>
        <a:buClr>
          <a:schemeClr val="accent1"/>
        </a:buClr>
        <a:buSzPct val="76000"/>
        <a:buFont typeface="Wingdings 2" pitchFamily="18" charset="2"/>
        <a:buChar char=""/>
        <a:defRPr sz="2000" kern="1200">
          <a:solidFill>
            <a:schemeClr val="tx2"/>
          </a:solidFill>
          <a:latin typeface="+mn-lt"/>
          <a:ea typeface="+mn-ea"/>
          <a:cs typeface="+mn-cs"/>
        </a:defRPr>
      </a:lvl3pPr>
      <a:lvl4pPr marL="1123950" indent="-228600" algn="l" rtl="0" eaLnBrk="0" fontAlgn="base" hangingPunct="0">
        <a:spcBef>
          <a:spcPct val="20000"/>
        </a:spcBef>
        <a:spcAft>
          <a:spcPct val="0"/>
        </a:spcAft>
        <a:buClr>
          <a:schemeClr val="accent1"/>
        </a:buClr>
        <a:buSzPct val="76000"/>
        <a:buFont typeface="Wingdings 2" pitchFamily="18" charset="2"/>
        <a:buChar char=""/>
        <a:defRPr kern="1200">
          <a:solidFill>
            <a:schemeClr val="tx2"/>
          </a:solidFill>
          <a:latin typeface="+mn-lt"/>
          <a:ea typeface="+mn-ea"/>
          <a:cs typeface="+mn-cs"/>
        </a:defRPr>
      </a:lvl4pPr>
      <a:lvl5pPr marL="1325563" indent="-228600" algn="l" rtl="0" eaLnBrk="0" fontAlgn="base" hangingPunct="0">
        <a:spcBef>
          <a:spcPct val="20000"/>
        </a:spcBef>
        <a:spcAft>
          <a:spcPct val="0"/>
        </a:spcAft>
        <a:buClr>
          <a:schemeClr val="accent1"/>
        </a:buClr>
        <a:buSzPct val="76000"/>
        <a:buFont typeface="Wingdings 2" pitchFamily="18" charset="2"/>
        <a:buChar char=""/>
        <a:defRPr sz="1600" kern="120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ideo" Target="file:///G:\SDMS\Embryology%20images\beating%20heart.avi"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avi"/><Relationship Id="rId1" Type="http://schemas.microsoft.com/office/2007/relationships/media" Target="../media/media1.avi"/><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5.png"/><Relationship Id="rId2" Type="http://schemas.openxmlformats.org/officeDocument/2006/relationships/video" Target="../media/media2.avi"/><Relationship Id="rId1" Type="http://schemas.microsoft.com/office/2007/relationships/media" Target="../media/media2.avi"/><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3.avi"/><Relationship Id="rId1" Type="http://schemas.microsoft.com/office/2007/relationships/media" Target="../media/media3.avi"/><Relationship Id="rId5" Type="http://schemas.openxmlformats.org/officeDocument/2006/relationships/image" Target="../media/image16.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image" Target="../media/image31.jpeg"/><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4.avi"/><Relationship Id="rId1" Type="http://schemas.microsoft.com/office/2007/relationships/media" Target="../media/media4.avi"/><Relationship Id="rId5" Type="http://schemas.openxmlformats.org/officeDocument/2006/relationships/image" Target="../media/image32.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wmv"/><Relationship Id="rId1" Type="http://schemas.microsoft.com/office/2007/relationships/media" Target="../media/media5.wmv"/><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avi"/><Relationship Id="rId1" Type="http://schemas.microsoft.com/office/2007/relationships/media" Target="../media/media4.avi"/><Relationship Id="rId6" Type="http://schemas.openxmlformats.org/officeDocument/2006/relationships/image" Target="../media/image32.png"/><Relationship Id="rId5" Type="http://schemas.openxmlformats.org/officeDocument/2006/relationships/image" Target="../media/image43.jpe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2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46.jpeg"/></Relationships>
</file>

<file path=ppt/slides/_rels/slide2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avi"/><Relationship Id="rId1" Type="http://schemas.microsoft.com/office/2007/relationships/media" Target="../media/media6.avi"/><Relationship Id="rId6" Type="http://schemas.openxmlformats.org/officeDocument/2006/relationships/image" Target="../media/image51.png"/><Relationship Id="rId5" Type="http://schemas.openxmlformats.org/officeDocument/2006/relationships/image" Target="../media/image50.jpe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52.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avi"/><Relationship Id="rId1" Type="http://schemas.microsoft.com/office/2007/relationships/media" Target="../media/media7.avi"/><Relationship Id="rId5" Type="http://schemas.openxmlformats.org/officeDocument/2006/relationships/image" Target="../media/image54.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slideLayout" Target="../slideLayouts/slideLayout6.xml"/><Relationship Id="rId7" Type="http://schemas.openxmlformats.org/officeDocument/2006/relationships/image" Target="../media/image51.png"/><Relationship Id="rId2" Type="http://schemas.openxmlformats.org/officeDocument/2006/relationships/video" Target="../media/media6.avi"/><Relationship Id="rId1" Type="http://schemas.microsoft.com/office/2007/relationships/media" Target="../media/media6.avi"/><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3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64.jpeg"/><Relationship Id="rId4" Type="http://schemas.openxmlformats.org/officeDocument/2006/relationships/image" Target="../media/image63.jpeg"/></Relationships>
</file>

<file path=ppt/slides/_rels/slide34.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slideLayout" Target="../slideLayouts/slideLayout2.xml"/><Relationship Id="rId7" Type="http://schemas.openxmlformats.org/officeDocument/2006/relationships/image" Target="../media/image67.jpeg"/><Relationship Id="rId2" Type="http://schemas.openxmlformats.org/officeDocument/2006/relationships/video" Target="../media/media8.avi"/><Relationship Id="rId1" Type="http://schemas.microsoft.com/office/2007/relationships/media" Target="../media/media8.avi"/><Relationship Id="rId6" Type="http://schemas.openxmlformats.org/officeDocument/2006/relationships/image" Target="../media/image66.png"/><Relationship Id="rId5" Type="http://schemas.openxmlformats.org/officeDocument/2006/relationships/image" Target="../media/image65.jpe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1.png"/><Relationship Id="rId2" Type="http://schemas.openxmlformats.org/officeDocument/2006/relationships/video" Target="../media/media9.avi"/><Relationship Id="rId1" Type="http://schemas.microsoft.com/office/2007/relationships/media" Target="../media/media9.avi"/><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0.avi"/><Relationship Id="rId1" Type="http://schemas.microsoft.com/office/2007/relationships/media" Target="../media/media10.avi"/><Relationship Id="rId5" Type="http://schemas.openxmlformats.org/officeDocument/2006/relationships/image" Target="../media/image73.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76.jpeg"/></Relationships>
</file>

<file path=ppt/slides/_rels/slide4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78.jpeg"/></Relationships>
</file>

<file path=ppt/slides/_rels/slide4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80.jpeg"/></Relationships>
</file>

<file path=ppt/slides/_rels/slide4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0.avi"/><Relationship Id="rId1" Type="http://schemas.microsoft.com/office/2007/relationships/media" Target="../media/media10.avi"/><Relationship Id="rId5" Type="http://schemas.openxmlformats.org/officeDocument/2006/relationships/image" Target="../media/image73.png"/><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84.jpeg"/></Relationships>
</file>

<file path=ppt/slides/_rels/slide46.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slideLayout" Target="../slideLayouts/slideLayout2.xml"/><Relationship Id="rId7" Type="http://schemas.openxmlformats.org/officeDocument/2006/relationships/image" Target="../media/image87.jpeg"/><Relationship Id="rId2" Type="http://schemas.openxmlformats.org/officeDocument/2006/relationships/video" Target="../media/media11.gif"/><Relationship Id="rId1" Type="http://schemas.microsoft.com/office/2007/relationships/media" Target="../media/media11.gif"/><Relationship Id="rId6" Type="http://schemas.openxmlformats.org/officeDocument/2006/relationships/image" Target="../media/image86.png"/><Relationship Id="rId5" Type="http://schemas.openxmlformats.org/officeDocument/2006/relationships/image" Target="../media/image85.jpeg"/><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 Id="rId9" Type="http://schemas.openxmlformats.org/officeDocument/2006/relationships/image" Target="../media/image95.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xml"/><Relationship Id="rId1" Type="http://schemas.openxmlformats.org/officeDocument/2006/relationships/video" Target="file:///G:\SDMS\Embryology%20images\beating%20heart.avi" TargetMode="External"/><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ctrTitle"/>
          </p:nvPr>
        </p:nvSpPr>
        <p:spPr>
          <a:xfrm>
            <a:off x="0" y="2209800"/>
            <a:ext cx="4876800" cy="1470025"/>
          </a:xfrm>
        </p:spPr>
        <p:txBody>
          <a:bodyPr>
            <a:normAutofit fontScale="90000"/>
          </a:bodyPr>
          <a:lstStyle/>
          <a:p>
            <a:pPr algn="ctr" eaLnBrk="1" hangingPunct="1"/>
            <a:r>
              <a:rPr lang="en-US" dirty="0" smtClean="0"/>
              <a:t>NCER</a:t>
            </a:r>
            <a:br>
              <a:rPr lang="en-US" dirty="0" smtClean="0"/>
            </a:br>
            <a:r>
              <a:rPr lang="en-US" dirty="0" smtClean="0"/>
              <a:t>Module 2:</a:t>
            </a:r>
            <a:br>
              <a:rPr lang="en-US" dirty="0" smtClean="0"/>
            </a:br>
            <a:r>
              <a:rPr lang="en-US" dirty="0" smtClean="0"/>
              <a:t>Cardiac Embryology</a:t>
            </a:r>
          </a:p>
        </p:txBody>
      </p:sp>
      <p:sp>
        <p:nvSpPr>
          <p:cNvPr id="14338" name="Rectangle 3"/>
          <p:cNvSpPr>
            <a:spLocks noGrp="1" noChangeArrowheads="1"/>
          </p:cNvSpPr>
          <p:nvPr>
            <p:ph type="subTitle" idx="1"/>
          </p:nvPr>
        </p:nvSpPr>
        <p:spPr>
          <a:xfrm>
            <a:off x="0" y="4355079"/>
            <a:ext cx="4800600" cy="685800"/>
          </a:xfrm>
        </p:spPr>
        <p:txBody>
          <a:bodyPr/>
          <a:lstStyle/>
          <a:p>
            <a:pPr algn="ctr" eaLnBrk="1" hangingPunct="1"/>
            <a:r>
              <a:rPr lang="en-US" dirty="0" smtClean="0"/>
              <a:t>Michelle Wilson MS, RDCS, RDMS</a:t>
            </a:r>
          </a:p>
        </p:txBody>
      </p:sp>
      <p:pic>
        <p:nvPicPr>
          <p:cNvPr id="4" name="beating heart.avi">
            <a:hlinkClick r:id="" action="ppaction://media"/>
          </p:cNvPr>
          <p:cNvPicPr>
            <a:picLocks noRot="1" noChangeAspect="1"/>
          </p:cNvPicPr>
          <p:nvPr>
            <a:videoFile r:link="rId1"/>
          </p:nvPr>
        </p:nvPicPr>
        <p:blipFill>
          <a:blip r:embed="rId4" cstate="print"/>
          <a:srcRect/>
          <a:stretch>
            <a:fillRect/>
          </a:stretch>
        </p:blipFill>
        <p:spPr bwMode="auto">
          <a:xfrm>
            <a:off x="5410200" y="2209800"/>
            <a:ext cx="3257550" cy="2488179"/>
          </a:xfrm>
          <a:prstGeom prst="rect">
            <a:avLst/>
          </a:prstGeom>
          <a:noFill/>
          <a:ln w="9525">
            <a:solidFill>
              <a:srgbClr val="00B050"/>
            </a:solidFill>
            <a:miter lim="800000"/>
            <a:headEnd/>
            <a:tailEnd/>
          </a:ln>
          <a:effectLst>
            <a:glow rad="139700">
              <a:schemeClr val="accent1">
                <a:satMod val="175000"/>
                <a:alpha val="40000"/>
              </a:schemeClr>
            </a:glow>
            <a:reflection blurRad="6350" stA="50000" endA="300" endPos="90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0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remove"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2514600" y="609600"/>
            <a:ext cx="3505200" cy="1143000"/>
          </a:xfrm>
        </p:spPr>
        <p:txBody>
          <a:bodyPr>
            <a:normAutofit/>
          </a:bodyPr>
          <a:lstStyle/>
          <a:p>
            <a:r>
              <a:rPr lang="en-US" sz="4400" dirty="0" smtClean="0">
                <a:effectLst>
                  <a:outerShdw blurRad="38100" dist="38100" dir="2700000" algn="tl">
                    <a:srgbClr val="000000">
                      <a:alpha val="43137"/>
                    </a:srgbClr>
                  </a:outerShdw>
                </a:effectLst>
              </a:rPr>
              <a:t>Objectives</a:t>
            </a:r>
          </a:p>
        </p:txBody>
      </p:sp>
      <p:sp>
        <p:nvSpPr>
          <p:cNvPr id="16386" name="Content Placeholder 2"/>
          <p:cNvSpPr>
            <a:spLocks noGrp="1"/>
          </p:cNvSpPr>
          <p:nvPr>
            <p:ph idx="1"/>
          </p:nvPr>
        </p:nvSpPr>
        <p:spPr>
          <a:xfrm>
            <a:off x="533400" y="1752600"/>
            <a:ext cx="8229600" cy="4525963"/>
          </a:xfrm>
        </p:spPr>
        <p:txBody>
          <a:bodyPr/>
          <a:lstStyle/>
          <a:p>
            <a:r>
              <a:rPr lang="en-US" dirty="0" smtClean="0"/>
              <a:t>Define embryologic formation of the heart</a:t>
            </a:r>
          </a:p>
          <a:p>
            <a:r>
              <a:rPr lang="en-US" dirty="0" smtClean="0"/>
              <a:t>Identify normal fetal hart anatomy</a:t>
            </a:r>
          </a:p>
          <a:p>
            <a:r>
              <a:rPr lang="en-US" dirty="0" smtClean="0"/>
              <a:t>Describe fetal cardiac circulation</a:t>
            </a:r>
          </a:p>
          <a:p>
            <a:r>
              <a:rPr lang="en-US" dirty="0" smtClean="0"/>
              <a:t>Describe the timeline of fetal heart development</a:t>
            </a:r>
          </a:p>
        </p:txBody>
      </p:sp>
      <p:pic>
        <p:nvPicPr>
          <p:cNvPr id="16387" name="Picture 2" descr="C:\Documents and Settings\SS\Desktop\Embryology images\objectives.jpg"/>
          <p:cNvPicPr>
            <a:picLocks noChangeAspect="1" noChangeArrowheads="1"/>
          </p:cNvPicPr>
          <p:nvPr/>
        </p:nvPicPr>
        <p:blipFill>
          <a:blip r:embed="rId3" cstate="print"/>
          <a:srcRect/>
          <a:stretch>
            <a:fillRect/>
          </a:stretch>
        </p:blipFill>
        <p:spPr bwMode="auto">
          <a:xfrm>
            <a:off x="3981450" y="3581400"/>
            <a:ext cx="1676400" cy="294243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ichelle2012\Desktop\Embryology images\hemangioblasts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3628364"/>
            <a:ext cx="4191000" cy="30010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8433" name="Rectangle 2"/>
          <p:cNvSpPr>
            <a:spLocks noGrp="1" noChangeArrowheads="1"/>
          </p:cNvSpPr>
          <p:nvPr>
            <p:ph type="title"/>
          </p:nvPr>
        </p:nvSpPr>
        <p:spPr>
          <a:xfrm>
            <a:off x="236128" y="381000"/>
            <a:ext cx="8229600" cy="1143000"/>
          </a:xfrm>
        </p:spPr>
        <p:txBody>
          <a:bodyPr>
            <a:normAutofit/>
          </a:bodyPr>
          <a:lstStyle/>
          <a:p>
            <a:pPr algn="ctr" eaLnBrk="1" hangingPunct="1"/>
            <a:r>
              <a:rPr lang="en-US" sz="5400" dirty="0" smtClean="0"/>
              <a:t>Cellular Terminology</a:t>
            </a:r>
          </a:p>
        </p:txBody>
      </p:sp>
      <p:sp>
        <p:nvSpPr>
          <p:cNvPr id="18434" name="Rectangle 3"/>
          <p:cNvSpPr>
            <a:spLocks noGrp="1" noChangeArrowheads="1"/>
          </p:cNvSpPr>
          <p:nvPr>
            <p:ph idx="1"/>
          </p:nvPr>
        </p:nvSpPr>
        <p:spPr>
          <a:xfrm>
            <a:off x="685800" y="1371600"/>
            <a:ext cx="8229600" cy="2491582"/>
          </a:xfrm>
        </p:spPr>
        <p:txBody>
          <a:bodyPr/>
          <a:lstStyle/>
          <a:p>
            <a:pPr eaLnBrk="1" hangingPunct="1"/>
            <a:r>
              <a:rPr lang="en-US" sz="3200" dirty="0" smtClean="0"/>
              <a:t>Development of the Vascular System</a:t>
            </a:r>
          </a:p>
          <a:p>
            <a:pPr eaLnBrk="1" hangingPunct="1"/>
            <a:r>
              <a:rPr lang="en-US" sz="3200" dirty="0" err="1" smtClean="0"/>
              <a:t>Hemangioblasts</a:t>
            </a:r>
            <a:endParaRPr lang="en-US" sz="3200" dirty="0" smtClean="0"/>
          </a:p>
          <a:p>
            <a:pPr lvl="1" eaLnBrk="1" hangingPunct="1"/>
            <a:r>
              <a:rPr lang="en-US" sz="2800" dirty="0" smtClean="0"/>
              <a:t>Endothelial cells</a:t>
            </a:r>
          </a:p>
          <a:p>
            <a:pPr lvl="1" eaLnBrk="1" hangingPunct="1"/>
            <a:r>
              <a:rPr lang="en-US" sz="2800" dirty="0" smtClean="0"/>
              <a:t>Hematopoietic cells</a:t>
            </a:r>
          </a:p>
          <a:p>
            <a:pPr eaLnBrk="1" hangingPunct="1"/>
            <a:endParaRPr lang="en-US" dirty="0" smtClean="0"/>
          </a:p>
        </p:txBody>
      </p:sp>
      <p:pic>
        <p:nvPicPr>
          <p:cNvPr id="2" name="Picture 2" descr="C:\Users\Michelle2012\Desktop\Embryology images\yolk sac and embryo 3 weeks cop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10200" y="2590800"/>
            <a:ext cx="3013075" cy="31162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pPr eaLnBrk="1" hangingPunct="1"/>
            <a:r>
              <a:rPr lang="en-US" smtClean="0"/>
              <a:t>Cellular Terminology</a:t>
            </a:r>
          </a:p>
        </p:txBody>
      </p:sp>
      <p:sp>
        <p:nvSpPr>
          <p:cNvPr id="20482" name="Rectangle 3"/>
          <p:cNvSpPr>
            <a:spLocks noGrp="1" noChangeArrowheads="1"/>
          </p:cNvSpPr>
          <p:nvPr>
            <p:ph idx="1"/>
          </p:nvPr>
        </p:nvSpPr>
        <p:spPr/>
        <p:txBody>
          <a:bodyPr/>
          <a:lstStyle/>
          <a:p>
            <a:pPr eaLnBrk="1" hangingPunct="1"/>
            <a:r>
              <a:rPr lang="en-US" dirty="0" smtClean="0"/>
              <a:t>Erythrocytes</a:t>
            </a:r>
          </a:p>
          <a:p>
            <a:pPr lvl="1" eaLnBrk="1" hangingPunct="1"/>
            <a:r>
              <a:rPr lang="en-US" dirty="0" smtClean="0"/>
              <a:t>Produced in the yolk sac</a:t>
            </a:r>
          </a:p>
          <a:p>
            <a:pPr lvl="2" eaLnBrk="1" hangingPunct="1"/>
            <a:r>
              <a:rPr lang="en-US" dirty="0" smtClean="0"/>
              <a:t>Enter blood stream before the heart tube is formed</a:t>
            </a:r>
          </a:p>
          <a:p>
            <a:pPr lvl="1" eaLnBrk="1" hangingPunct="1"/>
            <a:endParaRPr lang="en-US" dirty="0" smtClean="0"/>
          </a:p>
        </p:txBody>
      </p:sp>
      <p:pic>
        <p:nvPicPr>
          <p:cNvPr id="2" name="bloodcells.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3429000" y="3886200"/>
            <a:ext cx="3429000" cy="22860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98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990600"/>
            <a:ext cx="3300984" cy="1463040"/>
          </a:xfrm>
        </p:spPr>
        <p:txBody>
          <a:bodyPr/>
          <a:lstStyle/>
          <a:p>
            <a:r>
              <a:rPr lang="en-US" dirty="0" smtClean="0"/>
              <a:t>Embryonic Crests</a:t>
            </a:r>
            <a:endParaRPr lang="en-US" dirty="0"/>
          </a:p>
        </p:txBody>
      </p:sp>
      <p:pic>
        <p:nvPicPr>
          <p:cNvPr id="4" name="Content Placeholder 3" descr="C:\Documents and Settings\SS\Desktop\Embryology images\mesodermal_tissue.jpg"/>
          <p:cNvPicPr>
            <a:picLocks noGrp="1" noChangeAspect="1" noChangeArrowheads="1"/>
          </p:cNvPicPr>
          <p:nvPr>
            <p:ph type="pic" idx="1"/>
          </p:nvPr>
        </p:nvPicPr>
        <p:blipFill>
          <a:blip r:embed="rId3" cstate="print"/>
          <a:srcRect l="4958" r="4958"/>
          <a:stretch>
            <a:fillRect/>
          </a:stretch>
        </p:blipFill>
        <p:spPr bwMode="auto">
          <a:xfrm>
            <a:off x="1066800" y="1676400"/>
            <a:ext cx="3276600" cy="2548467"/>
          </a:xfrm>
          <a:prstGeom prst="rect">
            <a:avLst/>
          </a:prstGeom>
          <a:ln>
            <a:solidFill>
              <a:srgbClr val="002060"/>
            </a:solidFill>
          </a:ln>
          <a:effectLst>
            <a:outerShdw blurRad="292100" dist="139700" dir="2700000" algn="tl" rotWithShape="0">
              <a:srgbClr val="333333">
                <a:alpha val="65000"/>
              </a:srgbClr>
            </a:outerShdw>
          </a:effectLst>
        </p:spPr>
      </p:pic>
      <p:sp>
        <p:nvSpPr>
          <p:cNvPr id="5" name="Text Placeholder 4"/>
          <p:cNvSpPr>
            <a:spLocks noGrp="1"/>
          </p:cNvSpPr>
          <p:nvPr>
            <p:ph type="body" sz="half" idx="2"/>
          </p:nvPr>
        </p:nvSpPr>
        <p:spPr>
          <a:xfrm>
            <a:off x="4724400" y="2590800"/>
            <a:ext cx="3300573" cy="1519561"/>
          </a:xfrm>
        </p:spPr>
        <p:txBody>
          <a:bodyPr/>
          <a:lstStyle/>
          <a:p>
            <a:pPr marL="285750" indent="-285750">
              <a:buFont typeface="Arial" pitchFamily="34" charset="0"/>
              <a:buChar char="•"/>
            </a:pPr>
            <a:r>
              <a:rPr lang="en-US" dirty="0" smtClean="0"/>
              <a:t>Clusters of </a:t>
            </a:r>
            <a:r>
              <a:rPr lang="en-US" dirty="0" err="1" smtClean="0"/>
              <a:t>angiogenic</a:t>
            </a:r>
            <a:r>
              <a:rPr lang="en-US" dirty="0" smtClean="0"/>
              <a:t> cells</a:t>
            </a:r>
          </a:p>
          <a:p>
            <a:pPr marL="742950" lvl="1" indent="-285750">
              <a:buFont typeface="Arial" pitchFamily="34" charset="0"/>
              <a:buChar char="•"/>
            </a:pPr>
            <a:r>
              <a:rPr lang="en-US" dirty="0" smtClean="0"/>
              <a:t>Form heart tubes</a:t>
            </a:r>
          </a:p>
          <a:p>
            <a:pPr marL="1200150" lvl="2" indent="-285750">
              <a:buFont typeface="Arial" pitchFamily="34" charset="0"/>
              <a:buChar char="•"/>
            </a:pPr>
            <a:r>
              <a:rPr lang="en-US" dirty="0" smtClean="0"/>
              <a:t>Eventually merge to form one heart tube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838200" y="228600"/>
            <a:ext cx="7024687" cy="1143000"/>
          </a:xfrm>
        </p:spPr>
        <p:txBody>
          <a:bodyPr/>
          <a:lstStyle/>
          <a:p>
            <a:pPr eaLnBrk="1" hangingPunct="1"/>
            <a:r>
              <a:rPr lang="en-US" dirty="0" smtClean="0"/>
              <a:t>Primitive Vascular Tube</a:t>
            </a:r>
          </a:p>
        </p:txBody>
      </p:sp>
      <p:sp>
        <p:nvSpPr>
          <p:cNvPr id="36866" name="Rectangle 3"/>
          <p:cNvSpPr>
            <a:spLocks noGrp="1" noChangeArrowheads="1"/>
          </p:cNvSpPr>
          <p:nvPr>
            <p:ph idx="1"/>
          </p:nvPr>
        </p:nvSpPr>
        <p:spPr>
          <a:xfrm>
            <a:off x="762000" y="1219200"/>
            <a:ext cx="6777037" cy="3508375"/>
          </a:xfrm>
        </p:spPr>
        <p:txBody>
          <a:bodyPr/>
          <a:lstStyle/>
          <a:p>
            <a:pPr eaLnBrk="1" hangingPunct="1"/>
            <a:r>
              <a:rPr lang="en-US" dirty="0" err="1" smtClean="0">
                <a:solidFill>
                  <a:srgbClr val="0070C0"/>
                </a:solidFill>
              </a:rPr>
              <a:t>Angioblastic</a:t>
            </a:r>
            <a:r>
              <a:rPr lang="en-US" dirty="0" smtClean="0">
                <a:solidFill>
                  <a:srgbClr val="0070C0"/>
                </a:solidFill>
              </a:rPr>
              <a:t> cords</a:t>
            </a:r>
          </a:p>
          <a:p>
            <a:pPr lvl="1" eaLnBrk="1" hangingPunct="1"/>
            <a:r>
              <a:rPr lang="en-US" dirty="0" smtClean="0"/>
              <a:t>Consists of three layers:</a:t>
            </a:r>
          </a:p>
          <a:p>
            <a:pPr lvl="2" eaLnBrk="1" hangingPunct="1"/>
            <a:r>
              <a:rPr lang="en-US" dirty="0" err="1" smtClean="0"/>
              <a:t>Epicardium</a:t>
            </a:r>
            <a:endParaRPr lang="en-US" dirty="0" smtClean="0"/>
          </a:p>
          <a:p>
            <a:pPr lvl="2" eaLnBrk="1" hangingPunct="1"/>
            <a:r>
              <a:rPr lang="en-US" dirty="0" smtClean="0"/>
              <a:t>Myocardium</a:t>
            </a:r>
          </a:p>
          <a:p>
            <a:pPr lvl="2" eaLnBrk="1" hangingPunct="1"/>
            <a:r>
              <a:rPr lang="en-US" dirty="0" smtClean="0"/>
              <a:t>Endocardium</a:t>
            </a:r>
          </a:p>
          <a:p>
            <a:pPr lvl="2" eaLnBrk="1" hangingPunct="1">
              <a:buFontTx/>
              <a:buNone/>
            </a:pPr>
            <a:endParaRPr lang="en-US" dirty="0" smtClean="0"/>
          </a:p>
          <a:p>
            <a:pPr lvl="1" eaLnBrk="1" hangingPunct="1"/>
            <a:endParaRPr lang="en-US" dirty="0" smtClean="0"/>
          </a:p>
          <a:p>
            <a:pPr lvl="1" eaLnBrk="1" hangingPunct="1"/>
            <a:endParaRPr lang="en-US" dirty="0" smtClean="0"/>
          </a:p>
          <a:p>
            <a:pPr eaLnBrk="1" hangingPunct="1"/>
            <a:endParaRPr lang="en-US" dirty="0" smtClean="0">
              <a:solidFill>
                <a:srgbClr val="FF3300"/>
              </a:solidFill>
            </a:endParaRPr>
          </a:p>
        </p:txBody>
      </p:sp>
      <p:pic>
        <p:nvPicPr>
          <p:cNvPr id="1026" name="Picture 2" descr="C:\Users\Michelle2012\Desktop\Embryology images\embryo at 18 day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53688" y="1447800"/>
            <a:ext cx="2656912" cy="32100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2050" name="Picture 2" descr="C:\Users\Michelle2012\Desktop\Embryology images\layers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 y="3886200"/>
            <a:ext cx="1975103" cy="15644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6" name="Picture 3" descr="C:\Users\Michelle2012\Desktop\Embryology images\myocardiu3m.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57600" y="3949534"/>
            <a:ext cx="1600200" cy="16115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1295400" y="685800"/>
            <a:ext cx="7024687" cy="1143000"/>
          </a:xfrm>
        </p:spPr>
        <p:txBody>
          <a:bodyPr/>
          <a:lstStyle/>
          <a:p>
            <a:pPr eaLnBrk="1" hangingPunct="1"/>
            <a:r>
              <a:rPr lang="en-US" dirty="0" smtClean="0"/>
              <a:t>Primitive Vascular Tube</a:t>
            </a:r>
          </a:p>
        </p:txBody>
      </p:sp>
      <p:sp>
        <p:nvSpPr>
          <p:cNvPr id="34818" name="Rectangle 3"/>
          <p:cNvSpPr>
            <a:spLocks noGrp="1" noChangeArrowheads="1"/>
          </p:cNvSpPr>
          <p:nvPr>
            <p:ph idx="1"/>
          </p:nvPr>
        </p:nvSpPr>
        <p:spPr>
          <a:xfrm>
            <a:off x="1371600" y="1773878"/>
            <a:ext cx="6777037" cy="3508375"/>
          </a:xfrm>
        </p:spPr>
        <p:txBody>
          <a:bodyPr/>
          <a:lstStyle/>
          <a:p>
            <a:pPr eaLnBrk="1" hangingPunct="1"/>
            <a:r>
              <a:rPr lang="en-US" dirty="0" err="1" smtClean="0">
                <a:solidFill>
                  <a:srgbClr val="0070C0"/>
                </a:solidFill>
              </a:rPr>
              <a:t>Angioblastic</a:t>
            </a:r>
            <a:r>
              <a:rPr lang="en-US" dirty="0" smtClean="0">
                <a:solidFill>
                  <a:srgbClr val="0070C0"/>
                </a:solidFill>
              </a:rPr>
              <a:t> cords</a:t>
            </a:r>
          </a:p>
          <a:p>
            <a:pPr lvl="1" eaLnBrk="1" hangingPunct="1"/>
            <a:r>
              <a:rPr lang="en-US" dirty="0" smtClean="0"/>
              <a:t>Paired tubes formed by the end of the 22</a:t>
            </a:r>
            <a:r>
              <a:rPr lang="en-US" baseline="30000" dirty="0" smtClean="0"/>
              <a:t>nd</a:t>
            </a:r>
            <a:r>
              <a:rPr lang="en-US" dirty="0" smtClean="0"/>
              <a:t> day</a:t>
            </a:r>
          </a:p>
          <a:p>
            <a:pPr eaLnBrk="1" hangingPunct="1"/>
            <a:r>
              <a:rPr lang="en-US" dirty="0" smtClean="0"/>
              <a:t>Fuse together to become </a:t>
            </a:r>
            <a:r>
              <a:rPr lang="en-US" dirty="0" smtClean="0">
                <a:solidFill>
                  <a:srgbClr val="0070C0"/>
                </a:solidFill>
              </a:rPr>
              <a:t>Heart Tube</a:t>
            </a:r>
          </a:p>
          <a:p>
            <a:pPr eaLnBrk="1" hangingPunct="1">
              <a:buFontTx/>
              <a:buNone/>
            </a:pPr>
            <a:endParaRPr lang="en-US" dirty="0" smtClean="0">
              <a:solidFill>
                <a:srgbClr val="FF3300"/>
              </a:solidFill>
            </a:endParaRPr>
          </a:p>
        </p:txBody>
      </p:sp>
      <p:pic>
        <p:nvPicPr>
          <p:cNvPr id="8195" name="Picture 3" descr="C:\Users\Michelle2012\Desktop\Embryology images\comparis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4400" y="3505200"/>
            <a:ext cx="2743200" cy="26817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descr="C:\Users\Michelle2012\Desktop\Embryology images\heat tube on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600" y="4007872"/>
            <a:ext cx="1825213"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1556" y="762000"/>
            <a:ext cx="7024687" cy="1143000"/>
          </a:xfrm>
        </p:spPr>
        <p:txBody>
          <a:bodyPr>
            <a:normAutofit fontScale="90000"/>
          </a:bodyPr>
          <a:lstStyle/>
          <a:p>
            <a:r>
              <a:rPr lang="en-US" dirty="0" err="1" smtClean="0"/>
              <a:t>Angiogenic</a:t>
            </a:r>
            <a:r>
              <a:rPr lang="en-US" dirty="0" smtClean="0"/>
              <a:t> Cords=Heart Tube</a:t>
            </a:r>
            <a:endParaRPr lang="en-US" dirty="0"/>
          </a:p>
        </p:txBody>
      </p:sp>
      <p:pic>
        <p:nvPicPr>
          <p:cNvPr id="7171" name="Picture 3" descr="C:\Documents and Settings\SS\Desktop\Embryology images\coming together.jpg"/>
          <p:cNvPicPr>
            <a:picLocks noGrp="1" noChangeAspect="1" noChangeArrowheads="1"/>
          </p:cNvPicPr>
          <p:nvPr>
            <p:ph idx="1"/>
          </p:nvPr>
        </p:nvPicPr>
        <p:blipFill>
          <a:blip r:embed="rId5" cstate="print"/>
          <a:srcRect/>
          <a:stretch>
            <a:fillRect/>
          </a:stretch>
        </p:blipFill>
        <p:spPr bwMode="auto">
          <a:xfrm>
            <a:off x="838200" y="2377842"/>
            <a:ext cx="1697546" cy="25336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6" name="Picture 2" descr="C:\Documents and Settings\SS\Desktop\Embryology images\original heart tube.jpg"/>
          <p:cNvPicPr>
            <a:picLocks noChangeAspect="1" noChangeArrowheads="1"/>
          </p:cNvPicPr>
          <p:nvPr/>
        </p:nvPicPr>
        <p:blipFill>
          <a:blip r:embed="rId6" cstate="print"/>
          <a:srcRect/>
          <a:stretch>
            <a:fillRect/>
          </a:stretch>
        </p:blipFill>
        <p:spPr bwMode="auto">
          <a:xfrm>
            <a:off x="3390900" y="2133600"/>
            <a:ext cx="2057400" cy="30861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heart tube flow.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cstate="print"/>
          <a:stretch>
            <a:fillRect/>
          </a:stretch>
        </p:blipFill>
        <p:spPr>
          <a:xfrm>
            <a:off x="5791200" y="2286001"/>
            <a:ext cx="2621479" cy="26635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0600" y="1066800"/>
            <a:ext cx="3300984" cy="1463040"/>
          </a:xfrm>
        </p:spPr>
        <p:txBody>
          <a:bodyPr/>
          <a:lstStyle/>
          <a:p>
            <a:r>
              <a:rPr lang="en-US" dirty="0" smtClean="0"/>
              <a:t>Original Arterial Supply</a:t>
            </a:r>
            <a:endParaRPr lang="en-US" dirty="0"/>
          </a:p>
        </p:txBody>
      </p:sp>
      <p:sp>
        <p:nvSpPr>
          <p:cNvPr id="9" name="Content Placeholder 8"/>
          <p:cNvSpPr>
            <a:spLocks noGrp="1"/>
          </p:cNvSpPr>
          <p:nvPr>
            <p:ph type="body" sz="half" idx="2"/>
          </p:nvPr>
        </p:nvSpPr>
        <p:spPr>
          <a:xfrm>
            <a:off x="4724400" y="2743200"/>
            <a:ext cx="3300573" cy="1519561"/>
          </a:xfrm>
        </p:spPr>
        <p:txBody>
          <a:bodyPr/>
          <a:lstStyle/>
          <a:p>
            <a:r>
              <a:rPr lang="en-US" dirty="0" smtClean="0"/>
              <a:t>Inflow into the tube</a:t>
            </a:r>
          </a:p>
          <a:p>
            <a:r>
              <a:rPr lang="en-US" dirty="0" smtClean="0"/>
              <a:t>Outflow through the primitive aortic arches</a:t>
            </a:r>
            <a:endParaRPr lang="en-US" dirty="0"/>
          </a:p>
        </p:txBody>
      </p:sp>
      <p:pic>
        <p:nvPicPr>
          <p:cNvPr id="3" name="early flow2.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1524000" y="1447800"/>
            <a:ext cx="2462389" cy="3810000"/>
          </a:xfrm>
          <a:prstGeom prst="roundRect">
            <a:avLst>
              <a:gd name="adj" fmla="val 5299"/>
            </a:avLst>
          </a:prstGeom>
          <a:ln>
            <a:noFill/>
          </a:ln>
          <a:effectLst/>
          <a:scene3d>
            <a:camera prst="orthographicFront"/>
            <a:lightRig rig="balanced" dir="t"/>
          </a:scene3d>
          <a:sp3d prstMaterial="plastic">
            <a:bevelT/>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304800" y="416885"/>
            <a:ext cx="4457700" cy="1143000"/>
          </a:xfrm>
        </p:spPr>
        <p:txBody>
          <a:bodyPr>
            <a:normAutofit fontScale="90000"/>
          </a:bodyPr>
          <a:lstStyle/>
          <a:p>
            <a:pPr algn="ctr" eaLnBrk="1" hangingPunct="1"/>
            <a:r>
              <a:rPr lang="en-US" sz="4800" dirty="0" smtClean="0"/>
              <a:t>Venous </a:t>
            </a:r>
            <a:br>
              <a:rPr lang="en-US" sz="4800" dirty="0" smtClean="0"/>
            </a:br>
            <a:r>
              <a:rPr lang="en-US" sz="4800" dirty="0" smtClean="0"/>
              <a:t>Drainage</a:t>
            </a:r>
          </a:p>
        </p:txBody>
      </p:sp>
      <p:sp>
        <p:nvSpPr>
          <p:cNvPr id="55298" name="Rectangle 3"/>
          <p:cNvSpPr>
            <a:spLocks noGrp="1" noChangeArrowheads="1"/>
          </p:cNvSpPr>
          <p:nvPr>
            <p:ph idx="1"/>
          </p:nvPr>
        </p:nvSpPr>
        <p:spPr>
          <a:xfrm>
            <a:off x="1071563" y="3502025"/>
            <a:ext cx="6777037" cy="3508375"/>
          </a:xfrm>
        </p:spPr>
        <p:txBody>
          <a:bodyPr/>
          <a:lstStyle/>
          <a:p>
            <a:pPr lvl="1" eaLnBrk="1" hangingPunct="1"/>
            <a:r>
              <a:rPr lang="en-US" sz="2800" dirty="0" smtClean="0">
                <a:solidFill>
                  <a:schemeClr val="tx1"/>
                </a:solidFill>
              </a:rPr>
              <a:t>Sinus </a:t>
            </a:r>
            <a:r>
              <a:rPr lang="en-US" sz="2800" dirty="0" err="1" smtClean="0">
                <a:solidFill>
                  <a:schemeClr val="tx1"/>
                </a:solidFill>
              </a:rPr>
              <a:t>venosus</a:t>
            </a:r>
            <a:endParaRPr lang="en-US" sz="2800" dirty="0" smtClean="0">
              <a:solidFill>
                <a:schemeClr val="tx1"/>
              </a:solidFill>
            </a:endParaRPr>
          </a:p>
          <a:p>
            <a:pPr lvl="2" eaLnBrk="1" hangingPunct="1"/>
            <a:r>
              <a:rPr lang="en-US" sz="2800" dirty="0" smtClean="0">
                <a:solidFill>
                  <a:schemeClr val="tx1"/>
                </a:solidFill>
              </a:rPr>
              <a:t>Confluence of veins draining the yolk sac, </a:t>
            </a:r>
            <a:r>
              <a:rPr lang="en-US" sz="2800" dirty="0" err="1" smtClean="0">
                <a:solidFill>
                  <a:schemeClr val="tx1"/>
                </a:solidFill>
              </a:rPr>
              <a:t>chorion</a:t>
            </a:r>
            <a:r>
              <a:rPr lang="en-US" sz="2800" dirty="0" smtClean="0">
                <a:solidFill>
                  <a:schemeClr val="tx1"/>
                </a:solidFill>
              </a:rPr>
              <a:t> and embryo</a:t>
            </a:r>
          </a:p>
          <a:p>
            <a:pPr lvl="3" eaLnBrk="1" hangingPunct="1"/>
            <a:r>
              <a:rPr lang="en-US" sz="2400" dirty="0" smtClean="0">
                <a:solidFill>
                  <a:schemeClr val="tx1"/>
                </a:solidFill>
              </a:rPr>
              <a:t>Umbilical veins</a:t>
            </a:r>
          </a:p>
          <a:p>
            <a:pPr lvl="3" eaLnBrk="1" hangingPunct="1"/>
            <a:r>
              <a:rPr lang="en-US" sz="2400" dirty="0" err="1" smtClean="0">
                <a:solidFill>
                  <a:schemeClr val="tx1"/>
                </a:solidFill>
              </a:rPr>
              <a:t>Vitelline</a:t>
            </a:r>
            <a:r>
              <a:rPr lang="en-US" sz="2400" dirty="0" smtClean="0">
                <a:solidFill>
                  <a:schemeClr val="tx1"/>
                </a:solidFill>
              </a:rPr>
              <a:t> veins</a:t>
            </a:r>
          </a:p>
          <a:p>
            <a:pPr lvl="3" eaLnBrk="1" hangingPunct="1"/>
            <a:r>
              <a:rPr lang="en-US" sz="2400" dirty="0" smtClean="0">
                <a:solidFill>
                  <a:schemeClr val="tx1"/>
                </a:solidFill>
              </a:rPr>
              <a:t>Cardinal veins</a:t>
            </a:r>
          </a:p>
          <a:p>
            <a:pPr lvl="2" eaLnBrk="1" hangingPunct="1"/>
            <a:endParaRPr lang="en-US" dirty="0" smtClean="0">
              <a:solidFill>
                <a:schemeClr val="tx1"/>
              </a:solidFill>
            </a:endParaRPr>
          </a:p>
        </p:txBody>
      </p:sp>
      <p:pic>
        <p:nvPicPr>
          <p:cNvPr id="2050" name="Picture 2" descr="C:\Users\Michelle2012\Desktop\Embryology images\mesodermal_tissu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1524000"/>
            <a:ext cx="2514600" cy="16989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5" name="Picture 3" descr="C:\Users\Michelle2012\Desktop\Embryology images\tube formatio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19800" y="1188401"/>
            <a:ext cx="2291519" cy="23701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SS\Desktop\Embryology images\embryonic schematic circulation copy.jpg"/>
          <p:cNvPicPr>
            <a:picLocks noGrp="1" noChangeAspect="1" noChangeArrowheads="1"/>
          </p:cNvPicPr>
          <p:nvPr>
            <p:ph sz="quarter" idx="4"/>
          </p:nvPr>
        </p:nvPicPr>
        <p:blipFill>
          <a:blip r:embed="rId3" cstate="print"/>
          <a:srcRect/>
          <a:stretch>
            <a:fillRect/>
          </a:stretch>
        </p:blipFill>
        <p:spPr bwMode="auto">
          <a:xfrm>
            <a:off x="4572000" y="2209800"/>
            <a:ext cx="3733800" cy="248920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685800" y="609600"/>
            <a:ext cx="7024687" cy="874713"/>
          </a:xfrm>
        </p:spPr>
        <p:txBody>
          <a:bodyPr/>
          <a:lstStyle/>
          <a:p>
            <a:r>
              <a:rPr lang="en-US" dirty="0" smtClean="0"/>
              <a:t>Original Vascular Circuit</a:t>
            </a:r>
            <a:endParaRPr lang="en-US" dirty="0"/>
          </a:p>
        </p:txBody>
      </p:sp>
      <p:sp>
        <p:nvSpPr>
          <p:cNvPr id="3" name="Content Placeholder 2"/>
          <p:cNvSpPr>
            <a:spLocks noGrp="1"/>
          </p:cNvSpPr>
          <p:nvPr>
            <p:ph sz="half" idx="2"/>
          </p:nvPr>
        </p:nvSpPr>
        <p:spPr>
          <a:xfrm>
            <a:off x="512762" y="1515995"/>
            <a:ext cx="4040188" cy="3951288"/>
          </a:xfrm>
        </p:spPr>
        <p:txBody>
          <a:bodyPr/>
          <a:lstStyle/>
          <a:p>
            <a:pPr lvl="1"/>
            <a:r>
              <a:rPr lang="en-US" dirty="0" smtClean="0"/>
              <a:t>Embryonic</a:t>
            </a:r>
          </a:p>
          <a:p>
            <a:pPr lvl="2"/>
            <a:r>
              <a:rPr lang="en-US" dirty="0" smtClean="0">
                <a:solidFill>
                  <a:srgbClr val="FF0000"/>
                </a:solidFill>
              </a:rPr>
              <a:t>Dorsal aorta</a:t>
            </a:r>
          </a:p>
          <a:p>
            <a:pPr lvl="2"/>
            <a:r>
              <a:rPr lang="en-US" dirty="0" smtClean="0">
                <a:solidFill>
                  <a:srgbClr val="FF0000"/>
                </a:solidFill>
              </a:rPr>
              <a:t>Cardinal veins</a:t>
            </a:r>
          </a:p>
          <a:p>
            <a:pPr lvl="1"/>
            <a:r>
              <a:rPr lang="en-US" dirty="0" smtClean="0"/>
              <a:t>Two </a:t>
            </a:r>
            <a:r>
              <a:rPr lang="en-US" dirty="0" err="1" smtClean="0"/>
              <a:t>extraembryonic</a:t>
            </a:r>
            <a:r>
              <a:rPr lang="en-US" dirty="0" smtClean="0"/>
              <a:t> </a:t>
            </a:r>
          </a:p>
          <a:p>
            <a:pPr lvl="2"/>
            <a:r>
              <a:rPr lang="en-US" dirty="0" err="1" smtClean="0">
                <a:solidFill>
                  <a:srgbClr val="FFC000"/>
                </a:solidFill>
              </a:rPr>
              <a:t>Vitelline</a:t>
            </a:r>
            <a:endParaRPr lang="en-US" dirty="0" smtClean="0">
              <a:solidFill>
                <a:srgbClr val="FFC000"/>
              </a:solidFill>
            </a:endParaRPr>
          </a:p>
          <a:p>
            <a:pPr lvl="2"/>
            <a:r>
              <a:rPr lang="en-US" dirty="0" smtClean="0">
                <a:solidFill>
                  <a:srgbClr val="FFC000"/>
                </a:solidFill>
              </a:rPr>
              <a:t>Umbilical</a:t>
            </a:r>
          </a:p>
        </p:txBody>
      </p:sp>
      <p:pic>
        <p:nvPicPr>
          <p:cNvPr id="1027" name="Picture 3" descr="C:\Users\Michelle2012\Desktop\Embryology images\primitive circulatio22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4399" y="3733800"/>
            <a:ext cx="3260619" cy="25034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normAutofit/>
          </a:bodyPr>
          <a:lstStyle/>
          <a:p>
            <a:pPr algn="ctr"/>
            <a:r>
              <a:rPr lang="en-US" sz="5400" dirty="0" smtClean="0"/>
              <a:t>Venous Drainage</a:t>
            </a:r>
          </a:p>
        </p:txBody>
      </p:sp>
      <p:sp>
        <p:nvSpPr>
          <p:cNvPr id="162819" name="Rectangle 3"/>
          <p:cNvSpPr>
            <a:spLocks noGrp="1" noChangeArrowheads="1"/>
          </p:cNvSpPr>
          <p:nvPr>
            <p:ph sz="quarter" idx="13"/>
          </p:nvPr>
        </p:nvSpPr>
        <p:spPr>
          <a:xfrm>
            <a:off x="762000" y="2362200"/>
            <a:ext cx="3419856" cy="3493008"/>
          </a:xfrm>
        </p:spPr>
        <p:txBody>
          <a:bodyPr>
            <a:normAutofit fontScale="92500" lnSpcReduction="20000"/>
          </a:bodyPr>
          <a:lstStyle/>
          <a:p>
            <a:r>
              <a:rPr lang="en-US" sz="3200" dirty="0" smtClean="0"/>
              <a:t>Cardinal veins</a:t>
            </a:r>
          </a:p>
          <a:p>
            <a:pPr lvl="1"/>
            <a:r>
              <a:rPr lang="en-US" sz="2800" dirty="0" smtClean="0"/>
              <a:t>Main venous drainage</a:t>
            </a:r>
          </a:p>
          <a:p>
            <a:pPr lvl="1"/>
            <a:r>
              <a:rPr lang="en-US" sz="2800" dirty="0" smtClean="0"/>
              <a:t>Superior and anterior</a:t>
            </a:r>
          </a:p>
          <a:p>
            <a:pPr lvl="2"/>
            <a:r>
              <a:rPr lang="en-US" dirty="0" smtClean="0"/>
              <a:t>Head region</a:t>
            </a:r>
          </a:p>
          <a:p>
            <a:pPr lvl="1"/>
            <a:r>
              <a:rPr lang="en-US" dirty="0" smtClean="0"/>
              <a:t>Inferior and posterior</a:t>
            </a:r>
          </a:p>
          <a:p>
            <a:pPr lvl="2"/>
            <a:r>
              <a:rPr lang="en-US" dirty="0" smtClean="0"/>
              <a:t>Lower half of body</a:t>
            </a:r>
          </a:p>
          <a:p>
            <a:r>
              <a:rPr lang="en-US" dirty="0" smtClean="0"/>
              <a:t>Empty into sinus </a:t>
            </a:r>
            <a:r>
              <a:rPr lang="en-US" dirty="0" err="1" smtClean="0"/>
              <a:t>venosus</a:t>
            </a:r>
            <a:endParaRPr lang="en-US" dirty="0" smtClean="0"/>
          </a:p>
          <a:p>
            <a:pPr lvl="2"/>
            <a:endParaRPr lang="en-US" sz="2400" dirty="0" smtClean="0"/>
          </a:p>
        </p:txBody>
      </p:sp>
      <p:pic>
        <p:nvPicPr>
          <p:cNvPr id="6" name="Picture 2" descr="C:\Users\Michelle2012\Desktop\Embryology images\embryonic_circulations.jpg"/>
          <p:cNvPicPr>
            <a:picLocks noGrp="1" noChangeAspect="1" noChangeArrowheads="1"/>
          </p:cNvPicPr>
          <p:nvPr>
            <p:ph sz="quarter" idx="14"/>
          </p:nvPr>
        </p:nvPicPr>
        <p:blipFill>
          <a:blip r:embed="rId3" cstate="print">
            <a:extLst>
              <a:ext uri="{28A0092B-C50C-407E-A947-70E740481C1C}">
                <a14:useLocalDpi xmlns:a14="http://schemas.microsoft.com/office/drawing/2010/main" val="0"/>
              </a:ext>
            </a:extLst>
          </a:blip>
          <a:srcRect/>
          <a:stretch>
            <a:fillRect/>
          </a:stretch>
        </p:blipFill>
        <p:spPr bwMode="auto">
          <a:xfrm>
            <a:off x="4495800" y="2590800"/>
            <a:ext cx="4121403" cy="2514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4648200" y="4038600"/>
            <a:ext cx="3300984" cy="1463040"/>
          </a:xfrm>
        </p:spPr>
        <p:txBody>
          <a:bodyPr>
            <a:normAutofit/>
          </a:bodyPr>
          <a:lstStyle/>
          <a:p>
            <a:pPr algn="ctr" eaLnBrk="1" hangingPunct="1"/>
            <a:r>
              <a:rPr lang="en-US" sz="4400" dirty="0" smtClean="0"/>
              <a:t>Venous Drainage</a:t>
            </a:r>
          </a:p>
        </p:txBody>
      </p:sp>
      <p:sp>
        <p:nvSpPr>
          <p:cNvPr id="5" name="Picture Placeholder 4"/>
          <p:cNvSpPr>
            <a:spLocks noGrp="1"/>
          </p:cNvSpPr>
          <p:nvPr>
            <p:ph type="pic" idx="1"/>
          </p:nvPr>
        </p:nvSpPr>
        <p:spPr/>
      </p:sp>
      <p:sp>
        <p:nvSpPr>
          <p:cNvPr id="55298" name="Rectangle 3"/>
          <p:cNvSpPr>
            <a:spLocks noGrp="1" noChangeArrowheads="1"/>
          </p:cNvSpPr>
          <p:nvPr>
            <p:ph type="body" sz="half" idx="2"/>
          </p:nvPr>
        </p:nvSpPr>
        <p:spPr>
          <a:xfrm>
            <a:off x="4800600" y="1200149"/>
            <a:ext cx="3300573" cy="1519561"/>
          </a:xfrm>
        </p:spPr>
        <p:txBody>
          <a:bodyPr>
            <a:noAutofit/>
          </a:bodyPr>
          <a:lstStyle/>
          <a:p>
            <a:pPr marL="342900" indent="-342900" eaLnBrk="1" hangingPunct="1">
              <a:buFont typeface="Arial" pitchFamily="34" charset="0"/>
              <a:buChar char="•"/>
            </a:pPr>
            <a:r>
              <a:rPr lang="en-US" sz="2800" dirty="0" err="1" smtClean="0"/>
              <a:t>Vitelline</a:t>
            </a:r>
            <a:r>
              <a:rPr lang="en-US" sz="2800" dirty="0" smtClean="0"/>
              <a:t> veins</a:t>
            </a:r>
          </a:p>
          <a:p>
            <a:pPr marL="742950" lvl="1" indent="-285750" eaLnBrk="1" hangingPunct="1">
              <a:buFont typeface="Arial" pitchFamily="34" charset="0"/>
              <a:buChar char="•"/>
            </a:pPr>
            <a:r>
              <a:rPr lang="en-US" sz="2000" dirty="0" smtClean="0"/>
              <a:t>Drains deoxygenated blood back to the yolk sac</a:t>
            </a:r>
          </a:p>
          <a:p>
            <a:pPr marL="742950" lvl="1" indent="-285750" eaLnBrk="1" hangingPunct="1">
              <a:buFont typeface="Arial" pitchFamily="34" charset="0"/>
              <a:buChar char="•"/>
            </a:pPr>
            <a:r>
              <a:rPr lang="en-US" sz="2000" dirty="0" smtClean="0"/>
              <a:t>Develop into portal system</a:t>
            </a:r>
          </a:p>
        </p:txBody>
      </p:sp>
      <p:pic>
        <p:nvPicPr>
          <p:cNvPr id="6" name="Picture 2" descr="C:\Documents and Settings\SS\Desktop\Embryology images\vetelline duct copy.jpg"/>
          <p:cNvPicPr>
            <a:picLocks noChangeAspect="1" noChangeArrowheads="1"/>
          </p:cNvPicPr>
          <p:nvPr/>
        </p:nvPicPr>
        <p:blipFill>
          <a:blip r:embed="rId3" cstate="print"/>
          <a:srcRect/>
          <a:stretch>
            <a:fillRect/>
          </a:stretch>
        </p:blipFill>
        <p:spPr bwMode="auto">
          <a:xfrm>
            <a:off x="1066800" y="1524000"/>
            <a:ext cx="3265399" cy="3477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381634" y="0"/>
            <a:ext cx="8229600" cy="1143000"/>
          </a:xfrm>
        </p:spPr>
        <p:txBody>
          <a:bodyPr>
            <a:normAutofit/>
          </a:bodyPr>
          <a:lstStyle/>
          <a:p>
            <a:r>
              <a:rPr lang="en-US" sz="4400" dirty="0" smtClean="0"/>
              <a:t>Venous Drainage</a:t>
            </a:r>
          </a:p>
        </p:txBody>
      </p:sp>
      <p:sp>
        <p:nvSpPr>
          <p:cNvPr id="160771" name="Rectangle 3"/>
          <p:cNvSpPr>
            <a:spLocks noGrp="1" noChangeArrowheads="1"/>
          </p:cNvSpPr>
          <p:nvPr>
            <p:ph idx="1"/>
          </p:nvPr>
        </p:nvSpPr>
        <p:spPr>
          <a:xfrm>
            <a:off x="433387" y="1295400"/>
            <a:ext cx="4953000" cy="3508375"/>
          </a:xfrm>
        </p:spPr>
        <p:txBody>
          <a:bodyPr/>
          <a:lstStyle/>
          <a:p>
            <a:r>
              <a:rPr lang="en-US" dirty="0" smtClean="0"/>
              <a:t>Umbilical veins</a:t>
            </a:r>
          </a:p>
          <a:p>
            <a:pPr lvl="1"/>
            <a:r>
              <a:rPr lang="en-US" dirty="0" smtClean="0"/>
              <a:t>Right umbilical vein regresses</a:t>
            </a:r>
          </a:p>
          <a:p>
            <a:pPr lvl="1"/>
            <a:r>
              <a:rPr lang="en-US" dirty="0" smtClean="0"/>
              <a:t>Left carries highly oxygenated blood to the liver</a:t>
            </a:r>
          </a:p>
          <a:p>
            <a:pPr lvl="1"/>
            <a:r>
              <a:rPr lang="en-US" dirty="0" err="1" smtClean="0"/>
              <a:t>Ductus</a:t>
            </a:r>
            <a:r>
              <a:rPr lang="en-US" dirty="0" smtClean="0"/>
              <a:t> </a:t>
            </a:r>
            <a:r>
              <a:rPr lang="en-US" dirty="0" err="1" smtClean="0"/>
              <a:t>venosus</a:t>
            </a:r>
            <a:endParaRPr lang="en-US" dirty="0"/>
          </a:p>
          <a:p>
            <a:pPr lvl="2"/>
            <a:r>
              <a:rPr lang="en-US" dirty="0" smtClean="0"/>
              <a:t>Bypasses sinusoids of liver to allow oxygenated blood to enter right atrium</a:t>
            </a:r>
          </a:p>
        </p:txBody>
      </p:sp>
      <p:pic>
        <p:nvPicPr>
          <p:cNvPr id="3074" name="Picture 2" descr="C:\Users\Michelle2012\Desktop\Embryology images\cardianl vein image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2600" y="762000"/>
            <a:ext cx="3076575" cy="3657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3075" name="Picture 3" descr="C:\Users\Michelle2012\Desktop\Circulation\circ3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92046" y="4171950"/>
            <a:ext cx="1970554" cy="228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r>
              <a:rPr lang="en-US" dirty="0" smtClean="0"/>
              <a:t>Regions of the Heart Tube</a:t>
            </a:r>
          </a:p>
        </p:txBody>
      </p:sp>
      <p:sp>
        <p:nvSpPr>
          <p:cNvPr id="51202" name="Content Placeholder 2"/>
          <p:cNvSpPr>
            <a:spLocks noGrp="1"/>
          </p:cNvSpPr>
          <p:nvPr>
            <p:ph idx="1"/>
          </p:nvPr>
        </p:nvSpPr>
        <p:spPr/>
        <p:txBody>
          <a:bodyPr/>
          <a:lstStyle/>
          <a:p>
            <a:r>
              <a:rPr lang="en-US" dirty="0" smtClean="0"/>
              <a:t>Five distinct regions present:</a:t>
            </a:r>
          </a:p>
          <a:p>
            <a:pPr lvl="1"/>
            <a:r>
              <a:rPr lang="en-US" dirty="0" smtClean="0"/>
              <a:t>Sinus </a:t>
            </a:r>
            <a:r>
              <a:rPr lang="en-US" dirty="0" err="1" smtClean="0"/>
              <a:t>Venosus</a:t>
            </a:r>
            <a:endParaRPr lang="en-US" dirty="0" smtClean="0"/>
          </a:p>
          <a:p>
            <a:pPr lvl="1"/>
            <a:r>
              <a:rPr lang="en-US" dirty="0" smtClean="0"/>
              <a:t>Primitive atrium</a:t>
            </a:r>
          </a:p>
          <a:p>
            <a:pPr lvl="1"/>
            <a:r>
              <a:rPr lang="en-US" dirty="0" smtClean="0"/>
              <a:t>Primitive ventricle</a:t>
            </a:r>
          </a:p>
          <a:p>
            <a:pPr lvl="1"/>
            <a:r>
              <a:rPr lang="en-US" dirty="0" err="1" smtClean="0"/>
              <a:t>Bulbus</a:t>
            </a:r>
            <a:r>
              <a:rPr lang="en-US" dirty="0" smtClean="0"/>
              <a:t> </a:t>
            </a:r>
            <a:r>
              <a:rPr lang="en-US" dirty="0" err="1" smtClean="0"/>
              <a:t>cordis</a:t>
            </a:r>
            <a:endParaRPr lang="en-US" dirty="0" smtClean="0"/>
          </a:p>
          <a:p>
            <a:pPr lvl="1"/>
            <a:r>
              <a:rPr lang="en-US" dirty="0" err="1" smtClean="0"/>
              <a:t>Truncus</a:t>
            </a:r>
            <a:r>
              <a:rPr lang="en-US" dirty="0" smtClean="0"/>
              <a:t> </a:t>
            </a:r>
            <a:r>
              <a:rPr lang="en-US" dirty="0" err="1" smtClean="0"/>
              <a:t>arteriosus</a:t>
            </a:r>
            <a:endParaRPr lang="en-US" dirty="0" smtClean="0"/>
          </a:p>
        </p:txBody>
      </p:sp>
      <p:pic>
        <p:nvPicPr>
          <p:cNvPr id="1026" name="Picture 2" descr="C:\Users\Michelle2012\Desktop\Embryology images\regions of tub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2743200"/>
            <a:ext cx="2886473" cy="3200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idx="4294967295"/>
          </p:nvPr>
        </p:nvSpPr>
        <p:spPr>
          <a:xfrm>
            <a:off x="424297" y="685800"/>
            <a:ext cx="8229600" cy="1143000"/>
          </a:xfrm>
        </p:spPr>
        <p:txBody>
          <a:bodyPr>
            <a:normAutofit fontScale="90000"/>
          </a:bodyPr>
          <a:lstStyle/>
          <a:p>
            <a:pPr eaLnBrk="1" hangingPunct="1"/>
            <a:r>
              <a:rPr lang="en-US" sz="4000" dirty="0" smtClean="0"/>
              <a:t>Formation of the </a:t>
            </a:r>
            <a:r>
              <a:rPr lang="en-US" sz="4000" dirty="0" err="1" smtClean="0"/>
              <a:t>Atrioventricular</a:t>
            </a:r>
            <a:r>
              <a:rPr lang="en-US" sz="4000" dirty="0" smtClean="0"/>
              <a:t> Cardiac Loop</a:t>
            </a:r>
          </a:p>
        </p:txBody>
      </p:sp>
      <p:sp>
        <p:nvSpPr>
          <p:cNvPr id="168963" name="Rectangle 3"/>
          <p:cNvSpPr>
            <a:spLocks noGrp="1" noChangeArrowheads="1"/>
          </p:cNvSpPr>
          <p:nvPr>
            <p:ph type="body" idx="4294967295"/>
          </p:nvPr>
        </p:nvSpPr>
        <p:spPr>
          <a:xfrm>
            <a:off x="1295400" y="1794036"/>
            <a:ext cx="8229600" cy="2396964"/>
          </a:xfrm>
        </p:spPr>
        <p:txBody>
          <a:bodyPr/>
          <a:lstStyle/>
          <a:p>
            <a:pPr eaLnBrk="1" hangingPunct="1"/>
            <a:r>
              <a:rPr lang="en-US" dirty="0" smtClean="0"/>
              <a:t>Rapid growth of heart tube</a:t>
            </a:r>
          </a:p>
          <a:p>
            <a:pPr lvl="1" eaLnBrk="1" hangingPunct="1"/>
            <a:r>
              <a:rPr lang="en-US" dirty="0" smtClean="0"/>
              <a:t>Bends into a U-shaped loop</a:t>
            </a:r>
          </a:p>
          <a:p>
            <a:pPr lvl="1" eaLnBrk="1" hangingPunct="1"/>
            <a:r>
              <a:rPr lang="en-US" dirty="0" smtClean="0"/>
              <a:t>Atria and ventricle shifted to left and dorsally</a:t>
            </a:r>
          </a:p>
          <a:p>
            <a:pPr lvl="1" eaLnBrk="1" hangingPunct="1"/>
            <a:r>
              <a:rPr lang="en-US" dirty="0" smtClean="0"/>
              <a:t>Sinus </a:t>
            </a:r>
            <a:r>
              <a:rPr lang="en-US" dirty="0" err="1" smtClean="0"/>
              <a:t>venosus</a:t>
            </a:r>
            <a:r>
              <a:rPr lang="en-US" dirty="0" smtClean="0"/>
              <a:t> shifts to the left and dorsally</a:t>
            </a:r>
          </a:p>
          <a:p>
            <a:pPr lvl="1" eaLnBrk="1" hangingPunct="1"/>
            <a:endParaRPr lang="en-US" dirty="0" smtClean="0"/>
          </a:p>
          <a:p>
            <a:pPr lvl="1" eaLnBrk="1" hangingPunct="1"/>
            <a:endParaRPr lang="en-US" dirty="0" smtClean="0"/>
          </a:p>
        </p:txBody>
      </p:sp>
      <p:pic>
        <p:nvPicPr>
          <p:cNvPr id="3074" name="Picture 2" descr="C:\Documents and Settings\SS\Desktop\Embryology images\embryology loop.jpg"/>
          <p:cNvPicPr>
            <a:picLocks noChangeAspect="1" noChangeArrowheads="1"/>
          </p:cNvPicPr>
          <p:nvPr/>
        </p:nvPicPr>
        <p:blipFill>
          <a:blip r:embed="rId3" cstate="print"/>
          <a:srcRect/>
          <a:stretch>
            <a:fillRect/>
          </a:stretch>
        </p:blipFill>
        <p:spPr bwMode="auto">
          <a:xfrm>
            <a:off x="2247900" y="4276996"/>
            <a:ext cx="1905000" cy="15160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170" name="Picture 2" descr="C:\Users\Michelle2012\Desktop\Embryology images\6weeks_gestatio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77000" y="3997164"/>
            <a:ext cx="2590800" cy="17958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7171" name="Picture 3" descr="C:\Users\Michelle2012\Desktop\Embryology images\heart bend.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8600" y="3545038"/>
            <a:ext cx="1803400" cy="279046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172" name="Picture 4" descr="C:\Users\Michelle2012\Desktop\Embryology images\heart develpment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43401" y="3532310"/>
            <a:ext cx="1828800" cy="28031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066800" y="533400"/>
            <a:ext cx="3502306" cy="5150734"/>
          </a:xfrm>
        </p:spPr>
        <p:txBody>
          <a:bodyPr/>
          <a:lstStyle/>
          <a:p>
            <a:r>
              <a:rPr lang="en-US" sz="2800" dirty="0" err="1" smtClean="0"/>
              <a:t>Bulboventricular</a:t>
            </a:r>
            <a:r>
              <a:rPr lang="en-US" sz="2800" dirty="0" smtClean="0"/>
              <a:t> Loop</a:t>
            </a:r>
          </a:p>
          <a:p>
            <a:pPr lvl="1"/>
            <a:r>
              <a:rPr lang="en-US" sz="2600" dirty="0" smtClean="0"/>
              <a:t>D-Looping or </a:t>
            </a:r>
            <a:r>
              <a:rPr lang="en-US" sz="2600" dirty="0" err="1" smtClean="0"/>
              <a:t>dextrolooping</a:t>
            </a:r>
            <a:endParaRPr lang="en-US" sz="2600" dirty="0" smtClean="0"/>
          </a:p>
          <a:p>
            <a:pPr lvl="2"/>
            <a:r>
              <a:rPr lang="en-US" sz="2400" dirty="0" smtClean="0"/>
              <a:t>Cephalic portion bends ventrally and to the right</a:t>
            </a:r>
            <a:endParaRPr lang="en-US" sz="2400" dirty="0"/>
          </a:p>
        </p:txBody>
      </p:sp>
      <p:sp>
        <p:nvSpPr>
          <p:cNvPr id="64513" name="Title 3"/>
          <p:cNvSpPr>
            <a:spLocks noGrp="1"/>
          </p:cNvSpPr>
          <p:nvPr>
            <p:ph type="title"/>
          </p:nvPr>
        </p:nvSpPr>
        <p:spPr>
          <a:xfrm>
            <a:off x="4876800" y="3200400"/>
            <a:ext cx="3304572" cy="701153"/>
          </a:xfrm>
        </p:spPr>
        <p:txBody>
          <a:bodyPr>
            <a:normAutofit/>
          </a:bodyPr>
          <a:lstStyle/>
          <a:p>
            <a:pPr algn="ctr"/>
            <a:r>
              <a:rPr lang="en-US" sz="4000" smtClean="0"/>
              <a:t>Situs Solitus</a:t>
            </a:r>
            <a:endParaRPr lang="en-US" sz="4000" dirty="0" smtClean="0"/>
          </a:p>
        </p:txBody>
      </p:sp>
      <p:sp>
        <p:nvSpPr>
          <p:cNvPr id="5" name="Text Placeholder 4"/>
          <p:cNvSpPr>
            <a:spLocks noGrp="1"/>
          </p:cNvSpPr>
          <p:nvPr>
            <p:ph type="body" sz="half" idx="2"/>
          </p:nvPr>
        </p:nvSpPr>
        <p:spPr>
          <a:xfrm>
            <a:off x="4640303" y="2743200"/>
            <a:ext cx="3298784" cy="1517904"/>
          </a:xfrm>
        </p:spPr>
        <p:txBody>
          <a:bodyPr/>
          <a:lstStyle/>
          <a:p>
            <a:pPr algn="ctr"/>
            <a:r>
              <a:rPr lang="en-US" dirty="0" smtClean="0"/>
              <a:t>Left to right identity</a:t>
            </a:r>
            <a:endParaRPr lang="en-US" dirty="0"/>
          </a:p>
        </p:txBody>
      </p:sp>
      <p:pic>
        <p:nvPicPr>
          <p:cNvPr id="1027" name="Picture 3" descr="C:\Users\Michelle2012\Desktop\Anatomy PP\situ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00650" y="685800"/>
            <a:ext cx="2508250" cy="187594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Michelle2012\Desktop\Embryology images\compariso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4400" y="3962400"/>
            <a:ext cx="2338387" cy="228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028" name="Picture 4" descr="C:\Users\Michelle2012\Desktop\Embryology images\looping.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71950" y="3962400"/>
            <a:ext cx="2057400" cy="23027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0600" y="1066800"/>
            <a:ext cx="3300984" cy="1463040"/>
          </a:xfrm>
        </p:spPr>
        <p:txBody>
          <a:bodyPr>
            <a:normAutofit/>
          </a:bodyPr>
          <a:lstStyle/>
          <a:p>
            <a:pPr algn="ctr"/>
            <a:r>
              <a:rPr lang="en-US" sz="3600" dirty="0" smtClean="0"/>
              <a:t>Early Cardiac Flow</a:t>
            </a:r>
            <a:endParaRPr lang="en-US" sz="3600" dirty="0"/>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4734630" y="3048000"/>
            <a:ext cx="3300573" cy="2604649"/>
          </a:xfrm>
        </p:spPr>
        <p:txBody>
          <a:bodyPr>
            <a:normAutofit/>
          </a:bodyPr>
          <a:lstStyle/>
          <a:p>
            <a:pPr marL="285750" indent="-285750">
              <a:buFont typeface="Wingdings" pitchFamily="2" charset="2"/>
              <a:buChar char="v"/>
            </a:pPr>
            <a:r>
              <a:rPr lang="en-US" sz="2400" dirty="0" smtClean="0"/>
              <a:t>Sinus </a:t>
            </a:r>
            <a:r>
              <a:rPr lang="en-US" sz="2400" dirty="0" err="1" smtClean="0"/>
              <a:t>Venosus</a:t>
            </a:r>
            <a:endParaRPr lang="en-US" sz="2400" dirty="0" smtClean="0"/>
          </a:p>
          <a:p>
            <a:pPr marL="285750" indent="-285750">
              <a:buFont typeface="Wingdings" pitchFamily="2" charset="2"/>
              <a:buChar char="v"/>
            </a:pPr>
            <a:r>
              <a:rPr lang="en-US" sz="2400" dirty="0" smtClean="0"/>
              <a:t>Primitive Atria</a:t>
            </a:r>
          </a:p>
          <a:p>
            <a:pPr marL="285750" indent="-285750">
              <a:buFont typeface="Wingdings" pitchFamily="2" charset="2"/>
              <a:buChar char="v"/>
            </a:pPr>
            <a:r>
              <a:rPr lang="en-US" sz="2400" dirty="0" err="1" smtClean="0"/>
              <a:t>Atrioventricular</a:t>
            </a:r>
            <a:r>
              <a:rPr lang="en-US" sz="2400" dirty="0" smtClean="0"/>
              <a:t> Canal</a:t>
            </a:r>
          </a:p>
          <a:p>
            <a:pPr marL="285750" indent="-285750">
              <a:buFont typeface="Wingdings" pitchFamily="2" charset="2"/>
              <a:buChar char="v"/>
            </a:pPr>
            <a:r>
              <a:rPr lang="en-US" sz="2400" dirty="0" smtClean="0"/>
              <a:t>Primitive Ventricle</a:t>
            </a:r>
          </a:p>
          <a:p>
            <a:pPr marL="285750" indent="-285750">
              <a:buFont typeface="Wingdings" pitchFamily="2" charset="2"/>
              <a:buChar char="v"/>
            </a:pPr>
            <a:r>
              <a:rPr lang="en-US" sz="2400" dirty="0" err="1" smtClean="0"/>
              <a:t>Truncus</a:t>
            </a:r>
            <a:r>
              <a:rPr lang="en-US" sz="2400" dirty="0" smtClean="0"/>
              <a:t> </a:t>
            </a:r>
            <a:r>
              <a:rPr lang="en-US" sz="2400" dirty="0" err="1" smtClean="0"/>
              <a:t>Arteriosus</a:t>
            </a:r>
            <a:endParaRPr lang="en-US" sz="2400" dirty="0"/>
          </a:p>
        </p:txBody>
      </p:sp>
      <p:pic>
        <p:nvPicPr>
          <p:cNvPr id="5" name="early flow.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971550" y="2209800"/>
            <a:ext cx="3421888" cy="2438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749262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Primitive Atria</a:t>
            </a:r>
            <a:endParaRPr lang="en-US" dirty="0"/>
          </a:p>
        </p:txBody>
      </p:sp>
      <p:sp>
        <p:nvSpPr>
          <p:cNvPr id="3" name="Content Placeholder 2"/>
          <p:cNvSpPr>
            <a:spLocks noGrp="1"/>
          </p:cNvSpPr>
          <p:nvPr>
            <p:ph idx="1"/>
          </p:nvPr>
        </p:nvSpPr>
        <p:spPr/>
        <p:txBody>
          <a:bodyPr/>
          <a:lstStyle/>
          <a:p>
            <a:pPr eaLnBrk="1" hangingPunct="1">
              <a:lnSpc>
                <a:spcPct val="90000"/>
              </a:lnSpc>
            </a:pPr>
            <a:r>
              <a:rPr lang="en-US" dirty="0"/>
              <a:t>Initial common atria formed</a:t>
            </a:r>
          </a:p>
          <a:p>
            <a:pPr lvl="1" eaLnBrk="1" hangingPunct="1">
              <a:lnSpc>
                <a:spcPct val="90000"/>
              </a:lnSpc>
            </a:pPr>
            <a:r>
              <a:rPr lang="en-US" dirty="0"/>
              <a:t>Right and left segments of sinus </a:t>
            </a:r>
            <a:r>
              <a:rPr lang="en-US" dirty="0" err="1"/>
              <a:t>venosus</a:t>
            </a:r>
            <a:endParaRPr lang="en-US" dirty="0"/>
          </a:p>
          <a:p>
            <a:pPr lvl="2" eaLnBrk="1" hangingPunct="1">
              <a:lnSpc>
                <a:spcPct val="90000"/>
              </a:lnSpc>
            </a:pPr>
            <a:r>
              <a:rPr lang="en-US" dirty="0"/>
              <a:t>Superior portion of the atrial septum</a:t>
            </a:r>
          </a:p>
          <a:p>
            <a:endParaRPr lang="en-US" dirty="0"/>
          </a:p>
        </p:txBody>
      </p:sp>
      <p:pic>
        <p:nvPicPr>
          <p:cNvPr id="6146" name="Picture 2" descr="C:\Users\Michelle2012\Desktop\Embryology images\common atrium.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26690" y="3581400"/>
            <a:ext cx="2240959" cy="22741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147" name="Picture 3" descr="C:\Users\Michelle2012\Desktop\Embryology images\side of looped hear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76400" y="3581400"/>
            <a:ext cx="2286000" cy="22741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90797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1066800" y="5410200"/>
            <a:ext cx="7024687" cy="1143000"/>
          </a:xfrm>
        </p:spPr>
        <p:txBody>
          <a:bodyPr/>
          <a:lstStyle/>
          <a:p>
            <a:pPr algn="ctr" eaLnBrk="1" hangingPunct="1">
              <a:lnSpc>
                <a:spcPct val="90000"/>
              </a:lnSpc>
            </a:pPr>
            <a:r>
              <a:rPr lang="en-US" dirty="0"/>
              <a:t>Atrial </a:t>
            </a:r>
            <a:r>
              <a:rPr lang="en-US" dirty="0" err="1"/>
              <a:t>Septation</a:t>
            </a:r>
            <a:endParaRPr lang="en-US" dirty="0"/>
          </a:p>
        </p:txBody>
      </p:sp>
      <p:sp>
        <p:nvSpPr>
          <p:cNvPr id="74754" name="Rectangle 3"/>
          <p:cNvSpPr>
            <a:spLocks noGrp="1" noChangeArrowheads="1"/>
          </p:cNvSpPr>
          <p:nvPr>
            <p:ph idx="1"/>
          </p:nvPr>
        </p:nvSpPr>
        <p:spPr>
          <a:xfrm>
            <a:off x="609600" y="377825"/>
            <a:ext cx="6777037" cy="3508375"/>
          </a:xfrm>
        </p:spPr>
        <p:txBody>
          <a:bodyPr/>
          <a:lstStyle/>
          <a:p>
            <a:pPr eaLnBrk="1" hangingPunct="1">
              <a:lnSpc>
                <a:spcPct val="90000"/>
              </a:lnSpc>
            </a:pPr>
            <a:r>
              <a:rPr lang="en-US" dirty="0" smtClean="0"/>
              <a:t>Septum </a:t>
            </a:r>
            <a:r>
              <a:rPr lang="en-US" dirty="0" err="1" smtClean="0"/>
              <a:t>primum</a:t>
            </a:r>
            <a:r>
              <a:rPr lang="en-US" dirty="0" smtClean="0"/>
              <a:t> </a:t>
            </a:r>
          </a:p>
          <a:p>
            <a:pPr lvl="2" eaLnBrk="1" hangingPunct="1">
              <a:lnSpc>
                <a:spcPct val="90000"/>
              </a:lnSpc>
            </a:pPr>
            <a:r>
              <a:rPr lang="en-US" dirty="0"/>
              <a:t>Inferior portion </a:t>
            </a:r>
          </a:p>
          <a:p>
            <a:pPr lvl="2" eaLnBrk="1" hangingPunct="1">
              <a:lnSpc>
                <a:spcPct val="90000"/>
              </a:lnSpc>
            </a:pPr>
            <a:r>
              <a:rPr lang="en-US" dirty="0"/>
              <a:t>Near </a:t>
            </a:r>
            <a:r>
              <a:rPr lang="en-US" dirty="0" err="1"/>
              <a:t>endocardial</a:t>
            </a:r>
            <a:r>
              <a:rPr lang="en-US" dirty="0"/>
              <a:t> cushions</a:t>
            </a:r>
          </a:p>
          <a:p>
            <a:pPr lvl="1" eaLnBrk="1" hangingPunct="1">
              <a:lnSpc>
                <a:spcPct val="90000"/>
              </a:lnSpc>
            </a:pPr>
            <a:endParaRPr lang="en-US" dirty="0" smtClean="0"/>
          </a:p>
        </p:txBody>
      </p:sp>
      <p:pic>
        <p:nvPicPr>
          <p:cNvPr id="7170" name="Picture 2" descr="C:\Users\Michelle2012\Desktop\Embryology images\septum primum.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28975" y="3200400"/>
            <a:ext cx="2409825" cy="2743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171" name="Picture 3" descr="C:\Users\Michelle2012\Desktop\Embryology images\septum primum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800" y="1945564"/>
            <a:ext cx="2514600" cy="19013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172" name="Picture 4" descr="C:\Users\Michelle2012\Desktop\Embryology images\ias_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63575" y="1944857"/>
            <a:ext cx="3480425" cy="19020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1204913" y="381000"/>
            <a:ext cx="7024687" cy="1143000"/>
          </a:xfrm>
        </p:spPr>
        <p:txBody>
          <a:bodyPr/>
          <a:lstStyle/>
          <a:p>
            <a:pPr eaLnBrk="1" hangingPunct="1"/>
            <a:r>
              <a:rPr lang="en-US" dirty="0"/>
              <a:t>Atrial Formation</a:t>
            </a:r>
            <a:endParaRPr lang="en-US" dirty="0" smtClean="0"/>
          </a:p>
        </p:txBody>
      </p:sp>
      <p:sp>
        <p:nvSpPr>
          <p:cNvPr id="74754" name="Rectangle 3"/>
          <p:cNvSpPr>
            <a:spLocks noGrp="1" noChangeArrowheads="1"/>
          </p:cNvSpPr>
          <p:nvPr>
            <p:ph idx="1"/>
          </p:nvPr>
        </p:nvSpPr>
        <p:spPr>
          <a:xfrm>
            <a:off x="1258887" y="1516855"/>
            <a:ext cx="6777037" cy="3508375"/>
          </a:xfrm>
        </p:spPr>
        <p:txBody>
          <a:bodyPr/>
          <a:lstStyle/>
          <a:p>
            <a:pPr lvl="1" eaLnBrk="1" hangingPunct="1">
              <a:lnSpc>
                <a:spcPct val="90000"/>
              </a:lnSpc>
            </a:pPr>
            <a:r>
              <a:rPr lang="en-US" dirty="0" smtClean="0"/>
              <a:t>Septum </a:t>
            </a:r>
            <a:r>
              <a:rPr lang="en-US" dirty="0" err="1" smtClean="0"/>
              <a:t>secundum</a:t>
            </a:r>
            <a:r>
              <a:rPr lang="en-US" dirty="0" smtClean="0"/>
              <a:t>-</a:t>
            </a:r>
          </a:p>
          <a:p>
            <a:pPr lvl="2" eaLnBrk="1" hangingPunct="1">
              <a:lnSpc>
                <a:spcPct val="90000"/>
              </a:lnSpc>
            </a:pPr>
            <a:r>
              <a:rPr lang="en-US" dirty="0" smtClean="0"/>
              <a:t>Forms just to the right of septum </a:t>
            </a:r>
            <a:r>
              <a:rPr lang="en-US" dirty="0" err="1" smtClean="0"/>
              <a:t>primum</a:t>
            </a:r>
            <a:endParaRPr lang="en-US" dirty="0" smtClean="0"/>
          </a:p>
          <a:p>
            <a:pPr lvl="3" eaLnBrk="1" hangingPunct="1">
              <a:lnSpc>
                <a:spcPct val="90000"/>
              </a:lnSpc>
            </a:pPr>
            <a:r>
              <a:rPr lang="en-US" dirty="0" smtClean="0"/>
              <a:t>Lower border represents foramen </a:t>
            </a:r>
            <a:r>
              <a:rPr lang="en-US" dirty="0" err="1" smtClean="0"/>
              <a:t>ovale</a:t>
            </a:r>
            <a:endParaRPr lang="en-US" dirty="0" smtClean="0"/>
          </a:p>
          <a:p>
            <a:pPr lvl="4" eaLnBrk="1" hangingPunct="1">
              <a:lnSpc>
                <a:spcPct val="90000"/>
              </a:lnSpc>
            </a:pPr>
            <a:r>
              <a:rPr lang="en-US" dirty="0" smtClean="0"/>
              <a:t>Mid portion of the atrial septum</a:t>
            </a:r>
          </a:p>
        </p:txBody>
      </p:sp>
      <p:pic>
        <p:nvPicPr>
          <p:cNvPr id="8194" name="Picture 2" descr="C:\Users\Michelle2012\Desktop\Embryology images\foramen secundum.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95559" y="3710781"/>
            <a:ext cx="2352518" cy="1733551"/>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C:\Users\Michelle2012\Desktop\Embryology images\sept secundum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 y="2876551"/>
            <a:ext cx="2073801" cy="1701006"/>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C:\Users\Michelle2012\Desktop\Embryology images\septum primum and ecc.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72200" y="4876800"/>
            <a:ext cx="2362200" cy="1727906"/>
          </a:xfrm>
          <a:prstGeom prst="rect">
            <a:avLst/>
          </a:prstGeom>
          <a:ln w="38100" cap="sq">
            <a:solidFill>
              <a:schemeClr val="accent2">
                <a:lumMod val="50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4ch clip.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1543050" y="4343400"/>
            <a:ext cx="2743200" cy="20574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4753" name="Rectangle 2"/>
          <p:cNvSpPr>
            <a:spLocks noGrp="1" noChangeArrowheads="1"/>
          </p:cNvSpPr>
          <p:nvPr>
            <p:ph type="title"/>
          </p:nvPr>
        </p:nvSpPr>
        <p:spPr>
          <a:xfrm>
            <a:off x="533400" y="0"/>
            <a:ext cx="4114800" cy="1143000"/>
          </a:xfrm>
        </p:spPr>
        <p:txBody>
          <a:bodyPr/>
          <a:lstStyle/>
          <a:p>
            <a:pPr eaLnBrk="1" hangingPunct="1"/>
            <a:r>
              <a:rPr lang="en-US" dirty="0" smtClean="0"/>
              <a:t>Atrial Formation</a:t>
            </a:r>
          </a:p>
        </p:txBody>
      </p:sp>
      <p:sp>
        <p:nvSpPr>
          <p:cNvPr id="74754" name="Rectangle 3"/>
          <p:cNvSpPr>
            <a:spLocks noGrp="1" noChangeArrowheads="1"/>
          </p:cNvSpPr>
          <p:nvPr>
            <p:ph idx="1"/>
          </p:nvPr>
        </p:nvSpPr>
        <p:spPr>
          <a:xfrm>
            <a:off x="457200" y="1066800"/>
            <a:ext cx="8229600" cy="4525963"/>
          </a:xfrm>
        </p:spPr>
        <p:txBody>
          <a:bodyPr/>
          <a:lstStyle/>
          <a:p>
            <a:pPr eaLnBrk="1" hangingPunct="1">
              <a:lnSpc>
                <a:spcPct val="90000"/>
              </a:lnSpc>
            </a:pPr>
            <a:r>
              <a:rPr lang="en-US" dirty="0" smtClean="0"/>
              <a:t>Initial common atria formed</a:t>
            </a:r>
          </a:p>
          <a:p>
            <a:pPr lvl="1" eaLnBrk="1" hangingPunct="1">
              <a:lnSpc>
                <a:spcPct val="90000"/>
              </a:lnSpc>
            </a:pPr>
            <a:r>
              <a:rPr lang="en-US" dirty="0" smtClean="0"/>
              <a:t>Right and left segments of sinus </a:t>
            </a:r>
            <a:r>
              <a:rPr lang="en-US" dirty="0" err="1" smtClean="0"/>
              <a:t>venosus</a:t>
            </a:r>
            <a:endParaRPr lang="en-US" dirty="0" smtClean="0"/>
          </a:p>
          <a:p>
            <a:pPr lvl="2" eaLnBrk="1" hangingPunct="1">
              <a:lnSpc>
                <a:spcPct val="90000"/>
              </a:lnSpc>
            </a:pPr>
            <a:r>
              <a:rPr lang="en-US" dirty="0" smtClean="0"/>
              <a:t>Superior portion of the atrial septum</a:t>
            </a:r>
          </a:p>
          <a:p>
            <a:pPr lvl="1" eaLnBrk="1" hangingPunct="1">
              <a:lnSpc>
                <a:spcPct val="90000"/>
              </a:lnSpc>
            </a:pPr>
            <a:r>
              <a:rPr lang="en-US" dirty="0" smtClean="0"/>
              <a:t>Septum </a:t>
            </a:r>
            <a:r>
              <a:rPr lang="en-US" dirty="0" err="1" smtClean="0"/>
              <a:t>primum</a:t>
            </a:r>
            <a:r>
              <a:rPr lang="en-US" dirty="0" smtClean="0"/>
              <a:t> </a:t>
            </a:r>
          </a:p>
          <a:p>
            <a:pPr lvl="2" eaLnBrk="1" hangingPunct="1">
              <a:lnSpc>
                <a:spcPct val="90000"/>
              </a:lnSpc>
            </a:pPr>
            <a:r>
              <a:rPr lang="en-US" dirty="0" smtClean="0"/>
              <a:t>Inferior portion </a:t>
            </a:r>
          </a:p>
          <a:p>
            <a:pPr lvl="2" eaLnBrk="1" hangingPunct="1">
              <a:lnSpc>
                <a:spcPct val="90000"/>
              </a:lnSpc>
            </a:pPr>
            <a:r>
              <a:rPr lang="en-US" dirty="0" smtClean="0"/>
              <a:t>Near </a:t>
            </a:r>
            <a:r>
              <a:rPr lang="en-US" dirty="0" err="1" smtClean="0"/>
              <a:t>endocardial</a:t>
            </a:r>
            <a:r>
              <a:rPr lang="en-US" dirty="0" smtClean="0"/>
              <a:t> cushions</a:t>
            </a:r>
          </a:p>
          <a:p>
            <a:pPr lvl="1" eaLnBrk="1" hangingPunct="1">
              <a:lnSpc>
                <a:spcPct val="90000"/>
              </a:lnSpc>
            </a:pPr>
            <a:r>
              <a:rPr lang="en-US" dirty="0" smtClean="0"/>
              <a:t>Septum </a:t>
            </a:r>
            <a:r>
              <a:rPr lang="en-US" dirty="0" err="1" smtClean="0"/>
              <a:t>secundum</a:t>
            </a:r>
            <a:r>
              <a:rPr lang="en-US" dirty="0" smtClean="0"/>
              <a:t>-just to the right of septum </a:t>
            </a:r>
            <a:r>
              <a:rPr lang="en-US" dirty="0" err="1" smtClean="0"/>
              <a:t>primum</a:t>
            </a:r>
            <a:endParaRPr lang="en-US" dirty="0" smtClean="0"/>
          </a:p>
          <a:p>
            <a:pPr lvl="2" eaLnBrk="1" hangingPunct="1">
              <a:lnSpc>
                <a:spcPct val="90000"/>
              </a:lnSpc>
            </a:pPr>
            <a:r>
              <a:rPr lang="en-US" dirty="0" smtClean="0"/>
              <a:t>Lower border represents foramen </a:t>
            </a:r>
            <a:r>
              <a:rPr lang="en-US" dirty="0" err="1" smtClean="0"/>
              <a:t>ovale</a:t>
            </a:r>
            <a:endParaRPr lang="en-US" dirty="0" smtClean="0"/>
          </a:p>
          <a:p>
            <a:pPr lvl="3" eaLnBrk="1" hangingPunct="1">
              <a:lnSpc>
                <a:spcPct val="90000"/>
              </a:lnSpc>
            </a:pPr>
            <a:r>
              <a:rPr lang="en-US" dirty="0" smtClean="0"/>
              <a:t>Mid portion of the atrial septum</a:t>
            </a:r>
          </a:p>
        </p:txBody>
      </p:sp>
      <p:pic>
        <p:nvPicPr>
          <p:cNvPr id="9218" name="Picture 2" descr="C:\Users\Michelle2012\Desktop\Embryology images\septation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62600" y="4095749"/>
            <a:ext cx="2743200" cy="250507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1059656" y="1143000"/>
            <a:ext cx="7024687" cy="1143000"/>
          </a:xfrm>
        </p:spPr>
        <p:txBody>
          <a:bodyPr>
            <a:normAutofit fontScale="90000"/>
          </a:bodyPr>
          <a:lstStyle/>
          <a:p>
            <a:pPr algn="ctr"/>
            <a:r>
              <a:rPr lang="en-US" b="1" dirty="0" smtClean="0"/>
              <a:t>Partition of the </a:t>
            </a:r>
            <a:r>
              <a:rPr lang="en-US" b="1" dirty="0" err="1" smtClean="0"/>
              <a:t>Atrioventricular</a:t>
            </a:r>
            <a:r>
              <a:rPr lang="en-US" b="1" dirty="0" smtClean="0"/>
              <a:t> Canal</a:t>
            </a:r>
            <a:r>
              <a:rPr lang="en-US" dirty="0" smtClean="0"/>
              <a:t/>
            </a:r>
            <a:br>
              <a:rPr lang="en-US" dirty="0" smtClean="0"/>
            </a:br>
            <a:endParaRPr lang="en-US" dirty="0" smtClean="0"/>
          </a:p>
        </p:txBody>
      </p:sp>
      <p:sp>
        <p:nvSpPr>
          <p:cNvPr id="43010" name="Content Placeholder 2"/>
          <p:cNvSpPr>
            <a:spLocks noGrp="1"/>
          </p:cNvSpPr>
          <p:nvPr>
            <p:ph idx="1"/>
          </p:nvPr>
        </p:nvSpPr>
        <p:spPr>
          <a:xfrm>
            <a:off x="533400" y="1524000"/>
            <a:ext cx="6777037" cy="3508375"/>
          </a:xfrm>
        </p:spPr>
        <p:txBody>
          <a:bodyPr/>
          <a:lstStyle/>
          <a:p>
            <a:r>
              <a:rPr lang="en-US" dirty="0" smtClean="0"/>
              <a:t>Begins as a common </a:t>
            </a:r>
            <a:r>
              <a:rPr lang="en-US" dirty="0" err="1" smtClean="0"/>
              <a:t>atrioventricular</a:t>
            </a:r>
            <a:r>
              <a:rPr lang="en-US" dirty="0" smtClean="0"/>
              <a:t> canal</a:t>
            </a:r>
          </a:p>
          <a:p>
            <a:pPr lvl="1"/>
            <a:r>
              <a:rPr lang="en-US" dirty="0" smtClean="0"/>
              <a:t>Single channel</a:t>
            </a:r>
          </a:p>
        </p:txBody>
      </p:sp>
      <p:pic>
        <p:nvPicPr>
          <p:cNvPr id="11266" name="Picture 2" descr="C:\Users\Michelle2012\Desktop\Embryology images\early flow.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0" y="2286000"/>
            <a:ext cx="4013200" cy="3276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2" name="early flow.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cstate="print"/>
          <a:stretch>
            <a:fillRect/>
          </a:stretch>
        </p:blipFill>
        <p:spPr>
          <a:xfrm>
            <a:off x="762000" y="3124200"/>
            <a:ext cx="3368421" cy="2400300"/>
          </a:xfrm>
          <a:prstGeom prst="roundRect">
            <a:avLst>
              <a:gd name="adj" fmla="val 5299"/>
            </a:avLst>
          </a:prstGeom>
          <a:ln>
            <a:noFill/>
          </a:ln>
          <a:effectLst/>
          <a:scene3d>
            <a:camera prst="orthographicFront"/>
            <a:lightRig rig="balanced" dir="t"/>
          </a:scene3d>
          <a:sp3d prstMaterial="plastic">
            <a:bevelT/>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normAutofit fontScale="90000"/>
          </a:bodyPr>
          <a:lstStyle/>
          <a:p>
            <a:r>
              <a:rPr lang="en-US" b="1" dirty="0" smtClean="0"/>
              <a:t>Partition of the </a:t>
            </a:r>
            <a:r>
              <a:rPr lang="en-US" b="1" dirty="0" err="1" smtClean="0"/>
              <a:t>Atrioventricular</a:t>
            </a:r>
            <a:r>
              <a:rPr lang="en-US" b="1" dirty="0" smtClean="0"/>
              <a:t> Canal</a:t>
            </a:r>
            <a:r>
              <a:rPr lang="en-US" dirty="0" smtClean="0"/>
              <a:t/>
            </a:r>
            <a:br>
              <a:rPr lang="en-US" dirty="0" smtClean="0"/>
            </a:br>
            <a:endParaRPr lang="en-US" dirty="0" smtClean="0"/>
          </a:p>
        </p:txBody>
      </p:sp>
      <p:sp>
        <p:nvSpPr>
          <p:cNvPr id="43010" name="Content Placeholder 2"/>
          <p:cNvSpPr>
            <a:spLocks noGrp="1"/>
          </p:cNvSpPr>
          <p:nvPr>
            <p:ph idx="1"/>
          </p:nvPr>
        </p:nvSpPr>
        <p:spPr>
          <a:xfrm>
            <a:off x="739775" y="1598612"/>
            <a:ext cx="6777037" cy="3508375"/>
          </a:xfrm>
        </p:spPr>
        <p:txBody>
          <a:bodyPr/>
          <a:lstStyle/>
          <a:p>
            <a:r>
              <a:rPr lang="en-US" dirty="0" err="1" smtClean="0"/>
              <a:t>Endocardial</a:t>
            </a:r>
            <a:r>
              <a:rPr lang="en-US" dirty="0" smtClean="0"/>
              <a:t> tissues develop</a:t>
            </a:r>
          </a:p>
          <a:p>
            <a:pPr lvl="1"/>
            <a:r>
              <a:rPr lang="en-US" dirty="0" smtClean="0"/>
              <a:t>During the sixth week</a:t>
            </a:r>
          </a:p>
          <a:p>
            <a:pPr lvl="1"/>
            <a:r>
              <a:rPr lang="en-US" dirty="0" smtClean="0"/>
              <a:t>Form the right and left </a:t>
            </a:r>
            <a:r>
              <a:rPr lang="en-US" dirty="0" err="1" smtClean="0"/>
              <a:t>atrioventricular</a:t>
            </a:r>
            <a:r>
              <a:rPr lang="en-US" dirty="0" smtClean="0"/>
              <a:t> canals</a:t>
            </a:r>
          </a:p>
          <a:p>
            <a:pPr lvl="1"/>
            <a:endParaRPr lang="en-US" dirty="0" smtClean="0"/>
          </a:p>
        </p:txBody>
      </p:sp>
      <p:pic>
        <p:nvPicPr>
          <p:cNvPr id="5" name="Picture 2" descr="C:\Documents and Settings\SS\Desktop\Embryology images\eccushions.jpg"/>
          <p:cNvPicPr>
            <a:picLocks noChangeAspect="1" noChangeArrowheads="1"/>
          </p:cNvPicPr>
          <p:nvPr/>
        </p:nvPicPr>
        <p:blipFill>
          <a:blip r:embed="rId3" cstate="print"/>
          <a:srcRect/>
          <a:stretch>
            <a:fillRect/>
          </a:stretch>
        </p:blipFill>
        <p:spPr bwMode="auto">
          <a:xfrm>
            <a:off x="838200" y="3277790"/>
            <a:ext cx="3795033" cy="305038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4338" name="Picture 2" descr="C:\Users\Michelle2012\Desktop\Embryology images\av cana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05400" y="3092946"/>
            <a:ext cx="3429000" cy="32352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922800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a:xfrm>
            <a:off x="990600" y="381000"/>
            <a:ext cx="7024687" cy="1143000"/>
          </a:xfrm>
        </p:spPr>
        <p:txBody>
          <a:bodyPr/>
          <a:lstStyle/>
          <a:p>
            <a:pPr eaLnBrk="1" hangingPunct="1"/>
            <a:r>
              <a:rPr lang="en-US" dirty="0" err="1" smtClean="0"/>
              <a:t>Atrioventricular</a:t>
            </a:r>
            <a:r>
              <a:rPr lang="en-US" dirty="0" smtClean="0"/>
              <a:t> Canal	</a:t>
            </a:r>
          </a:p>
        </p:txBody>
      </p:sp>
      <p:sp>
        <p:nvSpPr>
          <p:cNvPr id="76802" name="Rectangle 3"/>
          <p:cNvSpPr>
            <a:spLocks noGrp="1" noChangeArrowheads="1"/>
          </p:cNvSpPr>
          <p:nvPr>
            <p:ph idx="1"/>
          </p:nvPr>
        </p:nvSpPr>
        <p:spPr>
          <a:xfrm>
            <a:off x="381000" y="1524000"/>
            <a:ext cx="6777037" cy="3508375"/>
          </a:xfrm>
        </p:spPr>
        <p:txBody>
          <a:bodyPr/>
          <a:lstStyle/>
          <a:p>
            <a:pPr eaLnBrk="1" hangingPunct="1">
              <a:lnSpc>
                <a:spcPct val="90000"/>
              </a:lnSpc>
            </a:pPr>
            <a:r>
              <a:rPr lang="en-US" dirty="0" smtClean="0"/>
              <a:t>Connect common atrium to embryonic ventricles</a:t>
            </a:r>
          </a:p>
          <a:p>
            <a:pPr eaLnBrk="1" hangingPunct="1">
              <a:lnSpc>
                <a:spcPct val="90000"/>
              </a:lnSpc>
            </a:pPr>
            <a:r>
              <a:rPr lang="en-US" dirty="0" err="1" smtClean="0"/>
              <a:t>Endocardial</a:t>
            </a:r>
            <a:r>
              <a:rPr lang="en-US" dirty="0" smtClean="0"/>
              <a:t> cushions</a:t>
            </a:r>
          </a:p>
          <a:p>
            <a:pPr lvl="1" eaLnBrk="1" hangingPunct="1">
              <a:lnSpc>
                <a:spcPct val="90000"/>
              </a:lnSpc>
            </a:pPr>
            <a:r>
              <a:rPr lang="en-US" dirty="0" smtClean="0"/>
              <a:t>Dorsal and ventral walls</a:t>
            </a:r>
          </a:p>
          <a:p>
            <a:pPr lvl="2" eaLnBrk="1" hangingPunct="1">
              <a:lnSpc>
                <a:spcPct val="90000"/>
              </a:lnSpc>
            </a:pPr>
            <a:r>
              <a:rPr lang="en-US" dirty="0" smtClean="0"/>
              <a:t>As they move closer, begin to define the atrium from the ventricle</a:t>
            </a:r>
          </a:p>
          <a:p>
            <a:pPr lvl="1" eaLnBrk="1" hangingPunct="1">
              <a:lnSpc>
                <a:spcPct val="90000"/>
              </a:lnSpc>
            </a:pPr>
            <a:r>
              <a:rPr lang="en-US" dirty="0" smtClean="0"/>
              <a:t>Develop and function as the </a:t>
            </a:r>
            <a:r>
              <a:rPr lang="en-US" dirty="0" err="1" smtClean="0"/>
              <a:t>atrioventricular</a:t>
            </a:r>
            <a:r>
              <a:rPr lang="en-US" dirty="0" smtClean="0"/>
              <a:t> valves</a:t>
            </a:r>
          </a:p>
          <a:p>
            <a:pPr lvl="2" eaLnBrk="1" hangingPunct="1">
              <a:lnSpc>
                <a:spcPct val="90000"/>
              </a:lnSpc>
            </a:pPr>
            <a:r>
              <a:rPr lang="en-US" dirty="0" smtClean="0"/>
              <a:t>Mitral valve</a:t>
            </a:r>
          </a:p>
          <a:p>
            <a:pPr lvl="2" eaLnBrk="1" hangingPunct="1">
              <a:lnSpc>
                <a:spcPct val="90000"/>
              </a:lnSpc>
            </a:pPr>
            <a:r>
              <a:rPr lang="en-US" dirty="0" smtClean="0"/>
              <a:t>Tricuspid valve</a:t>
            </a:r>
          </a:p>
        </p:txBody>
      </p:sp>
      <p:pic>
        <p:nvPicPr>
          <p:cNvPr id="2050" name="Picture 2" descr="C:\Users\Michelle2012\Desktop\Embryology images\av ca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1800" y="1905000"/>
            <a:ext cx="1938337" cy="1828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1" name="Picture 3" descr="C:\Users\Michelle2012\Desktop\Embryology images\av valve formation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92712" y="4070350"/>
            <a:ext cx="3178175" cy="223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p:cNvSpPr>
            <a:spLocks noGrp="1"/>
          </p:cNvSpPr>
          <p:nvPr>
            <p:ph type="title"/>
          </p:nvPr>
        </p:nvSpPr>
        <p:spPr>
          <a:xfrm>
            <a:off x="609600" y="609600"/>
            <a:ext cx="7024687" cy="1143000"/>
          </a:xfrm>
        </p:spPr>
        <p:txBody>
          <a:bodyPr>
            <a:normAutofit fontScale="90000"/>
          </a:bodyPr>
          <a:lstStyle/>
          <a:p>
            <a:r>
              <a:rPr lang="en-US" sz="3600" b="1" dirty="0" err="1" smtClean="0"/>
              <a:t>Atrioventricular</a:t>
            </a:r>
            <a:r>
              <a:rPr lang="en-US" sz="3600" b="1" dirty="0" smtClean="0"/>
              <a:t> Valves</a:t>
            </a:r>
            <a:r>
              <a:rPr lang="en-US" dirty="0" smtClean="0"/>
              <a:t/>
            </a:r>
            <a:br>
              <a:rPr lang="en-US" dirty="0" smtClean="0"/>
            </a:br>
            <a:endParaRPr lang="en-US" dirty="0" smtClean="0"/>
          </a:p>
        </p:txBody>
      </p:sp>
      <p:sp>
        <p:nvSpPr>
          <p:cNvPr id="5" name="Content Placeholder 4"/>
          <p:cNvSpPr>
            <a:spLocks noGrp="1"/>
          </p:cNvSpPr>
          <p:nvPr>
            <p:ph idx="1"/>
          </p:nvPr>
        </p:nvSpPr>
        <p:spPr>
          <a:xfrm>
            <a:off x="1143000" y="1371600"/>
            <a:ext cx="6777037" cy="2362200"/>
          </a:xfrm>
        </p:spPr>
        <p:txBody>
          <a:bodyPr/>
          <a:lstStyle/>
          <a:p>
            <a:pPr eaLnBrk="1" hangingPunct="1"/>
            <a:r>
              <a:rPr lang="en-US" dirty="0"/>
              <a:t>Around day 33 the </a:t>
            </a:r>
            <a:r>
              <a:rPr lang="en-US" dirty="0" err="1"/>
              <a:t>atrioventricular</a:t>
            </a:r>
            <a:r>
              <a:rPr lang="en-US" dirty="0"/>
              <a:t> valves are formed</a:t>
            </a:r>
          </a:p>
          <a:p>
            <a:pPr lvl="1" eaLnBrk="1" hangingPunct="1"/>
            <a:r>
              <a:rPr lang="en-US" dirty="0"/>
              <a:t>Heart begins to beat on day 36</a:t>
            </a:r>
          </a:p>
          <a:p>
            <a:endParaRPr lang="en-US" dirty="0"/>
          </a:p>
        </p:txBody>
      </p:sp>
      <p:pic>
        <p:nvPicPr>
          <p:cNvPr id="13314" name="Picture 2" descr="C:\Users\Michelle2012\Desktop\Embryology images\av valve formation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24212" y="3581400"/>
            <a:ext cx="2185987" cy="22555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3315" name="Picture 3" descr="C:\Users\Michelle2012\Desktop\Embryology images\av valve formation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14999" y="3581399"/>
            <a:ext cx="2743201" cy="22748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3316" name="Picture 4" descr="C:\Users\Michelle2012\Desktop\Embryology images\formation of av valv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 y="3581400"/>
            <a:ext cx="2203523" cy="22748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Michelle2012\Desktop\Embryology images\eccushions cop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2286000"/>
            <a:ext cx="3371850" cy="2710234"/>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reflection blurRad="6350" stA="50000" endA="300" endPos="55500" dist="101600" dir="5400000" sy="-100000" algn="bl" rotWithShape="0"/>
          </a:effectLst>
          <a:scene3d>
            <a:camera prst="perspectiveContrastingLeftFacing">
              <a:rot lat="540000" lon="2100000" rev="0"/>
            </a:camera>
            <a:lightRig rig="soft" dir="t"/>
          </a:scene3d>
          <a:sp3d contourW="12700" prstMaterial="matte">
            <a:bevelT w="63500" h="50800"/>
            <a:contourClr>
              <a:srgbClr val="C0C0C0"/>
            </a:contourClr>
          </a:sp3d>
          <a:extLst/>
        </p:spPr>
      </p:pic>
      <p:sp>
        <p:nvSpPr>
          <p:cNvPr id="78849" name="Rectangle 2"/>
          <p:cNvSpPr>
            <a:spLocks noGrp="1" noChangeArrowheads="1"/>
          </p:cNvSpPr>
          <p:nvPr>
            <p:ph type="title"/>
          </p:nvPr>
        </p:nvSpPr>
        <p:spPr>
          <a:xfrm>
            <a:off x="914400" y="590550"/>
            <a:ext cx="7024687" cy="1143000"/>
          </a:xfrm>
        </p:spPr>
        <p:txBody>
          <a:bodyPr/>
          <a:lstStyle/>
          <a:p>
            <a:pPr eaLnBrk="1" hangingPunct="1"/>
            <a:r>
              <a:rPr lang="en-US" dirty="0" smtClean="0"/>
              <a:t>Primitive Ventricle</a:t>
            </a:r>
          </a:p>
        </p:txBody>
      </p:sp>
      <p:sp>
        <p:nvSpPr>
          <p:cNvPr id="78850" name="Rectangle 3"/>
          <p:cNvSpPr>
            <a:spLocks noGrp="1" noChangeArrowheads="1"/>
          </p:cNvSpPr>
          <p:nvPr>
            <p:ph idx="1"/>
          </p:nvPr>
        </p:nvSpPr>
        <p:spPr>
          <a:xfrm>
            <a:off x="533400" y="1752600"/>
            <a:ext cx="6777037" cy="3508375"/>
          </a:xfrm>
        </p:spPr>
        <p:txBody>
          <a:bodyPr>
            <a:normAutofit/>
          </a:bodyPr>
          <a:lstStyle/>
          <a:p>
            <a:pPr lvl="1" eaLnBrk="1" hangingPunct="1"/>
            <a:r>
              <a:rPr lang="en-US" sz="2400" dirty="0" err="1" smtClean="0"/>
              <a:t>Interventricular</a:t>
            </a:r>
            <a:r>
              <a:rPr lang="en-US" sz="2400" dirty="0" smtClean="0"/>
              <a:t> septum formed by end of the seventh week</a:t>
            </a:r>
          </a:p>
          <a:p>
            <a:pPr lvl="1" eaLnBrk="1" hangingPunct="1"/>
            <a:r>
              <a:rPr lang="en-US" sz="2400" dirty="0" smtClean="0"/>
              <a:t>Formed from three components</a:t>
            </a:r>
          </a:p>
          <a:p>
            <a:pPr lvl="2" eaLnBrk="1" hangingPunct="1"/>
            <a:r>
              <a:rPr lang="en-US" sz="2400" dirty="0" err="1" smtClean="0"/>
              <a:t>Endocardial</a:t>
            </a:r>
            <a:r>
              <a:rPr lang="en-US" sz="2400" dirty="0" smtClean="0"/>
              <a:t> cushions</a:t>
            </a:r>
          </a:p>
          <a:p>
            <a:pPr lvl="2" eaLnBrk="1" hangingPunct="1"/>
            <a:r>
              <a:rPr lang="en-US" sz="2400" dirty="0" err="1" smtClean="0"/>
              <a:t>Conus</a:t>
            </a:r>
            <a:r>
              <a:rPr lang="en-US" sz="2400" dirty="0" smtClean="0"/>
              <a:t> cushions</a:t>
            </a:r>
          </a:p>
          <a:p>
            <a:pPr lvl="2" eaLnBrk="1" hangingPunct="1"/>
            <a:r>
              <a:rPr lang="en-US" sz="2400" dirty="0" smtClean="0"/>
              <a:t>Muscular tissue of the primitive ventricle</a:t>
            </a:r>
          </a:p>
          <a:p>
            <a:pPr lvl="1" eaLnBrk="1" hangingPunct="1"/>
            <a:r>
              <a:rPr lang="en-US" sz="2400" dirty="0" smtClean="0"/>
              <a:t>Muscular and Membranous portions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1143000" y="1676400"/>
            <a:ext cx="7024687" cy="1143000"/>
          </a:xfrm>
        </p:spPr>
        <p:txBody>
          <a:bodyPr>
            <a:normAutofit/>
          </a:bodyPr>
          <a:lstStyle/>
          <a:p>
            <a:pPr eaLnBrk="1" hangingPunct="1"/>
            <a:r>
              <a:rPr lang="en-US" sz="6000" dirty="0" smtClean="0"/>
              <a:t>Primitive Ventricle</a:t>
            </a:r>
          </a:p>
        </p:txBody>
      </p:sp>
      <p:sp>
        <p:nvSpPr>
          <p:cNvPr id="78850" name="Rectangle 3"/>
          <p:cNvSpPr>
            <a:spLocks noGrp="1" noChangeArrowheads="1"/>
          </p:cNvSpPr>
          <p:nvPr>
            <p:ph idx="1"/>
          </p:nvPr>
        </p:nvSpPr>
        <p:spPr>
          <a:xfrm>
            <a:off x="533400" y="556418"/>
            <a:ext cx="6172200" cy="1272381"/>
          </a:xfrm>
        </p:spPr>
        <p:txBody>
          <a:bodyPr>
            <a:normAutofit fontScale="85000" lnSpcReduction="20000"/>
          </a:bodyPr>
          <a:lstStyle/>
          <a:p>
            <a:pPr lvl="1" eaLnBrk="1" hangingPunct="1"/>
            <a:r>
              <a:rPr lang="en-US" sz="3800" dirty="0" smtClean="0"/>
              <a:t>Muscular Septum</a:t>
            </a:r>
          </a:p>
          <a:p>
            <a:pPr lvl="1" eaLnBrk="1" hangingPunct="1"/>
            <a:r>
              <a:rPr lang="en-US" sz="2800" dirty="0" smtClean="0"/>
              <a:t>Two primitive ventricles dilate</a:t>
            </a:r>
          </a:p>
          <a:p>
            <a:pPr lvl="2" eaLnBrk="1" hangingPunct="1"/>
            <a:r>
              <a:rPr lang="en-US" sz="2800" dirty="0" smtClean="0"/>
              <a:t>Muscular portion of IVS formed</a:t>
            </a:r>
          </a:p>
        </p:txBody>
      </p:sp>
      <p:pic>
        <p:nvPicPr>
          <p:cNvPr id="15362" name="Picture 2" descr="C:\Users\Michelle2012\Desktop\Embryology images\vent septum.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29200" y="3289046"/>
            <a:ext cx="3098381" cy="2838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2" name="mivs.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cstate="print"/>
          <a:stretch>
            <a:fillRect/>
          </a:stretch>
        </p:blipFill>
        <p:spPr>
          <a:xfrm>
            <a:off x="1361926" y="3379248"/>
            <a:ext cx="2594918" cy="2658299"/>
          </a:xfrm>
          <a:prstGeom prst="roundRect">
            <a:avLst>
              <a:gd name="adj" fmla="val 5299"/>
            </a:avLst>
          </a:prstGeom>
          <a:ln>
            <a:noFill/>
          </a:ln>
          <a:effectLst/>
          <a:scene3d>
            <a:camera prst="orthographicFront"/>
            <a:lightRig rig="balanced" dir="t"/>
          </a:scene3d>
          <a:sp3d prstMaterial="plastic">
            <a:bevelT/>
            <a:contourClr>
              <a:srgbClr val="FFFFFF"/>
            </a:contourClr>
          </a:sp3d>
        </p:spPr>
      </p:pic>
    </p:spTree>
    <p:extLst>
      <p:ext uri="{BB962C8B-B14F-4D97-AF65-F5344CB8AC3E}">
        <p14:creationId xmlns:p14="http://schemas.microsoft.com/office/powerpoint/2010/main" val="1401570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a:xfrm>
            <a:off x="457200" y="419100"/>
            <a:ext cx="7024687" cy="1143000"/>
          </a:xfrm>
        </p:spPr>
        <p:txBody>
          <a:bodyPr/>
          <a:lstStyle/>
          <a:p>
            <a:pPr eaLnBrk="1" hangingPunct="1"/>
            <a:r>
              <a:rPr lang="en-US" dirty="0" smtClean="0"/>
              <a:t>Primitive Ventricle</a:t>
            </a:r>
          </a:p>
        </p:txBody>
      </p:sp>
      <p:sp>
        <p:nvSpPr>
          <p:cNvPr id="78850" name="Rectangle 3"/>
          <p:cNvSpPr>
            <a:spLocks noGrp="1" noChangeArrowheads="1"/>
          </p:cNvSpPr>
          <p:nvPr>
            <p:ph idx="1"/>
          </p:nvPr>
        </p:nvSpPr>
        <p:spPr>
          <a:xfrm>
            <a:off x="914400" y="1600200"/>
            <a:ext cx="6777037" cy="3508375"/>
          </a:xfrm>
        </p:spPr>
        <p:txBody>
          <a:bodyPr/>
          <a:lstStyle/>
          <a:p>
            <a:pPr lvl="1" eaLnBrk="1" hangingPunct="1"/>
            <a:r>
              <a:rPr lang="en-US" dirty="0" smtClean="0"/>
              <a:t>Membranous Septum</a:t>
            </a:r>
          </a:p>
        </p:txBody>
      </p:sp>
      <p:pic>
        <p:nvPicPr>
          <p:cNvPr id="1027" name="Picture 3" descr="C:\Users\Michelle2012\Desktop\Embryology images\eccushions cop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990600"/>
            <a:ext cx="3371850" cy="2710234"/>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reflection blurRad="6350" stA="50000" endA="300" endPos="55500" dist="101600" dir="5400000" sy="-100000" algn="bl" rotWithShape="0"/>
          </a:effectLst>
          <a:scene3d>
            <a:camera prst="perspectiveContrastingLeftFacing">
              <a:rot lat="540000" lon="2100000" rev="0"/>
            </a:camera>
            <a:lightRig rig="soft" dir="t"/>
          </a:scene3d>
          <a:sp3d contourW="12700" prstMaterial="matte">
            <a:bevelT w="63500" h="50800"/>
            <a:contourClr>
              <a:srgbClr val="C0C0C0"/>
            </a:contourClr>
          </a:sp3d>
          <a:extLst/>
        </p:spPr>
      </p:pic>
      <p:pic>
        <p:nvPicPr>
          <p:cNvPr id="1028" name="Picture 4" descr="C:\Users\Michelle2012\Desktop\Embryology images\membranous septum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2895600"/>
            <a:ext cx="3657600" cy="26987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030" name="Picture 6" descr="C:\Users\Michelle2012\Desktop\Embryology images\membranous septum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0" y="3962399"/>
            <a:ext cx="2743200" cy="25939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85776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p:txBody>
          <a:bodyPr/>
          <a:lstStyle/>
          <a:p>
            <a:pPr eaLnBrk="1" hangingPunct="1"/>
            <a:r>
              <a:rPr lang="en-US" smtClean="0"/>
              <a:t>Primitive Ventricle</a:t>
            </a:r>
          </a:p>
        </p:txBody>
      </p:sp>
      <p:sp>
        <p:nvSpPr>
          <p:cNvPr id="78850" name="Rectangle 3"/>
          <p:cNvSpPr>
            <a:spLocks noGrp="1" noChangeArrowheads="1"/>
          </p:cNvSpPr>
          <p:nvPr>
            <p:ph idx="1"/>
          </p:nvPr>
        </p:nvSpPr>
        <p:spPr/>
        <p:txBody>
          <a:bodyPr/>
          <a:lstStyle/>
          <a:p>
            <a:pPr lvl="1" eaLnBrk="1" hangingPunct="1"/>
            <a:r>
              <a:rPr lang="en-US" dirty="0" err="1" smtClean="0"/>
              <a:t>Interventricular</a:t>
            </a:r>
            <a:r>
              <a:rPr lang="en-US" dirty="0" smtClean="0"/>
              <a:t> septum formed by end of the seventh week</a:t>
            </a:r>
          </a:p>
        </p:txBody>
      </p:sp>
      <p:pic>
        <p:nvPicPr>
          <p:cNvPr id="2" name="4CH.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2514600" y="3581400"/>
            <a:ext cx="3048000" cy="2032000"/>
          </a:xfrm>
          <a:prstGeom prst="rect">
            <a:avLst/>
          </a:prstGeom>
          <a:ln>
            <a:noFill/>
          </a:ln>
          <a:effectLst>
            <a:outerShdw blurRad="254000" dist="63500" dir="5400000" sx="105000" sy="105000" algn="t" rotWithShape="0">
              <a:srgbClr val="000000">
                <a:alpha val="40000"/>
              </a:srgbClr>
            </a:outerShdw>
          </a:effectLst>
          <a:scene3d>
            <a:camera prst="perspectiveRelaxedModerately" fov="2700000">
              <a:rot lat="20400000" lon="0" rev="0"/>
            </a:camera>
            <a:lightRig rig="soft" dir="t"/>
          </a:scene3d>
          <a:sp3d extrusionH="952500">
            <a:bevelT w="127000" h="127000"/>
            <a:bevelB/>
            <a:extrusionClr>
              <a:srgbClr val="FFFFFF"/>
            </a:extrusionClr>
          </a:sp3d>
        </p:spPr>
      </p:pic>
    </p:spTree>
    <p:extLst>
      <p:ext uri="{BB962C8B-B14F-4D97-AF65-F5344CB8AC3E}">
        <p14:creationId xmlns:p14="http://schemas.microsoft.com/office/powerpoint/2010/main" val="1482018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a:xfrm>
            <a:off x="1285081" y="228600"/>
            <a:ext cx="7024687" cy="1143000"/>
          </a:xfrm>
        </p:spPr>
        <p:txBody>
          <a:bodyPr/>
          <a:lstStyle/>
          <a:p>
            <a:r>
              <a:rPr lang="en-US" dirty="0" smtClean="0"/>
              <a:t>Ventricular </a:t>
            </a:r>
            <a:r>
              <a:rPr lang="en-US" dirty="0" err="1" smtClean="0"/>
              <a:t>septation</a:t>
            </a:r>
            <a:endParaRPr lang="en-US" dirty="0" smtClean="0"/>
          </a:p>
        </p:txBody>
      </p:sp>
      <p:pic>
        <p:nvPicPr>
          <p:cNvPr id="3074" name="Picture 2" descr="C:\Users\Michelle2012\Desktop\Embryology images\septum primum.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53200" y="1371600"/>
            <a:ext cx="2075127" cy="2362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75" name="Picture 3" descr="C:\Users\Michelle2012\Desktop\Embryology images\vent septum.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0754001">
            <a:off x="779290" y="1441411"/>
            <a:ext cx="2057400" cy="188496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2" name="ivs formation.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cstate="print"/>
          <a:stretch>
            <a:fillRect/>
          </a:stretch>
        </p:blipFill>
        <p:spPr>
          <a:xfrm>
            <a:off x="2514600" y="3548592"/>
            <a:ext cx="2203450" cy="2257269"/>
          </a:xfrm>
          <a:prstGeom prst="rect">
            <a:avLst/>
          </a:prstGeom>
          <a:ln>
            <a:noFill/>
          </a:ln>
          <a:effectLst/>
          <a:scene3d>
            <a:camera prst="orthographicFront"/>
            <a:lightRig rig="balanced" dir="t"/>
          </a:scene3d>
          <a:sp3d prstMaterial="softEdge">
            <a:bevelT w="203200" h="101600" prst="cross"/>
            <a:contourClr>
              <a:srgbClr val="FFFFFF"/>
            </a:contourClr>
          </a:sp3d>
        </p:spPr>
      </p:pic>
      <p:pic>
        <p:nvPicPr>
          <p:cNvPr id="6" name="Picture 4" descr="C:\Users\Michelle2012\Desktop\Embryology images\membranous septum3.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91200" y="4004815"/>
            <a:ext cx="2344473" cy="172986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p:txBody>
          <a:bodyPr>
            <a:normAutofit fontScale="90000"/>
          </a:bodyPr>
          <a:lstStyle/>
          <a:p>
            <a:r>
              <a:rPr lang="en-US" b="1" smtClean="0"/>
              <a:t>Semilunar Valves</a:t>
            </a:r>
            <a:r>
              <a:rPr lang="en-US" smtClean="0"/>
              <a:t/>
            </a:r>
            <a:br>
              <a:rPr lang="en-US" smtClean="0"/>
            </a:br>
            <a:endParaRPr lang="en-US" smtClean="0"/>
          </a:p>
        </p:txBody>
      </p:sp>
      <p:pic>
        <p:nvPicPr>
          <p:cNvPr id="4099" name="Picture 3" descr="C:\Users\Michelle2012\Desktop\Embryology images\endocardial cushio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33800" y="4114800"/>
            <a:ext cx="2332037" cy="20880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1066800" y="1828800"/>
            <a:ext cx="5205412" cy="1485900"/>
          </a:xfrm>
        </p:spPr>
        <p:txBody>
          <a:bodyPr/>
          <a:lstStyle/>
          <a:p>
            <a:r>
              <a:rPr lang="en-US" dirty="0" smtClean="0"/>
              <a:t>Tubercles in the </a:t>
            </a:r>
            <a:r>
              <a:rPr lang="en-US" dirty="0" err="1" smtClean="0"/>
              <a:t>bulbus</a:t>
            </a:r>
            <a:r>
              <a:rPr lang="en-US" dirty="0" smtClean="0"/>
              <a:t> </a:t>
            </a:r>
            <a:r>
              <a:rPr lang="en-US" dirty="0" err="1" smtClean="0"/>
              <a:t>cordis</a:t>
            </a:r>
            <a:endParaRPr lang="en-US" dirty="0" smtClean="0"/>
          </a:p>
          <a:p>
            <a:pPr lvl="1"/>
            <a:r>
              <a:rPr lang="en-US" dirty="0" smtClean="0"/>
              <a:t>Contribute to </a:t>
            </a:r>
            <a:r>
              <a:rPr lang="en-US" dirty="0" err="1" smtClean="0"/>
              <a:t>truncus</a:t>
            </a:r>
            <a:r>
              <a:rPr lang="en-US" dirty="0" smtClean="0"/>
              <a:t> </a:t>
            </a:r>
            <a:r>
              <a:rPr lang="en-US" dirty="0" err="1" smtClean="0"/>
              <a:t>arteriosus</a:t>
            </a:r>
            <a:endParaRPr lang="en-US" dirty="0" smtClean="0"/>
          </a:p>
          <a:p>
            <a:r>
              <a:rPr lang="en-US" dirty="0" smtClean="0"/>
              <a:t>Three cusps</a:t>
            </a:r>
          </a:p>
          <a:p>
            <a:r>
              <a:rPr lang="en-US" dirty="0" smtClean="0"/>
              <a:t>From between 5-7 weeks</a:t>
            </a:r>
            <a:endParaRPr lang="en-US" dirty="0"/>
          </a:p>
        </p:txBody>
      </p:sp>
      <p:pic>
        <p:nvPicPr>
          <p:cNvPr id="5" name="Picture 4" descr="C:\Users\Michelle2012\Desktop\Anatomy PP\pulmonic valv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00800" y="3818892"/>
            <a:ext cx="2327564" cy="1155700"/>
          </a:xfrm>
          <a:prstGeom prst="rect">
            <a:avLst/>
          </a:prstGeom>
          <a:noFill/>
          <a:effectLst>
            <a:reflection endPos="65000" dist="50800" dir="5400000" sy="-100000" algn="bl" rotWithShape="0"/>
          </a:effectLst>
          <a:extLst>
            <a:ext uri="{909E8E84-426E-40DD-AFC4-6F175D3DCCD1}">
              <a14:hiddenFill xmlns:a14="http://schemas.microsoft.com/office/drawing/2010/main">
                <a:solidFill>
                  <a:srgbClr val="FFFFFF"/>
                </a:solidFill>
              </a14:hiddenFill>
            </a:ext>
          </a:extLst>
        </p:spPr>
      </p:pic>
      <p:pic>
        <p:nvPicPr>
          <p:cNvPr id="6" name="Picture 4" descr="C:\Users\Michelle2012\Desktop\Anatomy PP\4valve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42364" y="1219200"/>
            <a:ext cx="2286000" cy="18547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7" name="Picture 5" descr="C:\Users\Michelle2012\Desktop\Embryology images\endocaridal cushions7.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3400" y="3818892"/>
            <a:ext cx="3048000" cy="240974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685800" y="533400"/>
            <a:ext cx="7024687" cy="1143000"/>
          </a:xfrm>
        </p:spPr>
        <p:txBody>
          <a:bodyPr/>
          <a:lstStyle/>
          <a:p>
            <a:r>
              <a:rPr lang="en-US" dirty="0" err="1" smtClean="0"/>
              <a:t>Bulbus</a:t>
            </a:r>
            <a:r>
              <a:rPr lang="en-US" dirty="0" smtClean="0"/>
              <a:t> </a:t>
            </a:r>
            <a:r>
              <a:rPr lang="en-US" dirty="0" err="1" smtClean="0"/>
              <a:t>Cordis</a:t>
            </a:r>
            <a:endParaRPr lang="en-US" dirty="0" smtClean="0"/>
          </a:p>
        </p:txBody>
      </p:sp>
      <p:sp>
        <p:nvSpPr>
          <p:cNvPr id="181251" name="Rectangle 3"/>
          <p:cNvSpPr>
            <a:spLocks noGrp="1" noChangeArrowheads="1"/>
          </p:cNvSpPr>
          <p:nvPr>
            <p:ph idx="1"/>
          </p:nvPr>
        </p:nvSpPr>
        <p:spPr>
          <a:xfrm>
            <a:off x="762000" y="1600200"/>
            <a:ext cx="6777037" cy="3508375"/>
          </a:xfrm>
        </p:spPr>
        <p:txBody>
          <a:bodyPr/>
          <a:lstStyle/>
          <a:p>
            <a:r>
              <a:rPr lang="en-US" dirty="0" smtClean="0"/>
              <a:t>AV bulbar loop begins to untwist</a:t>
            </a:r>
          </a:p>
          <a:p>
            <a:pPr lvl="1"/>
            <a:r>
              <a:rPr lang="en-US" dirty="0" smtClean="0"/>
              <a:t>Cardiac septa develop</a:t>
            </a:r>
          </a:p>
          <a:p>
            <a:pPr lvl="2"/>
            <a:r>
              <a:rPr lang="en-US" dirty="0" smtClean="0"/>
              <a:t>Forms a four chamber heart</a:t>
            </a:r>
          </a:p>
          <a:p>
            <a:pPr lvl="2"/>
            <a:r>
              <a:rPr lang="en-US" dirty="0" smtClean="0"/>
              <a:t>Occurs between 27</a:t>
            </a:r>
            <a:r>
              <a:rPr lang="en-US" baseline="30000" dirty="0" smtClean="0"/>
              <a:t>th</a:t>
            </a:r>
            <a:r>
              <a:rPr lang="en-US" dirty="0" smtClean="0"/>
              <a:t> and 37</a:t>
            </a:r>
            <a:r>
              <a:rPr lang="en-US" baseline="30000" dirty="0" smtClean="0"/>
              <a:t>th</a:t>
            </a:r>
            <a:r>
              <a:rPr lang="en-US" dirty="0" smtClean="0"/>
              <a:t> day</a:t>
            </a:r>
          </a:p>
          <a:p>
            <a:pPr lvl="2">
              <a:buFontTx/>
              <a:buNone/>
            </a:pPr>
            <a:endParaRPr lang="en-US" dirty="0" smtClean="0"/>
          </a:p>
        </p:txBody>
      </p:sp>
      <p:pic>
        <p:nvPicPr>
          <p:cNvPr id="4098" name="Picture 2" descr="C:\Users\Michelle2012\Desktop\Embryology images\Gray462 cop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3352800"/>
            <a:ext cx="2423319" cy="26855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4099" name="Picture 3" descr="C:\Users\Michelle2012\Desktop\Embryology images\vent septu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59510" y="3776608"/>
            <a:ext cx="2026890" cy="18570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100" name="Picture 4" descr="C:\Users\Michelle2012\Desktop\Embryology images\ta\ta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65733" y="3371850"/>
            <a:ext cx="2363867" cy="26665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ichelle2012\Desktop\Embryology images\bulbar ridge copy.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5353" y="1367053"/>
            <a:ext cx="1999417" cy="17859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91137" name="Rectangle 2"/>
          <p:cNvSpPr>
            <a:spLocks noGrp="1" noChangeArrowheads="1"/>
          </p:cNvSpPr>
          <p:nvPr>
            <p:ph type="title"/>
          </p:nvPr>
        </p:nvSpPr>
        <p:spPr>
          <a:xfrm>
            <a:off x="907256" y="228600"/>
            <a:ext cx="7024687" cy="1143000"/>
          </a:xfrm>
        </p:spPr>
        <p:txBody>
          <a:bodyPr/>
          <a:lstStyle/>
          <a:p>
            <a:pPr eaLnBrk="1" hangingPunct="1"/>
            <a:r>
              <a:rPr lang="en-US" dirty="0" err="1" smtClean="0"/>
              <a:t>Truncus</a:t>
            </a:r>
            <a:r>
              <a:rPr lang="en-US" dirty="0" smtClean="0"/>
              <a:t> </a:t>
            </a:r>
            <a:r>
              <a:rPr lang="en-US" dirty="0" err="1" smtClean="0"/>
              <a:t>Arteriosus</a:t>
            </a:r>
            <a:endParaRPr lang="en-US" dirty="0" smtClean="0"/>
          </a:p>
        </p:txBody>
      </p:sp>
      <p:sp>
        <p:nvSpPr>
          <p:cNvPr id="91138" name="Rectangle 3"/>
          <p:cNvSpPr>
            <a:spLocks noGrp="1" noChangeArrowheads="1"/>
          </p:cNvSpPr>
          <p:nvPr>
            <p:ph idx="1"/>
          </p:nvPr>
        </p:nvSpPr>
        <p:spPr>
          <a:xfrm>
            <a:off x="1219200" y="1219200"/>
            <a:ext cx="6777037" cy="3508375"/>
          </a:xfrm>
        </p:spPr>
        <p:txBody>
          <a:bodyPr/>
          <a:lstStyle/>
          <a:p>
            <a:pPr eaLnBrk="1" hangingPunct="1">
              <a:lnSpc>
                <a:spcPct val="90000"/>
              </a:lnSpc>
            </a:pPr>
            <a:r>
              <a:rPr lang="en-US" dirty="0" err="1" smtClean="0"/>
              <a:t>Truncus</a:t>
            </a:r>
            <a:r>
              <a:rPr lang="en-US" dirty="0" smtClean="0"/>
              <a:t> </a:t>
            </a:r>
            <a:r>
              <a:rPr lang="en-US" dirty="0" err="1" smtClean="0"/>
              <a:t>cusions</a:t>
            </a:r>
            <a:endParaRPr lang="en-US" dirty="0" smtClean="0"/>
          </a:p>
          <a:p>
            <a:pPr lvl="1" eaLnBrk="1" hangingPunct="1">
              <a:lnSpc>
                <a:spcPct val="90000"/>
              </a:lnSpc>
            </a:pPr>
            <a:r>
              <a:rPr lang="en-US" dirty="0" smtClean="0"/>
              <a:t>Grow and twist around each other</a:t>
            </a:r>
          </a:p>
          <a:p>
            <a:pPr lvl="2" eaLnBrk="1" hangingPunct="1">
              <a:lnSpc>
                <a:spcPct val="90000"/>
              </a:lnSpc>
            </a:pPr>
            <a:r>
              <a:rPr lang="en-US" dirty="0" smtClean="0"/>
              <a:t>Form the </a:t>
            </a:r>
            <a:r>
              <a:rPr lang="en-US" dirty="0" err="1" smtClean="0"/>
              <a:t>aorticopulmonary</a:t>
            </a:r>
            <a:r>
              <a:rPr lang="en-US" dirty="0" smtClean="0"/>
              <a:t> septum</a:t>
            </a:r>
          </a:p>
          <a:p>
            <a:pPr lvl="1" eaLnBrk="1" hangingPunct="1">
              <a:lnSpc>
                <a:spcPct val="90000"/>
              </a:lnSpc>
            </a:pPr>
            <a:r>
              <a:rPr lang="en-US" dirty="0" smtClean="0"/>
              <a:t>Divides the </a:t>
            </a:r>
            <a:r>
              <a:rPr lang="en-US" dirty="0" err="1" smtClean="0"/>
              <a:t>truncus</a:t>
            </a:r>
            <a:r>
              <a:rPr lang="en-US" dirty="0" smtClean="0"/>
              <a:t> </a:t>
            </a:r>
            <a:r>
              <a:rPr lang="en-US" dirty="0" err="1" smtClean="0"/>
              <a:t>arteriorsus</a:t>
            </a:r>
            <a:r>
              <a:rPr lang="en-US" dirty="0" smtClean="0"/>
              <a:t> into</a:t>
            </a:r>
          </a:p>
          <a:p>
            <a:pPr lvl="2" eaLnBrk="1" hangingPunct="1">
              <a:lnSpc>
                <a:spcPct val="90000"/>
              </a:lnSpc>
            </a:pPr>
            <a:r>
              <a:rPr lang="en-US" dirty="0" smtClean="0"/>
              <a:t>Aortic channel</a:t>
            </a:r>
          </a:p>
          <a:p>
            <a:pPr lvl="2" eaLnBrk="1" hangingPunct="1">
              <a:lnSpc>
                <a:spcPct val="90000"/>
              </a:lnSpc>
            </a:pPr>
            <a:r>
              <a:rPr lang="en-US" dirty="0" smtClean="0"/>
              <a:t>Pulmonary channel</a:t>
            </a:r>
          </a:p>
        </p:txBody>
      </p:sp>
      <p:pic>
        <p:nvPicPr>
          <p:cNvPr id="2" name="truncas.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cstate="print"/>
          <a:stretch>
            <a:fillRect/>
          </a:stretch>
        </p:blipFill>
        <p:spPr>
          <a:xfrm>
            <a:off x="3352800" y="3666217"/>
            <a:ext cx="2201862" cy="2483562"/>
          </a:xfrm>
          <a:prstGeom prst="rect">
            <a:avLst/>
          </a:prstGeom>
          <a:ln>
            <a:noFill/>
          </a:ln>
          <a:effectLst/>
          <a:scene3d>
            <a:camera prst="orthographicFront"/>
            <a:lightRig rig="balanced" dir="t"/>
          </a:scene3d>
          <a:sp3d prstMaterial="softEdge">
            <a:bevelT w="203200" h="101600" prst="cross"/>
            <a:contourClr>
              <a:srgbClr val="FFFFFF"/>
            </a:contourClr>
          </a:sp3d>
        </p:spPr>
      </p:pic>
      <p:pic>
        <p:nvPicPr>
          <p:cNvPr id="3074" name="Picture 2" descr="C:\Users\Michelle2012\Desktop\Embryology images\truncus split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8650" y="4071699"/>
            <a:ext cx="2514600" cy="169277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3075" name="Picture 3" descr="C:\Users\Michelle2012\Desktop\Embryology images\endocardial cushion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43599" y="3686391"/>
            <a:ext cx="2751171" cy="24633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xfrm>
            <a:off x="808673" y="304800"/>
            <a:ext cx="7024687" cy="1143000"/>
          </a:xfrm>
        </p:spPr>
        <p:txBody>
          <a:bodyPr/>
          <a:lstStyle/>
          <a:p>
            <a:pPr eaLnBrk="1" hangingPunct="1"/>
            <a:r>
              <a:rPr lang="en-US" smtClean="0"/>
              <a:t>Truncus Arteriosus</a:t>
            </a:r>
          </a:p>
        </p:txBody>
      </p:sp>
      <p:sp>
        <p:nvSpPr>
          <p:cNvPr id="91138" name="Rectangle 3"/>
          <p:cNvSpPr>
            <a:spLocks noGrp="1" noChangeArrowheads="1"/>
          </p:cNvSpPr>
          <p:nvPr>
            <p:ph idx="1"/>
          </p:nvPr>
        </p:nvSpPr>
        <p:spPr>
          <a:xfrm>
            <a:off x="721518" y="1273174"/>
            <a:ext cx="6777037" cy="3508375"/>
          </a:xfrm>
        </p:spPr>
        <p:txBody>
          <a:bodyPr/>
          <a:lstStyle/>
          <a:p>
            <a:pPr eaLnBrk="1" hangingPunct="1">
              <a:lnSpc>
                <a:spcPct val="90000"/>
              </a:lnSpc>
            </a:pPr>
            <a:r>
              <a:rPr lang="en-US" dirty="0" err="1" smtClean="0"/>
              <a:t>Truncus</a:t>
            </a:r>
            <a:r>
              <a:rPr lang="en-US" dirty="0" smtClean="0"/>
              <a:t> </a:t>
            </a:r>
            <a:r>
              <a:rPr lang="en-US" dirty="0" err="1" smtClean="0"/>
              <a:t>cusions</a:t>
            </a:r>
            <a:endParaRPr lang="en-US" dirty="0" smtClean="0"/>
          </a:p>
          <a:p>
            <a:pPr lvl="1" eaLnBrk="1" hangingPunct="1">
              <a:lnSpc>
                <a:spcPct val="90000"/>
              </a:lnSpc>
            </a:pPr>
            <a:r>
              <a:rPr lang="en-US" dirty="0" err="1" smtClean="0"/>
              <a:t>Cusions</a:t>
            </a:r>
            <a:r>
              <a:rPr lang="en-US" dirty="0" smtClean="0"/>
              <a:t> of </a:t>
            </a:r>
            <a:r>
              <a:rPr lang="en-US" dirty="0" err="1" smtClean="0"/>
              <a:t>conus</a:t>
            </a:r>
            <a:r>
              <a:rPr lang="en-US" dirty="0" smtClean="0"/>
              <a:t> </a:t>
            </a:r>
            <a:r>
              <a:rPr lang="en-US" dirty="0" err="1" smtClean="0"/>
              <a:t>cordis</a:t>
            </a:r>
            <a:r>
              <a:rPr lang="en-US" dirty="0" smtClean="0"/>
              <a:t> simultaneously develop</a:t>
            </a:r>
          </a:p>
          <a:p>
            <a:pPr lvl="2" eaLnBrk="1" hangingPunct="1">
              <a:lnSpc>
                <a:spcPct val="90000"/>
              </a:lnSpc>
            </a:pPr>
            <a:r>
              <a:rPr lang="en-US" dirty="0" err="1" smtClean="0"/>
              <a:t>Anterolateral</a:t>
            </a:r>
            <a:r>
              <a:rPr lang="en-US" dirty="0" smtClean="0"/>
              <a:t> (RVOT)</a:t>
            </a:r>
          </a:p>
          <a:p>
            <a:pPr lvl="2" eaLnBrk="1" hangingPunct="1">
              <a:lnSpc>
                <a:spcPct val="90000"/>
              </a:lnSpc>
            </a:pPr>
            <a:r>
              <a:rPr lang="en-US" dirty="0" err="1" smtClean="0"/>
              <a:t>Posterolateral</a:t>
            </a:r>
            <a:r>
              <a:rPr lang="en-US" dirty="0" smtClean="0"/>
              <a:t> (LVOT)</a:t>
            </a:r>
          </a:p>
        </p:txBody>
      </p:sp>
      <p:pic>
        <p:nvPicPr>
          <p:cNvPr id="7170" name="Picture 2" descr="C:\Users\Michelle2012\Desktop\Embryology images\endocaridal cushions7.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3492" y="3733800"/>
            <a:ext cx="2531885" cy="200132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6" name="Picture 2" descr="C:\Users\Michelle2012\Desktop\Embryology images\valvespin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58000" y="990600"/>
            <a:ext cx="1539240" cy="187343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2" name="truncus.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cstate="print"/>
          <a:stretch>
            <a:fillRect/>
          </a:stretch>
        </p:blipFill>
        <p:spPr>
          <a:xfrm>
            <a:off x="4648200" y="3352800"/>
            <a:ext cx="1905000" cy="2919085"/>
          </a:xfrm>
          <a:prstGeom prst="rect">
            <a:avLst/>
          </a:prstGeom>
          <a:ln>
            <a:noFill/>
          </a:ln>
          <a:effectLst>
            <a:glow rad="228600">
              <a:srgbClr val="FFFFFF">
                <a:alpha val="40000"/>
              </a:srgbClr>
            </a:glow>
          </a:effectLst>
          <a:scene3d>
            <a:camera prst="orthographicFront"/>
            <a:lightRig rig="threePt" dir="t">
              <a:rot lat="0" lon="0" rev="2100000"/>
            </a:lightRig>
          </a:scene3d>
          <a:sp3d>
            <a:bevelT w="152400" h="101600" prst="slope"/>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8015287" cy="1524000"/>
          </a:xfrm>
        </p:spPr>
        <p:txBody>
          <a:bodyPr/>
          <a:lstStyle/>
          <a:p>
            <a:r>
              <a:rPr lang="en-US" sz="6600" b="1" dirty="0" smtClean="0"/>
              <a:t>Growth So Far……</a:t>
            </a:r>
            <a:endParaRPr lang="en-US" sz="6600" b="1" dirty="0"/>
          </a:p>
        </p:txBody>
      </p:sp>
      <p:sp>
        <p:nvSpPr>
          <p:cNvPr id="3" name="Content Placeholder 2"/>
          <p:cNvSpPr>
            <a:spLocks noGrp="1"/>
          </p:cNvSpPr>
          <p:nvPr>
            <p:ph idx="1"/>
          </p:nvPr>
        </p:nvSpPr>
        <p:spPr>
          <a:xfrm>
            <a:off x="381001" y="1828800"/>
            <a:ext cx="6781799" cy="3508375"/>
          </a:xfrm>
        </p:spPr>
        <p:txBody>
          <a:bodyPr>
            <a:normAutofit lnSpcReduction="10000"/>
          </a:bodyPr>
          <a:lstStyle/>
          <a:p>
            <a:r>
              <a:rPr lang="en-US" dirty="0" smtClean="0"/>
              <a:t>Two </a:t>
            </a:r>
            <a:r>
              <a:rPr lang="en-US" dirty="0" err="1" smtClean="0"/>
              <a:t>angioblastic</a:t>
            </a:r>
            <a:r>
              <a:rPr lang="en-US" dirty="0" smtClean="0"/>
              <a:t> cords fused=heart tube</a:t>
            </a:r>
          </a:p>
          <a:p>
            <a:r>
              <a:rPr lang="en-US" dirty="0" err="1" smtClean="0"/>
              <a:t>Atrioventricular</a:t>
            </a:r>
            <a:r>
              <a:rPr lang="en-US" dirty="0" smtClean="0"/>
              <a:t> canal formed by </a:t>
            </a:r>
            <a:r>
              <a:rPr lang="en-US" dirty="0" err="1" smtClean="0"/>
              <a:t>endocardial</a:t>
            </a:r>
            <a:r>
              <a:rPr lang="en-US" dirty="0" smtClean="0"/>
              <a:t> cushions</a:t>
            </a:r>
          </a:p>
          <a:p>
            <a:pPr lvl="1"/>
            <a:r>
              <a:rPr lang="en-US" dirty="0" smtClean="0"/>
              <a:t>Valves formed</a:t>
            </a:r>
          </a:p>
          <a:p>
            <a:r>
              <a:rPr lang="en-US" dirty="0" smtClean="0"/>
              <a:t>Atrium </a:t>
            </a:r>
            <a:r>
              <a:rPr lang="en-US" dirty="0" err="1" smtClean="0"/>
              <a:t>septated</a:t>
            </a:r>
            <a:endParaRPr lang="en-US" dirty="0" smtClean="0"/>
          </a:p>
          <a:p>
            <a:r>
              <a:rPr lang="en-US" dirty="0" err="1" smtClean="0"/>
              <a:t>Ventrical</a:t>
            </a:r>
            <a:r>
              <a:rPr lang="en-US" dirty="0" smtClean="0"/>
              <a:t> </a:t>
            </a:r>
            <a:r>
              <a:rPr lang="en-US" dirty="0" err="1" smtClean="0"/>
              <a:t>septated</a:t>
            </a:r>
            <a:endParaRPr lang="en-US" dirty="0" smtClean="0"/>
          </a:p>
          <a:p>
            <a:r>
              <a:rPr lang="en-US" dirty="0" err="1" smtClean="0"/>
              <a:t>Truncus</a:t>
            </a:r>
            <a:r>
              <a:rPr lang="en-US" dirty="0" smtClean="0"/>
              <a:t> </a:t>
            </a:r>
            <a:r>
              <a:rPr lang="en-US" dirty="0" err="1" smtClean="0"/>
              <a:t>arteriosus</a:t>
            </a:r>
            <a:r>
              <a:rPr lang="en-US" dirty="0" smtClean="0"/>
              <a:t> </a:t>
            </a:r>
            <a:r>
              <a:rPr lang="en-US" dirty="0" err="1" smtClean="0"/>
              <a:t>septated</a:t>
            </a:r>
            <a:endParaRPr lang="en-US" dirty="0" smtClean="0"/>
          </a:p>
          <a:p>
            <a:pPr lvl="1"/>
            <a:r>
              <a:rPr lang="en-US" dirty="0" smtClean="0"/>
              <a:t>Aorta</a:t>
            </a:r>
          </a:p>
          <a:p>
            <a:pPr lvl="1"/>
            <a:r>
              <a:rPr lang="en-US" dirty="0" smtClean="0"/>
              <a:t>Pulmonary artery</a:t>
            </a:r>
            <a:endParaRPr lang="en-US" dirty="0"/>
          </a:p>
        </p:txBody>
      </p:sp>
      <p:pic>
        <p:nvPicPr>
          <p:cNvPr id="6146" name="Picture 2" descr="C:\Users\Michelle2012\Desktop\Embryology images\600px-Heart_Looping_Sequence_(SEMs) cop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1400" y="4876800"/>
            <a:ext cx="5034413" cy="17526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xfrm>
            <a:off x="1143000" y="228600"/>
            <a:ext cx="7024687" cy="1143000"/>
          </a:xfrm>
        </p:spPr>
        <p:txBody>
          <a:bodyPr/>
          <a:lstStyle/>
          <a:p>
            <a:pPr eaLnBrk="1" hangingPunct="1"/>
            <a:r>
              <a:rPr lang="en-US" dirty="0" smtClean="0"/>
              <a:t>Aortic Arches</a:t>
            </a:r>
          </a:p>
        </p:txBody>
      </p:sp>
      <p:sp>
        <p:nvSpPr>
          <p:cNvPr id="93186" name="Rectangle 3"/>
          <p:cNvSpPr>
            <a:spLocks noGrp="1" noChangeArrowheads="1"/>
          </p:cNvSpPr>
          <p:nvPr>
            <p:ph idx="1"/>
          </p:nvPr>
        </p:nvSpPr>
        <p:spPr>
          <a:xfrm>
            <a:off x="990600" y="1524000"/>
            <a:ext cx="6777037" cy="3508375"/>
          </a:xfrm>
        </p:spPr>
        <p:txBody>
          <a:bodyPr/>
          <a:lstStyle/>
          <a:p>
            <a:pPr eaLnBrk="1" hangingPunct="1">
              <a:lnSpc>
                <a:spcPct val="80000"/>
              </a:lnSpc>
            </a:pPr>
            <a:r>
              <a:rPr lang="en-US" sz="2800" dirty="0" smtClean="0"/>
              <a:t>6 Pairs originally begin the process</a:t>
            </a:r>
          </a:p>
          <a:p>
            <a:pPr lvl="1" eaLnBrk="1" hangingPunct="1">
              <a:lnSpc>
                <a:spcPct val="80000"/>
              </a:lnSpc>
            </a:pPr>
            <a:r>
              <a:rPr lang="en-US" sz="2400" dirty="0" smtClean="0"/>
              <a:t>Never present at the same time</a:t>
            </a:r>
          </a:p>
          <a:p>
            <a:pPr lvl="1" eaLnBrk="1" hangingPunct="1">
              <a:lnSpc>
                <a:spcPct val="80000"/>
              </a:lnSpc>
            </a:pPr>
            <a:r>
              <a:rPr lang="en-US" sz="2400" dirty="0" smtClean="0"/>
              <a:t>Give rise to several major arteries</a:t>
            </a:r>
          </a:p>
          <a:p>
            <a:pPr lvl="1" eaLnBrk="1" hangingPunct="1">
              <a:lnSpc>
                <a:spcPct val="80000"/>
              </a:lnSpc>
            </a:pPr>
            <a:r>
              <a:rPr lang="en-US" sz="2400" dirty="0" smtClean="0"/>
              <a:t>Develop in a </a:t>
            </a:r>
            <a:r>
              <a:rPr lang="en-US" sz="2400" dirty="0" err="1" smtClean="0"/>
              <a:t>cephalocaudal</a:t>
            </a:r>
            <a:r>
              <a:rPr lang="en-US" sz="2400" dirty="0" smtClean="0"/>
              <a:t> direction</a:t>
            </a:r>
          </a:p>
        </p:txBody>
      </p:sp>
      <p:pic>
        <p:nvPicPr>
          <p:cNvPr id="2" name="aortic arch.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3657600" y="3429000"/>
            <a:ext cx="2209800" cy="2590800"/>
          </a:xfrm>
          <a:prstGeom prst="rect">
            <a:avLst/>
          </a:prstGeom>
          <a:ln>
            <a:noFill/>
          </a:ln>
          <a:effectLst>
            <a:glow rad="228600">
              <a:srgbClr val="FFFFFF">
                <a:alpha val="40000"/>
              </a:srgbClr>
            </a:glow>
          </a:effectLst>
          <a:scene3d>
            <a:camera prst="orthographicFront"/>
            <a:lightRig rig="threePt" dir="t">
              <a:rot lat="0" lon="0" rev="2100000"/>
            </a:lightRig>
          </a:scene3d>
          <a:sp3d>
            <a:bevelT w="152400" h="101600" prst="slope"/>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Michelle2012\Desktop\Embryology images\6 arche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5600" y="495299"/>
            <a:ext cx="2129896" cy="257735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93185" name="Rectangle 2"/>
          <p:cNvSpPr>
            <a:spLocks noGrp="1" noChangeArrowheads="1"/>
          </p:cNvSpPr>
          <p:nvPr>
            <p:ph type="title"/>
          </p:nvPr>
        </p:nvSpPr>
        <p:spPr>
          <a:xfrm>
            <a:off x="1981200" y="304800"/>
            <a:ext cx="2462212" cy="1143000"/>
          </a:xfrm>
        </p:spPr>
        <p:txBody>
          <a:bodyPr/>
          <a:lstStyle/>
          <a:p>
            <a:pPr eaLnBrk="1" hangingPunct="1"/>
            <a:r>
              <a:rPr lang="en-US" dirty="0" smtClean="0"/>
              <a:t>Aortic Arches</a:t>
            </a:r>
          </a:p>
        </p:txBody>
      </p:sp>
      <p:sp>
        <p:nvSpPr>
          <p:cNvPr id="93186" name="Rectangle 3"/>
          <p:cNvSpPr>
            <a:spLocks noGrp="1" noChangeArrowheads="1"/>
          </p:cNvSpPr>
          <p:nvPr>
            <p:ph idx="1"/>
          </p:nvPr>
        </p:nvSpPr>
        <p:spPr>
          <a:xfrm>
            <a:off x="152400" y="1543050"/>
            <a:ext cx="7239000" cy="4876800"/>
          </a:xfrm>
        </p:spPr>
        <p:txBody>
          <a:bodyPr>
            <a:normAutofit/>
          </a:bodyPr>
          <a:lstStyle/>
          <a:p>
            <a:pPr eaLnBrk="1" hangingPunct="1">
              <a:lnSpc>
                <a:spcPct val="80000"/>
              </a:lnSpc>
            </a:pPr>
            <a:r>
              <a:rPr lang="en-US" sz="2800" dirty="0" smtClean="0"/>
              <a:t>6 Pairs originally begin the process</a:t>
            </a:r>
            <a:endParaRPr lang="en-US" sz="2400" dirty="0" smtClean="0"/>
          </a:p>
          <a:p>
            <a:pPr lvl="1" eaLnBrk="1" hangingPunct="1">
              <a:lnSpc>
                <a:spcPct val="80000"/>
              </a:lnSpc>
            </a:pPr>
            <a:r>
              <a:rPr lang="en-US" sz="2400" dirty="0" smtClean="0"/>
              <a:t>1</a:t>
            </a:r>
            <a:r>
              <a:rPr lang="en-US" sz="2400" baseline="30000" dirty="0" smtClean="0"/>
              <a:t>st</a:t>
            </a:r>
            <a:r>
              <a:rPr lang="en-US" sz="2400" dirty="0" smtClean="0"/>
              <a:t> pair embryo and 2</a:t>
            </a:r>
            <a:r>
              <a:rPr lang="en-US" sz="2400" baseline="30000" dirty="0" smtClean="0"/>
              <a:t>nd</a:t>
            </a:r>
            <a:r>
              <a:rPr lang="en-US" sz="2400" dirty="0" smtClean="0"/>
              <a:t> pair </a:t>
            </a:r>
          </a:p>
          <a:p>
            <a:pPr lvl="2" eaLnBrk="1" hangingPunct="1">
              <a:lnSpc>
                <a:spcPct val="80000"/>
              </a:lnSpc>
            </a:pPr>
            <a:r>
              <a:rPr lang="en-US" sz="2000" dirty="0" smtClean="0"/>
              <a:t>These first two reabsorbed</a:t>
            </a:r>
          </a:p>
          <a:p>
            <a:pPr lvl="1" eaLnBrk="1" hangingPunct="1">
              <a:lnSpc>
                <a:spcPct val="80000"/>
              </a:lnSpc>
            </a:pPr>
            <a:r>
              <a:rPr lang="en-US" sz="2400" dirty="0" smtClean="0"/>
              <a:t>3</a:t>
            </a:r>
            <a:r>
              <a:rPr lang="en-US" sz="2400" baseline="30000" dirty="0" smtClean="0"/>
              <a:t>rd</a:t>
            </a:r>
            <a:r>
              <a:rPr lang="en-US" sz="2400" dirty="0" smtClean="0"/>
              <a:t> pair</a:t>
            </a:r>
          </a:p>
          <a:p>
            <a:pPr lvl="2" eaLnBrk="1" hangingPunct="1">
              <a:lnSpc>
                <a:spcPct val="80000"/>
              </a:lnSpc>
            </a:pPr>
            <a:r>
              <a:rPr lang="en-US" sz="2000" dirty="0" smtClean="0"/>
              <a:t>Common, internal and external carotid arteries</a:t>
            </a:r>
          </a:p>
          <a:p>
            <a:pPr lvl="1" eaLnBrk="1" hangingPunct="1">
              <a:lnSpc>
                <a:spcPct val="80000"/>
              </a:lnSpc>
            </a:pPr>
            <a:r>
              <a:rPr lang="en-US" sz="2400" dirty="0" smtClean="0"/>
              <a:t>4</a:t>
            </a:r>
            <a:r>
              <a:rPr lang="en-US" sz="2400" baseline="30000" dirty="0" smtClean="0"/>
              <a:t>th</a:t>
            </a:r>
            <a:r>
              <a:rPr lang="en-US" sz="2400" dirty="0" smtClean="0"/>
              <a:t> pair</a:t>
            </a:r>
          </a:p>
          <a:p>
            <a:pPr lvl="2" eaLnBrk="1" hangingPunct="1">
              <a:lnSpc>
                <a:spcPct val="80000"/>
              </a:lnSpc>
            </a:pPr>
            <a:r>
              <a:rPr lang="en-US" sz="2000" dirty="0" smtClean="0"/>
              <a:t>Becomes definitive aorta, right </a:t>
            </a:r>
            <a:r>
              <a:rPr lang="en-US" sz="2000" dirty="0" err="1" smtClean="0"/>
              <a:t>subclavian</a:t>
            </a:r>
            <a:r>
              <a:rPr lang="en-US" sz="2000" dirty="0" smtClean="0"/>
              <a:t> and </a:t>
            </a:r>
            <a:r>
              <a:rPr lang="en-US" sz="2000" dirty="0" err="1" smtClean="0"/>
              <a:t>innominate</a:t>
            </a:r>
            <a:r>
              <a:rPr lang="en-US" sz="2000" dirty="0" smtClean="0"/>
              <a:t> artery</a:t>
            </a:r>
          </a:p>
          <a:p>
            <a:pPr lvl="1" eaLnBrk="1" hangingPunct="1">
              <a:lnSpc>
                <a:spcPct val="80000"/>
              </a:lnSpc>
            </a:pPr>
            <a:r>
              <a:rPr lang="en-US" sz="2400" dirty="0" smtClean="0"/>
              <a:t>5</a:t>
            </a:r>
            <a:r>
              <a:rPr lang="en-US" sz="2400" baseline="30000" dirty="0" smtClean="0"/>
              <a:t>th</a:t>
            </a:r>
            <a:r>
              <a:rPr lang="en-US" sz="2400" dirty="0" smtClean="0"/>
              <a:t> pair</a:t>
            </a:r>
          </a:p>
          <a:p>
            <a:pPr lvl="2" eaLnBrk="1" hangingPunct="1">
              <a:lnSpc>
                <a:spcPct val="80000"/>
              </a:lnSpc>
            </a:pPr>
            <a:r>
              <a:rPr lang="en-US" sz="2000" dirty="0" smtClean="0"/>
              <a:t>Never fully develops</a:t>
            </a:r>
          </a:p>
          <a:p>
            <a:pPr lvl="1" eaLnBrk="1" hangingPunct="1">
              <a:lnSpc>
                <a:spcPct val="80000"/>
              </a:lnSpc>
            </a:pPr>
            <a:r>
              <a:rPr lang="en-US" sz="2400" dirty="0" smtClean="0"/>
              <a:t>6</a:t>
            </a:r>
            <a:r>
              <a:rPr lang="en-US" sz="2400" baseline="30000" dirty="0" smtClean="0"/>
              <a:t>th</a:t>
            </a:r>
            <a:r>
              <a:rPr lang="en-US" sz="2400" dirty="0" smtClean="0"/>
              <a:t> pair</a:t>
            </a:r>
          </a:p>
          <a:p>
            <a:pPr lvl="2" eaLnBrk="1" hangingPunct="1">
              <a:lnSpc>
                <a:spcPct val="80000"/>
              </a:lnSpc>
            </a:pPr>
            <a:r>
              <a:rPr lang="en-US" sz="2000" dirty="0" smtClean="0"/>
              <a:t>Forms the right pulmonary artery, left pulmonary artery and the </a:t>
            </a:r>
            <a:r>
              <a:rPr lang="en-US" sz="2000" dirty="0" err="1" smtClean="0"/>
              <a:t>ductus</a:t>
            </a:r>
            <a:r>
              <a:rPr lang="en-US" sz="2000" dirty="0" smtClean="0"/>
              <a:t> </a:t>
            </a:r>
            <a:r>
              <a:rPr lang="en-US" sz="2000" dirty="0" err="1" smtClean="0"/>
              <a:t>arteriosus</a:t>
            </a:r>
            <a:r>
              <a:rPr lang="en-US" sz="2000" dirty="0" smtClean="0"/>
              <a:t> in fetal life</a:t>
            </a:r>
          </a:p>
        </p:txBody>
      </p:sp>
    </p:spTree>
    <p:extLst>
      <p:ext uri="{BB962C8B-B14F-4D97-AF65-F5344CB8AC3E}">
        <p14:creationId xmlns:p14="http://schemas.microsoft.com/office/powerpoint/2010/main" val="2974624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xfrm>
            <a:off x="1210469" y="457200"/>
            <a:ext cx="7024687" cy="1143000"/>
          </a:xfrm>
        </p:spPr>
        <p:txBody>
          <a:bodyPr/>
          <a:lstStyle/>
          <a:p>
            <a:pPr eaLnBrk="1" hangingPunct="1"/>
            <a:r>
              <a:rPr lang="en-US" dirty="0" smtClean="0"/>
              <a:t>Aortic Arches</a:t>
            </a:r>
          </a:p>
        </p:txBody>
      </p:sp>
      <p:sp>
        <p:nvSpPr>
          <p:cNvPr id="93186" name="Rectangle 3"/>
          <p:cNvSpPr>
            <a:spLocks noGrp="1" noChangeArrowheads="1"/>
          </p:cNvSpPr>
          <p:nvPr>
            <p:ph idx="1"/>
          </p:nvPr>
        </p:nvSpPr>
        <p:spPr>
          <a:xfrm>
            <a:off x="1066800" y="1600200"/>
            <a:ext cx="6777037" cy="3508375"/>
          </a:xfrm>
        </p:spPr>
        <p:txBody>
          <a:bodyPr/>
          <a:lstStyle/>
          <a:p>
            <a:pPr eaLnBrk="1" hangingPunct="1">
              <a:lnSpc>
                <a:spcPct val="80000"/>
              </a:lnSpc>
            </a:pPr>
            <a:r>
              <a:rPr lang="en-US" sz="2800" dirty="0" smtClean="0"/>
              <a:t>6 Pairs originally begin the process</a:t>
            </a:r>
            <a:endParaRPr lang="en-US" sz="2400" dirty="0" smtClean="0"/>
          </a:p>
          <a:p>
            <a:pPr lvl="1" eaLnBrk="1" hangingPunct="1">
              <a:lnSpc>
                <a:spcPct val="80000"/>
              </a:lnSpc>
            </a:pPr>
            <a:r>
              <a:rPr lang="en-US" sz="2400" dirty="0" smtClean="0"/>
              <a:t>1</a:t>
            </a:r>
            <a:r>
              <a:rPr lang="en-US" sz="2400" baseline="30000" dirty="0" smtClean="0"/>
              <a:t>st</a:t>
            </a:r>
            <a:r>
              <a:rPr lang="en-US" sz="2400" dirty="0" smtClean="0"/>
              <a:t> pair embryo and 2</a:t>
            </a:r>
            <a:r>
              <a:rPr lang="en-US" sz="2400" baseline="30000" dirty="0" smtClean="0"/>
              <a:t>nd</a:t>
            </a:r>
            <a:r>
              <a:rPr lang="en-US" sz="2400" dirty="0" smtClean="0"/>
              <a:t> pair </a:t>
            </a:r>
          </a:p>
          <a:p>
            <a:pPr lvl="2" eaLnBrk="1" hangingPunct="1">
              <a:lnSpc>
                <a:spcPct val="80000"/>
              </a:lnSpc>
            </a:pPr>
            <a:r>
              <a:rPr lang="en-US" sz="2000" dirty="0" smtClean="0"/>
              <a:t>These first two reabsorbed</a:t>
            </a:r>
          </a:p>
        </p:txBody>
      </p:sp>
      <p:pic>
        <p:nvPicPr>
          <p:cNvPr id="5" name="Picture 3" descr="C:\Users\Michelle2012\Desktop\Embryology images\6 arche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2857500"/>
            <a:ext cx="2571750" cy="311203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6" name="Picture 2" descr="C:\Users\Michelle2012\Desktop\Embryology images\second stage aortic arch.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05400" y="2895600"/>
            <a:ext cx="2589213" cy="318842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xfrm>
            <a:off x="914400" y="438150"/>
            <a:ext cx="7024687" cy="1143000"/>
          </a:xfrm>
        </p:spPr>
        <p:txBody>
          <a:bodyPr/>
          <a:lstStyle/>
          <a:p>
            <a:pPr eaLnBrk="1" hangingPunct="1"/>
            <a:r>
              <a:rPr lang="en-US" dirty="0" smtClean="0"/>
              <a:t>Aortic Arches</a:t>
            </a:r>
          </a:p>
        </p:txBody>
      </p:sp>
      <p:sp>
        <p:nvSpPr>
          <p:cNvPr id="93186" name="Rectangle 3"/>
          <p:cNvSpPr>
            <a:spLocks noGrp="1" noChangeArrowheads="1"/>
          </p:cNvSpPr>
          <p:nvPr>
            <p:ph idx="1"/>
          </p:nvPr>
        </p:nvSpPr>
        <p:spPr>
          <a:xfrm>
            <a:off x="914400" y="1600200"/>
            <a:ext cx="6777037" cy="3508375"/>
          </a:xfrm>
        </p:spPr>
        <p:txBody>
          <a:bodyPr/>
          <a:lstStyle/>
          <a:p>
            <a:pPr eaLnBrk="1" hangingPunct="1">
              <a:lnSpc>
                <a:spcPct val="80000"/>
              </a:lnSpc>
            </a:pPr>
            <a:r>
              <a:rPr lang="en-US" sz="2800" dirty="0" smtClean="0"/>
              <a:t>6 Pairs originally begin the process</a:t>
            </a:r>
          </a:p>
          <a:p>
            <a:pPr lvl="1" eaLnBrk="1" hangingPunct="1">
              <a:lnSpc>
                <a:spcPct val="80000"/>
              </a:lnSpc>
            </a:pPr>
            <a:r>
              <a:rPr lang="en-US" sz="2400" dirty="0" smtClean="0"/>
              <a:t>3</a:t>
            </a:r>
            <a:r>
              <a:rPr lang="en-US" sz="2400" baseline="30000" dirty="0" smtClean="0"/>
              <a:t>rd</a:t>
            </a:r>
            <a:r>
              <a:rPr lang="en-US" sz="2400" dirty="0" smtClean="0"/>
              <a:t> pair</a:t>
            </a:r>
          </a:p>
          <a:p>
            <a:pPr lvl="2" eaLnBrk="1" hangingPunct="1">
              <a:lnSpc>
                <a:spcPct val="80000"/>
              </a:lnSpc>
            </a:pPr>
            <a:r>
              <a:rPr lang="en-US" sz="2000" dirty="0" smtClean="0"/>
              <a:t>Common, internal and external carotid arteries</a:t>
            </a:r>
          </a:p>
        </p:txBody>
      </p:sp>
      <p:pic>
        <p:nvPicPr>
          <p:cNvPr id="4" name="Picture 3" descr="C:\Users\Michelle2012\Desktop\Embryology images\6 arche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3124200"/>
            <a:ext cx="2552700" cy="308898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p:spPr>
      </p:pic>
      <p:pic>
        <p:nvPicPr>
          <p:cNvPr id="5" name="Picture 2" descr="C:\Users\Michelle2012\Desktop\Embryology images\second stage aortic arch.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800" y="3124200"/>
            <a:ext cx="2436813" cy="300075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xfrm>
            <a:off x="990600" y="457200"/>
            <a:ext cx="7024687" cy="1143000"/>
          </a:xfrm>
        </p:spPr>
        <p:txBody>
          <a:bodyPr/>
          <a:lstStyle/>
          <a:p>
            <a:pPr eaLnBrk="1" hangingPunct="1"/>
            <a:r>
              <a:rPr lang="en-US" dirty="0" smtClean="0"/>
              <a:t>Aortic Arches</a:t>
            </a:r>
          </a:p>
        </p:txBody>
      </p:sp>
      <p:sp>
        <p:nvSpPr>
          <p:cNvPr id="93186" name="Rectangle 3"/>
          <p:cNvSpPr>
            <a:spLocks noGrp="1" noChangeArrowheads="1"/>
          </p:cNvSpPr>
          <p:nvPr>
            <p:ph idx="1"/>
          </p:nvPr>
        </p:nvSpPr>
        <p:spPr>
          <a:xfrm>
            <a:off x="1066800" y="1524000"/>
            <a:ext cx="6777037" cy="3508375"/>
          </a:xfrm>
        </p:spPr>
        <p:txBody>
          <a:bodyPr/>
          <a:lstStyle/>
          <a:p>
            <a:pPr eaLnBrk="1" hangingPunct="1">
              <a:lnSpc>
                <a:spcPct val="80000"/>
              </a:lnSpc>
            </a:pPr>
            <a:r>
              <a:rPr lang="en-US" sz="2800" dirty="0" smtClean="0"/>
              <a:t>6 Pairs originally begin the process</a:t>
            </a:r>
            <a:endParaRPr lang="en-US" sz="2000" dirty="0" smtClean="0"/>
          </a:p>
          <a:p>
            <a:pPr lvl="1" eaLnBrk="1" hangingPunct="1">
              <a:lnSpc>
                <a:spcPct val="80000"/>
              </a:lnSpc>
            </a:pPr>
            <a:r>
              <a:rPr lang="en-US" sz="2400" dirty="0" smtClean="0"/>
              <a:t>4</a:t>
            </a:r>
            <a:r>
              <a:rPr lang="en-US" sz="2400" baseline="30000" dirty="0" smtClean="0"/>
              <a:t>th</a:t>
            </a:r>
            <a:r>
              <a:rPr lang="en-US" sz="2400" dirty="0" smtClean="0"/>
              <a:t> pair</a:t>
            </a:r>
          </a:p>
          <a:p>
            <a:pPr lvl="2" eaLnBrk="1" hangingPunct="1">
              <a:lnSpc>
                <a:spcPct val="80000"/>
              </a:lnSpc>
            </a:pPr>
            <a:r>
              <a:rPr lang="en-US" sz="2000" dirty="0" smtClean="0"/>
              <a:t>Becomes definitive aorta, right </a:t>
            </a:r>
            <a:r>
              <a:rPr lang="en-US" sz="2000" dirty="0" err="1" smtClean="0"/>
              <a:t>subclavian</a:t>
            </a:r>
            <a:r>
              <a:rPr lang="en-US" sz="2000" dirty="0" smtClean="0"/>
              <a:t> and </a:t>
            </a:r>
            <a:r>
              <a:rPr lang="en-US" sz="2000" dirty="0" err="1" smtClean="0"/>
              <a:t>innominate</a:t>
            </a:r>
            <a:r>
              <a:rPr lang="en-US" sz="2000" dirty="0" smtClean="0"/>
              <a:t> artery</a:t>
            </a:r>
          </a:p>
        </p:txBody>
      </p:sp>
      <p:pic>
        <p:nvPicPr>
          <p:cNvPr id="4" name="Picture 2" descr="C:\Users\Michelle2012\Desktop\Embryology images\second stage aortic arch.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0600" y="2667000"/>
            <a:ext cx="2413298" cy="2971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026" name="Picture 2" descr="C:\Users\Michelle2012\Desktop\sdms_ardms\SDMS\webinars\Anatomy PP\aorticarch.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7350" y="3167331"/>
            <a:ext cx="2228850" cy="25483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xfrm>
            <a:off x="3996796" y="228600"/>
            <a:ext cx="7024687" cy="1143000"/>
          </a:xfrm>
        </p:spPr>
        <p:txBody>
          <a:bodyPr/>
          <a:lstStyle/>
          <a:p>
            <a:pPr eaLnBrk="1" hangingPunct="1"/>
            <a:r>
              <a:rPr lang="en-US" dirty="0" smtClean="0"/>
              <a:t>Aortic Arches</a:t>
            </a:r>
          </a:p>
        </p:txBody>
      </p:sp>
      <p:sp>
        <p:nvSpPr>
          <p:cNvPr id="93186" name="Rectangle 3"/>
          <p:cNvSpPr>
            <a:spLocks noGrp="1" noChangeArrowheads="1"/>
          </p:cNvSpPr>
          <p:nvPr>
            <p:ph idx="1"/>
          </p:nvPr>
        </p:nvSpPr>
        <p:spPr>
          <a:xfrm>
            <a:off x="3996796" y="2209800"/>
            <a:ext cx="4648200" cy="3508375"/>
          </a:xfrm>
        </p:spPr>
        <p:txBody>
          <a:bodyPr/>
          <a:lstStyle/>
          <a:p>
            <a:pPr eaLnBrk="1" hangingPunct="1">
              <a:lnSpc>
                <a:spcPct val="80000"/>
              </a:lnSpc>
            </a:pPr>
            <a:r>
              <a:rPr lang="en-US" sz="2800" dirty="0" smtClean="0"/>
              <a:t>6 Pairs originally begin the process</a:t>
            </a:r>
          </a:p>
          <a:p>
            <a:pPr lvl="1" eaLnBrk="1" hangingPunct="1">
              <a:lnSpc>
                <a:spcPct val="80000"/>
              </a:lnSpc>
            </a:pPr>
            <a:r>
              <a:rPr lang="en-US" sz="2400" dirty="0" smtClean="0"/>
              <a:t>5</a:t>
            </a:r>
            <a:r>
              <a:rPr lang="en-US" sz="2400" baseline="30000" dirty="0" smtClean="0"/>
              <a:t>th</a:t>
            </a:r>
            <a:r>
              <a:rPr lang="en-US" sz="2400" dirty="0" smtClean="0"/>
              <a:t> pair</a:t>
            </a:r>
          </a:p>
          <a:p>
            <a:pPr lvl="2" eaLnBrk="1" hangingPunct="1">
              <a:lnSpc>
                <a:spcPct val="80000"/>
              </a:lnSpc>
            </a:pPr>
            <a:r>
              <a:rPr lang="en-US" sz="2000" dirty="0" smtClean="0"/>
              <a:t>Never fully develops</a:t>
            </a:r>
          </a:p>
        </p:txBody>
      </p:sp>
      <p:pic>
        <p:nvPicPr>
          <p:cNvPr id="6" name="Picture 3" descr="C:\Users\Michelle2012\Desktop\Embryology images\6 arche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2450" y="1676400"/>
            <a:ext cx="3463396" cy="4191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xfrm>
            <a:off x="914400" y="38100"/>
            <a:ext cx="7024687" cy="1143000"/>
          </a:xfrm>
        </p:spPr>
        <p:txBody>
          <a:bodyPr/>
          <a:lstStyle/>
          <a:p>
            <a:pPr eaLnBrk="1" hangingPunct="1"/>
            <a:r>
              <a:rPr lang="en-US" dirty="0" smtClean="0"/>
              <a:t>Aortic Arches</a:t>
            </a:r>
          </a:p>
        </p:txBody>
      </p:sp>
      <p:sp>
        <p:nvSpPr>
          <p:cNvPr id="93186" name="Rectangle 3"/>
          <p:cNvSpPr>
            <a:spLocks noGrp="1" noChangeArrowheads="1"/>
          </p:cNvSpPr>
          <p:nvPr>
            <p:ph idx="1"/>
          </p:nvPr>
        </p:nvSpPr>
        <p:spPr>
          <a:xfrm>
            <a:off x="762000" y="1295400"/>
            <a:ext cx="6777037" cy="3508375"/>
          </a:xfrm>
        </p:spPr>
        <p:txBody>
          <a:bodyPr/>
          <a:lstStyle/>
          <a:p>
            <a:pPr eaLnBrk="1" hangingPunct="1">
              <a:lnSpc>
                <a:spcPct val="80000"/>
              </a:lnSpc>
            </a:pPr>
            <a:r>
              <a:rPr lang="en-US" sz="2800" dirty="0" smtClean="0"/>
              <a:t>6 Pairs originally begin the process</a:t>
            </a:r>
          </a:p>
          <a:p>
            <a:pPr lvl="1" eaLnBrk="1" hangingPunct="1">
              <a:lnSpc>
                <a:spcPct val="80000"/>
              </a:lnSpc>
            </a:pPr>
            <a:r>
              <a:rPr lang="en-US" sz="2400" dirty="0" smtClean="0"/>
              <a:t>6</a:t>
            </a:r>
            <a:r>
              <a:rPr lang="en-US" sz="2400" baseline="30000" dirty="0" smtClean="0"/>
              <a:t>th</a:t>
            </a:r>
            <a:r>
              <a:rPr lang="en-US" sz="2400" dirty="0" smtClean="0"/>
              <a:t> pair</a:t>
            </a:r>
          </a:p>
          <a:p>
            <a:pPr lvl="2" eaLnBrk="1" hangingPunct="1">
              <a:lnSpc>
                <a:spcPct val="80000"/>
              </a:lnSpc>
            </a:pPr>
            <a:r>
              <a:rPr lang="en-US" sz="2000" dirty="0" smtClean="0"/>
              <a:t>Forms the right pulmonary artery, left pulmonary artery and the </a:t>
            </a:r>
            <a:r>
              <a:rPr lang="en-US" sz="2000" dirty="0" err="1" smtClean="0"/>
              <a:t>ductus</a:t>
            </a:r>
            <a:r>
              <a:rPr lang="en-US" sz="2000" dirty="0" smtClean="0"/>
              <a:t> </a:t>
            </a:r>
            <a:r>
              <a:rPr lang="en-US" sz="2000" dirty="0" err="1" smtClean="0"/>
              <a:t>arteriosus</a:t>
            </a:r>
            <a:r>
              <a:rPr lang="en-US" sz="2000" dirty="0" smtClean="0"/>
              <a:t> in fetal life</a:t>
            </a:r>
          </a:p>
        </p:txBody>
      </p:sp>
      <p:pic>
        <p:nvPicPr>
          <p:cNvPr id="5122" name="Picture 2" descr="C:\Users\Michelle2012\Desktop\Embryology images\ArchModel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3018508"/>
            <a:ext cx="2819400" cy="32581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xfrm>
            <a:off x="4724400" y="76200"/>
            <a:ext cx="4343400" cy="1143000"/>
          </a:xfrm>
        </p:spPr>
        <p:txBody>
          <a:bodyPr/>
          <a:lstStyle/>
          <a:p>
            <a:pPr eaLnBrk="1" hangingPunct="1"/>
            <a:r>
              <a:rPr lang="en-US" dirty="0" smtClean="0"/>
              <a:t>Aortic Arches</a:t>
            </a:r>
          </a:p>
        </p:txBody>
      </p:sp>
      <p:sp>
        <p:nvSpPr>
          <p:cNvPr id="93186" name="Rectangle 3"/>
          <p:cNvSpPr>
            <a:spLocks noGrp="1" noChangeArrowheads="1"/>
          </p:cNvSpPr>
          <p:nvPr>
            <p:ph idx="1"/>
          </p:nvPr>
        </p:nvSpPr>
        <p:spPr>
          <a:xfrm>
            <a:off x="3276600" y="1524000"/>
            <a:ext cx="5576887" cy="4267200"/>
          </a:xfrm>
        </p:spPr>
        <p:txBody>
          <a:bodyPr>
            <a:normAutofit fontScale="92500" lnSpcReduction="10000"/>
          </a:bodyPr>
          <a:lstStyle/>
          <a:p>
            <a:pPr eaLnBrk="1" hangingPunct="1">
              <a:lnSpc>
                <a:spcPct val="80000"/>
              </a:lnSpc>
            </a:pPr>
            <a:r>
              <a:rPr lang="en-US" sz="2800" dirty="0" smtClean="0"/>
              <a:t>6 Pairs originally begin the process</a:t>
            </a:r>
          </a:p>
          <a:p>
            <a:pPr lvl="1" eaLnBrk="1" hangingPunct="1">
              <a:lnSpc>
                <a:spcPct val="80000"/>
              </a:lnSpc>
            </a:pPr>
            <a:r>
              <a:rPr lang="en-US" sz="2400" dirty="0" smtClean="0"/>
              <a:t>Never present at the same time</a:t>
            </a:r>
          </a:p>
          <a:p>
            <a:pPr lvl="1" eaLnBrk="1" hangingPunct="1">
              <a:lnSpc>
                <a:spcPct val="80000"/>
              </a:lnSpc>
            </a:pPr>
            <a:r>
              <a:rPr lang="en-US" sz="2400" dirty="0" smtClean="0"/>
              <a:t>Give rise to several major arteries</a:t>
            </a:r>
          </a:p>
          <a:p>
            <a:pPr lvl="2" eaLnBrk="1" hangingPunct="1">
              <a:lnSpc>
                <a:spcPct val="80000"/>
              </a:lnSpc>
            </a:pPr>
            <a:r>
              <a:rPr lang="en-US" sz="2000" dirty="0" smtClean="0"/>
              <a:t>1</a:t>
            </a:r>
            <a:r>
              <a:rPr lang="en-US" sz="2000" baseline="30000" dirty="0" smtClean="0"/>
              <a:t>st</a:t>
            </a:r>
            <a:r>
              <a:rPr lang="en-US" sz="2000" dirty="0" smtClean="0"/>
              <a:t> pair embryo and 2</a:t>
            </a:r>
            <a:r>
              <a:rPr lang="en-US" sz="2000" baseline="30000" dirty="0" smtClean="0"/>
              <a:t>nd</a:t>
            </a:r>
            <a:r>
              <a:rPr lang="en-US" sz="2000" dirty="0" smtClean="0"/>
              <a:t> pair </a:t>
            </a:r>
          </a:p>
          <a:p>
            <a:pPr lvl="3" eaLnBrk="1" hangingPunct="1">
              <a:lnSpc>
                <a:spcPct val="80000"/>
              </a:lnSpc>
            </a:pPr>
            <a:r>
              <a:rPr lang="en-US" sz="1600" dirty="0" smtClean="0"/>
              <a:t>These first two reabsorbed</a:t>
            </a:r>
          </a:p>
          <a:p>
            <a:pPr lvl="2" eaLnBrk="1" hangingPunct="1">
              <a:lnSpc>
                <a:spcPct val="80000"/>
              </a:lnSpc>
            </a:pPr>
            <a:r>
              <a:rPr lang="en-US" sz="2000" dirty="0" smtClean="0"/>
              <a:t>3</a:t>
            </a:r>
            <a:r>
              <a:rPr lang="en-US" sz="2000" baseline="30000" dirty="0" smtClean="0"/>
              <a:t>rd</a:t>
            </a:r>
            <a:r>
              <a:rPr lang="en-US" sz="2000" dirty="0" smtClean="0"/>
              <a:t> pair</a:t>
            </a:r>
          </a:p>
          <a:p>
            <a:pPr lvl="3" eaLnBrk="1" hangingPunct="1">
              <a:lnSpc>
                <a:spcPct val="80000"/>
              </a:lnSpc>
            </a:pPr>
            <a:r>
              <a:rPr lang="en-US" sz="1600" dirty="0" smtClean="0"/>
              <a:t>Common, internal and external carotid arteries</a:t>
            </a:r>
          </a:p>
          <a:p>
            <a:pPr lvl="2" eaLnBrk="1" hangingPunct="1">
              <a:lnSpc>
                <a:spcPct val="80000"/>
              </a:lnSpc>
            </a:pPr>
            <a:r>
              <a:rPr lang="en-US" sz="2000" dirty="0" smtClean="0"/>
              <a:t>4</a:t>
            </a:r>
            <a:r>
              <a:rPr lang="en-US" sz="2000" baseline="30000" dirty="0" smtClean="0"/>
              <a:t>th</a:t>
            </a:r>
            <a:r>
              <a:rPr lang="en-US" sz="2000" dirty="0" smtClean="0"/>
              <a:t> pair</a:t>
            </a:r>
          </a:p>
          <a:p>
            <a:pPr lvl="3" eaLnBrk="1" hangingPunct="1">
              <a:lnSpc>
                <a:spcPct val="80000"/>
              </a:lnSpc>
            </a:pPr>
            <a:r>
              <a:rPr lang="en-US" sz="1600" dirty="0" smtClean="0"/>
              <a:t>Becomes definitive aorta, right </a:t>
            </a:r>
            <a:r>
              <a:rPr lang="en-US" sz="1600" dirty="0" err="1" smtClean="0"/>
              <a:t>subclavian</a:t>
            </a:r>
            <a:r>
              <a:rPr lang="en-US" sz="1600" dirty="0" smtClean="0"/>
              <a:t> and </a:t>
            </a:r>
            <a:r>
              <a:rPr lang="en-US" sz="1600" dirty="0" err="1" smtClean="0"/>
              <a:t>innominate</a:t>
            </a:r>
            <a:r>
              <a:rPr lang="en-US" sz="1600" dirty="0" smtClean="0"/>
              <a:t> artery</a:t>
            </a:r>
          </a:p>
          <a:p>
            <a:pPr lvl="2" eaLnBrk="1" hangingPunct="1">
              <a:lnSpc>
                <a:spcPct val="80000"/>
              </a:lnSpc>
            </a:pPr>
            <a:r>
              <a:rPr lang="en-US" sz="2000" dirty="0" smtClean="0"/>
              <a:t>5</a:t>
            </a:r>
            <a:r>
              <a:rPr lang="en-US" sz="2000" baseline="30000" dirty="0" smtClean="0"/>
              <a:t>th</a:t>
            </a:r>
            <a:r>
              <a:rPr lang="en-US" sz="2000" dirty="0" smtClean="0"/>
              <a:t> pair</a:t>
            </a:r>
          </a:p>
          <a:p>
            <a:pPr lvl="3" eaLnBrk="1" hangingPunct="1">
              <a:lnSpc>
                <a:spcPct val="80000"/>
              </a:lnSpc>
            </a:pPr>
            <a:r>
              <a:rPr lang="en-US" sz="1600" dirty="0" smtClean="0"/>
              <a:t>Never fully develops</a:t>
            </a:r>
          </a:p>
          <a:p>
            <a:pPr lvl="2" eaLnBrk="1" hangingPunct="1">
              <a:lnSpc>
                <a:spcPct val="80000"/>
              </a:lnSpc>
            </a:pPr>
            <a:r>
              <a:rPr lang="en-US" sz="2000" dirty="0" smtClean="0"/>
              <a:t>6</a:t>
            </a:r>
            <a:r>
              <a:rPr lang="en-US" sz="2000" baseline="30000" dirty="0" smtClean="0"/>
              <a:t>th</a:t>
            </a:r>
            <a:r>
              <a:rPr lang="en-US" sz="2000" dirty="0" smtClean="0"/>
              <a:t> pair</a:t>
            </a:r>
          </a:p>
          <a:p>
            <a:pPr lvl="3" eaLnBrk="1" hangingPunct="1">
              <a:lnSpc>
                <a:spcPct val="80000"/>
              </a:lnSpc>
            </a:pPr>
            <a:r>
              <a:rPr lang="en-US" sz="1600" dirty="0" smtClean="0"/>
              <a:t>Forms the right pulmonary artery, left pulmonary artery and the </a:t>
            </a:r>
            <a:r>
              <a:rPr lang="en-US" sz="1600" dirty="0" err="1" smtClean="0"/>
              <a:t>ductus</a:t>
            </a:r>
            <a:r>
              <a:rPr lang="en-US" sz="1600" dirty="0" smtClean="0"/>
              <a:t> </a:t>
            </a:r>
            <a:r>
              <a:rPr lang="en-US" sz="1600" dirty="0" err="1" smtClean="0"/>
              <a:t>arteriosus</a:t>
            </a:r>
            <a:r>
              <a:rPr lang="en-US" sz="1600" dirty="0" smtClean="0"/>
              <a:t> in fetal life</a:t>
            </a:r>
          </a:p>
        </p:txBody>
      </p:sp>
      <p:pic>
        <p:nvPicPr>
          <p:cNvPr id="2" name="aortic arch.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1104900" y="1752600"/>
            <a:ext cx="2182812" cy="3831674"/>
          </a:xfrm>
          <a:prstGeom prst="roundRect">
            <a:avLst>
              <a:gd name="adj" fmla="val 5299"/>
            </a:avLst>
          </a:prstGeom>
          <a:ln>
            <a:noFill/>
          </a:ln>
          <a:effectLst/>
          <a:scene3d>
            <a:camera prst="orthographicFront"/>
            <a:lightRig rig="balanced" dir="t"/>
          </a:scene3d>
          <a:sp3d prstMaterial="plastic">
            <a:bevelT/>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501649" y="342900"/>
            <a:ext cx="7024687" cy="1143000"/>
          </a:xfrm>
        </p:spPr>
        <p:txBody>
          <a:bodyPr/>
          <a:lstStyle/>
          <a:p>
            <a:pPr eaLnBrk="1" hangingPunct="1"/>
            <a:r>
              <a:rPr lang="en-US" dirty="0" smtClean="0"/>
              <a:t>Coronary Arteries</a:t>
            </a:r>
          </a:p>
        </p:txBody>
      </p:sp>
      <p:sp>
        <p:nvSpPr>
          <p:cNvPr id="107522" name="Rectangle 3"/>
          <p:cNvSpPr>
            <a:spLocks noGrp="1" noChangeArrowheads="1"/>
          </p:cNvSpPr>
          <p:nvPr>
            <p:ph idx="1"/>
          </p:nvPr>
        </p:nvSpPr>
        <p:spPr>
          <a:xfrm>
            <a:off x="625474" y="2133600"/>
            <a:ext cx="6777037" cy="3508375"/>
          </a:xfrm>
        </p:spPr>
        <p:txBody>
          <a:bodyPr/>
          <a:lstStyle/>
          <a:p>
            <a:pPr eaLnBrk="1" hangingPunct="1"/>
            <a:r>
              <a:rPr lang="en-US" dirty="0" smtClean="0"/>
              <a:t>Day 35-42 </a:t>
            </a:r>
          </a:p>
          <a:p>
            <a:pPr lvl="1" eaLnBrk="1" hangingPunct="1"/>
            <a:r>
              <a:rPr lang="en-US" dirty="0" smtClean="0"/>
              <a:t>Arise as thickenings of the aortic endothelium</a:t>
            </a:r>
          </a:p>
          <a:p>
            <a:pPr lvl="1" eaLnBrk="1" hangingPunct="1"/>
            <a:r>
              <a:rPr lang="en-US" dirty="0" smtClean="0"/>
              <a:t>Occurs at the same time as the </a:t>
            </a:r>
            <a:r>
              <a:rPr lang="en-US" dirty="0" err="1" smtClean="0"/>
              <a:t>truncus</a:t>
            </a:r>
            <a:r>
              <a:rPr lang="en-US" dirty="0" smtClean="0"/>
              <a:t> </a:t>
            </a:r>
            <a:r>
              <a:rPr lang="en-US" dirty="0" err="1" smtClean="0"/>
              <a:t>arteriosus</a:t>
            </a:r>
            <a:r>
              <a:rPr lang="en-US" dirty="0" smtClean="0"/>
              <a:t> divides into the aortic and pulmonary segments</a:t>
            </a:r>
          </a:p>
        </p:txBody>
      </p:sp>
      <p:pic>
        <p:nvPicPr>
          <p:cNvPr id="5122" name="Picture 2" descr="C:\Users\Michelle2012\Desktop\Embryology images\ca formati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4724400"/>
            <a:ext cx="5437187" cy="13811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5123" name="Picture 3" descr="C:\Users\Michelle2012\Desktop\Embryology images\beginning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10200" y="609600"/>
            <a:ext cx="3124200" cy="195533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470694" y="381000"/>
            <a:ext cx="4976812" cy="1143000"/>
          </a:xfrm>
        </p:spPr>
        <p:txBody>
          <a:bodyPr/>
          <a:lstStyle/>
          <a:p>
            <a:r>
              <a:rPr lang="en-US" dirty="0" smtClean="0"/>
              <a:t>Pulmonary Veins</a:t>
            </a:r>
          </a:p>
        </p:txBody>
      </p:sp>
      <p:sp>
        <p:nvSpPr>
          <p:cNvPr id="173059" name="Rectangle 3"/>
          <p:cNvSpPr>
            <a:spLocks noGrp="1" noChangeArrowheads="1"/>
          </p:cNvSpPr>
          <p:nvPr>
            <p:ph idx="1"/>
          </p:nvPr>
        </p:nvSpPr>
        <p:spPr>
          <a:xfrm>
            <a:off x="2133600" y="1600200"/>
            <a:ext cx="6777037" cy="3508375"/>
          </a:xfrm>
        </p:spPr>
        <p:txBody>
          <a:bodyPr/>
          <a:lstStyle/>
          <a:p>
            <a:r>
              <a:rPr lang="en-US" dirty="0" smtClean="0"/>
              <a:t>Two sources</a:t>
            </a:r>
          </a:p>
          <a:p>
            <a:pPr lvl="1"/>
            <a:r>
              <a:rPr lang="en-US" dirty="0" err="1" smtClean="0"/>
              <a:t>Presplanchnic</a:t>
            </a:r>
            <a:endParaRPr lang="en-US" dirty="0" smtClean="0"/>
          </a:p>
          <a:p>
            <a:pPr lvl="2"/>
            <a:r>
              <a:rPr lang="en-US" dirty="0" smtClean="0"/>
              <a:t>Channel formed from the confluence of the vascular plexus of the lung</a:t>
            </a:r>
          </a:p>
          <a:p>
            <a:pPr lvl="1"/>
            <a:r>
              <a:rPr lang="en-US" dirty="0" smtClean="0"/>
              <a:t>Main pulmonary stem</a:t>
            </a:r>
          </a:p>
          <a:p>
            <a:pPr lvl="2"/>
            <a:r>
              <a:rPr lang="en-US" dirty="0" smtClean="0"/>
              <a:t>Outgrowth of the heart tube</a:t>
            </a:r>
          </a:p>
        </p:txBody>
      </p:sp>
      <p:pic>
        <p:nvPicPr>
          <p:cNvPr id="4098" name="Picture 2" descr="C:\Users\Michelle2012\Desktop\Embryology images\pulonary vein number 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35985" y="4301335"/>
            <a:ext cx="1612215" cy="177633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 name="PUMONARY ARTS.gi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cstate="print"/>
          <a:stretch>
            <a:fillRect/>
          </a:stretch>
        </p:blipFill>
        <p:spPr>
          <a:xfrm>
            <a:off x="4953000" y="4301335"/>
            <a:ext cx="1905000" cy="1887523"/>
          </a:xfrm>
          <a:prstGeom prst="rect">
            <a:avLst/>
          </a:prstGeom>
          <a:ln>
            <a:noFill/>
          </a:ln>
          <a:effectLst>
            <a:outerShdw blurRad="292100" dist="139700" dir="2700000" algn="tl" rotWithShape="0">
              <a:srgbClr val="333333">
                <a:alpha val="65000"/>
              </a:srgbClr>
            </a:outerShdw>
          </a:effectLst>
        </p:spPr>
      </p:pic>
      <p:pic>
        <p:nvPicPr>
          <p:cNvPr id="1026" name="Picture 2" descr="C:\Users\Michelle2012\Desktop\Anatomy PP\pulm v.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62800" y="4264201"/>
            <a:ext cx="1447800" cy="19617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028" name="Picture 4" descr="C:\Users\Michelle2012\Desktop\Anatomy PP\pulm veins2.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9960" y="4338363"/>
            <a:ext cx="2289440" cy="18134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39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a:xfrm>
            <a:off x="1365250" y="554434"/>
            <a:ext cx="4902200" cy="722313"/>
          </a:xfrm>
        </p:spPr>
        <p:txBody>
          <a:bodyPr/>
          <a:lstStyle/>
          <a:p>
            <a:r>
              <a:rPr lang="en-US" dirty="0" smtClean="0"/>
              <a:t>Conclusion</a:t>
            </a:r>
          </a:p>
        </p:txBody>
      </p:sp>
      <p:sp>
        <p:nvSpPr>
          <p:cNvPr id="72706" name="Content Placeholder 2"/>
          <p:cNvSpPr>
            <a:spLocks noGrp="1"/>
          </p:cNvSpPr>
          <p:nvPr>
            <p:ph idx="1"/>
          </p:nvPr>
        </p:nvSpPr>
        <p:spPr>
          <a:xfrm>
            <a:off x="1099730" y="1360145"/>
            <a:ext cx="6777037" cy="3508375"/>
          </a:xfrm>
        </p:spPr>
        <p:txBody>
          <a:bodyPr/>
          <a:lstStyle/>
          <a:p>
            <a:r>
              <a:rPr lang="en-US" dirty="0" err="1" smtClean="0"/>
              <a:t>Prechordal</a:t>
            </a:r>
            <a:r>
              <a:rPr lang="en-US" dirty="0" smtClean="0"/>
              <a:t> plate region</a:t>
            </a:r>
          </a:p>
          <a:p>
            <a:r>
              <a:rPr lang="en-US" dirty="0" smtClean="0"/>
              <a:t>Three </a:t>
            </a:r>
            <a:r>
              <a:rPr lang="en-US" dirty="0"/>
              <a:t>v</a:t>
            </a:r>
            <a:r>
              <a:rPr lang="en-US" dirty="0" smtClean="0"/>
              <a:t>ascular circuits</a:t>
            </a:r>
          </a:p>
          <a:p>
            <a:r>
              <a:rPr lang="en-US" dirty="0" smtClean="0"/>
              <a:t>Primitive cardiac tube</a:t>
            </a:r>
          </a:p>
          <a:p>
            <a:r>
              <a:rPr lang="en-US" dirty="0" smtClean="0"/>
              <a:t>Cardiac Looping</a:t>
            </a:r>
          </a:p>
          <a:p>
            <a:r>
              <a:rPr lang="en-US" dirty="0" err="1" smtClean="0"/>
              <a:t>Septations</a:t>
            </a:r>
            <a:endParaRPr lang="en-US" dirty="0" smtClean="0"/>
          </a:p>
          <a:p>
            <a:pPr lvl="1"/>
            <a:r>
              <a:rPr lang="en-US" dirty="0" smtClean="0"/>
              <a:t>Atrial</a:t>
            </a:r>
          </a:p>
          <a:p>
            <a:pPr lvl="1"/>
            <a:r>
              <a:rPr lang="en-US" dirty="0" smtClean="0"/>
              <a:t>Ventricular</a:t>
            </a:r>
          </a:p>
          <a:p>
            <a:pPr lvl="1"/>
            <a:r>
              <a:rPr lang="en-US" dirty="0" err="1" smtClean="0"/>
              <a:t>Aorticopulmonary</a:t>
            </a:r>
            <a:endParaRPr lang="en-US" dirty="0" smtClean="0"/>
          </a:p>
          <a:p>
            <a:r>
              <a:rPr lang="en-US" dirty="0" smtClean="0"/>
              <a:t>Valve formation</a:t>
            </a:r>
          </a:p>
          <a:p>
            <a:r>
              <a:rPr lang="en-US" dirty="0" smtClean="0"/>
              <a:t>Aortic Arches</a:t>
            </a:r>
          </a:p>
          <a:p>
            <a:endParaRPr lang="en-US" dirty="0" smtClean="0"/>
          </a:p>
          <a:p>
            <a:endParaRPr lang="en-US" dirty="0" smtClean="0"/>
          </a:p>
        </p:txBody>
      </p:sp>
      <p:pic>
        <p:nvPicPr>
          <p:cNvPr id="10242" name="Picture 2" descr="C:\Users\Michelle2012\Desktop\Embryology images\summar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8601" y="4906690"/>
            <a:ext cx="1251546" cy="14409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0" name="Picture 2" descr="C:\Users\Michelle2012\Desktop\Embryology images\regions of tub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75287" y="1981200"/>
            <a:ext cx="1305813" cy="144783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Michelle2012\Desktop\Embryology images\mesodermal_tissu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30277" y="632275"/>
            <a:ext cx="1503923" cy="101621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Michelle2012\Desktop\Embryology images\ArchModel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59566" y="4948423"/>
            <a:ext cx="1120013" cy="12942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2" name="Picture 4" descr="C:\Users\Michelle2012\Desktop\Embryology images\looping.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36525" y="2438400"/>
            <a:ext cx="1225455" cy="1371600"/>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Michelle2012\Desktop\Embryology images\layers4.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23117" y="635120"/>
            <a:ext cx="1363683" cy="108017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Michelle2012\Desktop\Embryology images\truncus split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425151" y="4328145"/>
            <a:ext cx="1718849" cy="11570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4648200" y="2743200"/>
            <a:ext cx="3581400" cy="2133600"/>
          </a:xfrm>
        </p:spPr>
        <p:txBody>
          <a:bodyPr/>
          <a:lstStyle/>
          <a:p>
            <a:pPr algn="ctr" eaLnBrk="1" hangingPunct="1"/>
            <a:r>
              <a:rPr lang="en-US" sz="3200" b="1" dirty="0"/>
              <a:t>NCER</a:t>
            </a:r>
            <a:br>
              <a:rPr lang="en-US" sz="3200" b="1" dirty="0"/>
            </a:br>
            <a:r>
              <a:rPr lang="en-US" sz="3200" b="1" dirty="0"/>
              <a:t>Cardiac</a:t>
            </a:r>
            <a:br>
              <a:rPr lang="en-US" sz="3200" b="1" dirty="0"/>
            </a:br>
            <a:r>
              <a:rPr lang="en-US" sz="3200" b="1" dirty="0"/>
              <a:t>Embryology</a:t>
            </a:r>
            <a:br>
              <a:rPr lang="en-US" sz="3200" b="1" dirty="0"/>
            </a:br>
            <a:endParaRPr lang="en-US" sz="3200" b="1" dirty="0" smtClean="0"/>
          </a:p>
        </p:txBody>
      </p:sp>
      <p:sp>
        <p:nvSpPr>
          <p:cNvPr id="5123" name="Rectangle 3"/>
          <p:cNvSpPr>
            <a:spLocks noGrp="1" noChangeArrowheads="1"/>
          </p:cNvSpPr>
          <p:nvPr>
            <p:ph type="subTitle" idx="1"/>
          </p:nvPr>
        </p:nvSpPr>
        <p:spPr>
          <a:xfrm>
            <a:off x="4724400" y="533400"/>
            <a:ext cx="3309938" cy="1260475"/>
          </a:xfrm>
        </p:spPr>
        <p:txBody>
          <a:bodyPr/>
          <a:lstStyle/>
          <a:p>
            <a:pPr algn="ctr" eaLnBrk="1" hangingPunct="1"/>
            <a:r>
              <a:rPr lang="en-US" dirty="0" smtClean="0"/>
              <a:t>Thank you!</a:t>
            </a:r>
          </a:p>
        </p:txBody>
      </p:sp>
      <p:pic>
        <p:nvPicPr>
          <p:cNvPr id="5" name="beating heart.avi">
            <a:hlinkClick r:id="" action="ppaction://media"/>
          </p:cNvPr>
          <p:cNvPicPr>
            <a:picLocks noRot="1" noChangeAspect="1"/>
          </p:cNvPicPr>
          <p:nvPr>
            <a:videoFile r:link="rId1"/>
          </p:nvPr>
        </p:nvPicPr>
        <p:blipFill>
          <a:blip r:embed="rId4" cstate="print"/>
          <a:srcRect/>
          <a:stretch>
            <a:fillRect/>
          </a:stretch>
        </p:blipFill>
        <p:spPr bwMode="auto">
          <a:xfrm>
            <a:off x="685800" y="1447800"/>
            <a:ext cx="3257550" cy="2488179"/>
          </a:xfrm>
          <a:prstGeom prst="rect">
            <a:avLst/>
          </a:prstGeom>
          <a:noFill/>
          <a:ln w="9525">
            <a:solidFill>
              <a:schemeClr val="accent1"/>
            </a:solidFill>
            <a:miter lim="800000"/>
            <a:headEnd/>
            <a:tailEnd/>
          </a:ln>
          <a:effectLst>
            <a:glow rad="139700">
              <a:schemeClr val="accent1">
                <a:satMod val="175000"/>
                <a:alpha val="40000"/>
              </a:schemeClr>
            </a:glow>
            <a:reflection blurRad="6350" stA="50000" endA="300" endPos="90000" dir="5400000" sy="-100000" algn="bl" rotWithShape="0"/>
          </a:effectLst>
        </p:spPr>
      </p:pic>
    </p:spTree>
    <p:extLst>
      <p:ext uri="{BB962C8B-B14F-4D97-AF65-F5344CB8AC3E}">
        <p14:creationId xmlns:p14="http://schemas.microsoft.com/office/powerpoint/2010/main" val="14508667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0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p:cTn id="12" repeatCount="indefinite" fill="remove"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381000"/>
            <a:ext cx="2133600" cy="457200"/>
          </a:xfrm>
        </p:spPr>
        <p:txBody>
          <a:bodyPr/>
          <a:lstStyle/>
          <a:p>
            <a:r>
              <a:rPr lang="en-US" sz="2800" dirty="0" smtClean="0"/>
              <a:t>References</a:t>
            </a:r>
            <a:endParaRPr lang="en-US" sz="2800" dirty="0"/>
          </a:p>
        </p:txBody>
      </p:sp>
      <p:sp>
        <p:nvSpPr>
          <p:cNvPr id="3" name="Content Placeholder 2"/>
          <p:cNvSpPr>
            <a:spLocks noGrp="1"/>
          </p:cNvSpPr>
          <p:nvPr>
            <p:ph idx="1"/>
          </p:nvPr>
        </p:nvSpPr>
        <p:spPr>
          <a:xfrm>
            <a:off x="533400" y="990600"/>
            <a:ext cx="7924800" cy="5410200"/>
          </a:xfrm>
        </p:spPr>
        <p:txBody>
          <a:bodyPr/>
          <a:lstStyle/>
          <a:p>
            <a:pPr marL="69850" indent="0">
              <a:buNone/>
            </a:pPr>
            <a:r>
              <a:rPr lang="en-US" sz="1000" dirty="0" smtClean="0"/>
              <a:t>Guthrie, J. NCER, Fetal Cardiac Sonography. SDMS. 2009. Dallas Texas. </a:t>
            </a:r>
          </a:p>
          <a:p>
            <a:pPr marL="69850" indent="0">
              <a:buNone/>
            </a:pPr>
            <a:endParaRPr lang="en-US" sz="1000" dirty="0" smtClean="0">
              <a:solidFill>
                <a:schemeClr val="tx1"/>
              </a:solidFill>
            </a:endParaRPr>
          </a:p>
          <a:p>
            <a:pPr marL="69850" indent="0">
              <a:buNone/>
            </a:pPr>
            <a:r>
              <a:rPr lang="en-US" sz="1000" dirty="0" smtClean="0">
                <a:solidFill>
                  <a:schemeClr val="tx1"/>
                </a:solidFill>
              </a:rPr>
              <a:t>Anderson </a:t>
            </a:r>
            <a:r>
              <a:rPr lang="en-US" sz="1000" dirty="0">
                <a:solidFill>
                  <a:schemeClr val="tx1"/>
                </a:solidFill>
              </a:rPr>
              <a:t>RH, Webb S, Brown NA, </a:t>
            </a:r>
            <a:r>
              <a:rPr lang="en-US" sz="1000" dirty="0" err="1">
                <a:solidFill>
                  <a:schemeClr val="tx1"/>
                </a:solidFill>
              </a:rPr>
              <a:t>Lamers</a:t>
            </a:r>
            <a:r>
              <a:rPr lang="en-US" sz="1000" dirty="0">
                <a:solidFill>
                  <a:schemeClr val="tx1"/>
                </a:solidFill>
              </a:rPr>
              <a:t> W, Moorman A. Development of the heart: (2) </a:t>
            </a:r>
            <a:r>
              <a:rPr lang="en-US" sz="1000" dirty="0" err="1">
                <a:solidFill>
                  <a:schemeClr val="tx1"/>
                </a:solidFill>
              </a:rPr>
              <a:t>Septation</a:t>
            </a:r>
            <a:r>
              <a:rPr lang="en-US" sz="1000" dirty="0">
                <a:solidFill>
                  <a:schemeClr val="tx1"/>
                </a:solidFill>
              </a:rPr>
              <a:t> of the atriums and ventricles. Heart. 2003 Aug;89(8):</a:t>
            </a:r>
            <a:r>
              <a:rPr lang="en-US" sz="1000" dirty="0" smtClean="0">
                <a:solidFill>
                  <a:schemeClr val="tx1"/>
                </a:solidFill>
              </a:rPr>
              <a:t>949-58</a:t>
            </a:r>
          </a:p>
          <a:p>
            <a:pPr marL="69850" indent="0">
              <a:buNone/>
            </a:pPr>
            <a:endParaRPr lang="en-US" sz="1000" dirty="0">
              <a:solidFill>
                <a:schemeClr val="tx1"/>
              </a:solidFill>
            </a:endParaRPr>
          </a:p>
          <a:p>
            <a:pPr marL="69850" indent="0">
              <a:buNone/>
            </a:pPr>
            <a:r>
              <a:rPr lang="en-US" sz="1000" dirty="0" err="1" smtClean="0">
                <a:solidFill>
                  <a:schemeClr val="tx1"/>
                </a:solidFill>
              </a:rPr>
              <a:t>Artman</a:t>
            </a:r>
            <a:r>
              <a:rPr lang="en-US" sz="1000" dirty="0" smtClean="0">
                <a:solidFill>
                  <a:schemeClr val="tx1"/>
                </a:solidFill>
              </a:rPr>
              <a:t> </a:t>
            </a:r>
            <a:r>
              <a:rPr lang="en-US" sz="1000" dirty="0">
                <a:solidFill>
                  <a:schemeClr val="tx1"/>
                </a:solidFill>
              </a:rPr>
              <a:t>M, </a:t>
            </a:r>
            <a:r>
              <a:rPr lang="en-US" sz="1000" dirty="0" err="1">
                <a:solidFill>
                  <a:schemeClr val="tx1"/>
                </a:solidFill>
              </a:rPr>
              <a:t>Mahony</a:t>
            </a:r>
            <a:r>
              <a:rPr lang="en-US" sz="1000" dirty="0">
                <a:solidFill>
                  <a:schemeClr val="tx1"/>
                </a:solidFill>
              </a:rPr>
              <a:t> L, </a:t>
            </a:r>
            <a:r>
              <a:rPr lang="en-US" sz="1000" dirty="0" err="1">
                <a:solidFill>
                  <a:schemeClr val="tx1"/>
                </a:solidFill>
              </a:rPr>
              <a:t>Teitel</a:t>
            </a:r>
            <a:r>
              <a:rPr lang="en-US" sz="1000" dirty="0">
                <a:solidFill>
                  <a:schemeClr val="tx1"/>
                </a:solidFill>
              </a:rPr>
              <a:t> D. Neonatal Cardiology 2</a:t>
            </a:r>
            <a:r>
              <a:rPr lang="en-US" sz="1000" baseline="30000" dirty="0">
                <a:solidFill>
                  <a:schemeClr val="tx1"/>
                </a:solidFill>
              </a:rPr>
              <a:t>nd</a:t>
            </a:r>
            <a:r>
              <a:rPr lang="en-US" sz="1000" dirty="0">
                <a:solidFill>
                  <a:schemeClr val="tx1"/>
                </a:solidFill>
              </a:rPr>
              <a:t> ed. McGraw Hill Medical, 2011. New York</a:t>
            </a:r>
          </a:p>
          <a:p>
            <a:pPr marL="69850" indent="0">
              <a:buNone/>
            </a:pPr>
            <a:endParaRPr lang="en-US" sz="1000" dirty="0">
              <a:solidFill>
                <a:schemeClr val="tx1"/>
              </a:solidFill>
            </a:endParaRPr>
          </a:p>
          <a:p>
            <a:pPr marL="69850" indent="0">
              <a:buNone/>
            </a:pPr>
            <a:r>
              <a:rPr lang="en-US" sz="1000" dirty="0">
                <a:solidFill>
                  <a:schemeClr val="tx1"/>
                </a:solidFill>
              </a:rPr>
              <a:t>Brand T. Heart development: molecular insights into cardiac specification and early morphogenesis. </a:t>
            </a:r>
            <a:r>
              <a:rPr lang="en-US" sz="1000" dirty="0" err="1">
                <a:solidFill>
                  <a:schemeClr val="tx1"/>
                </a:solidFill>
              </a:rPr>
              <a:t>Dev</a:t>
            </a:r>
            <a:r>
              <a:rPr lang="en-US" sz="1000" dirty="0">
                <a:solidFill>
                  <a:schemeClr val="tx1"/>
                </a:solidFill>
              </a:rPr>
              <a:t> Biol. 2003 Jun 1;258(1):1-19.</a:t>
            </a:r>
          </a:p>
          <a:p>
            <a:pPr marL="68580" indent="0" eaLnBrk="1" fontAlgn="auto" hangingPunct="1">
              <a:spcAft>
                <a:spcPts val="0"/>
              </a:spcAft>
              <a:buNone/>
              <a:defRPr/>
            </a:pPr>
            <a:endParaRPr lang="en-US" sz="1000" dirty="0">
              <a:solidFill>
                <a:schemeClr val="tx1"/>
              </a:solidFill>
            </a:endParaRPr>
          </a:p>
          <a:p>
            <a:pPr marL="68580" indent="0" eaLnBrk="1" fontAlgn="auto" hangingPunct="1">
              <a:spcAft>
                <a:spcPts val="0"/>
              </a:spcAft>
              <a:buNone/>
              <a:defRPr/>
            </a:pPr>
            <a:r>
              <a:rPr lang="en-US" sz="1000" dirty="0" err="1">
                <a:solidFill>
                  <a:schemeClr val="tx1"/>
                </a:solidFill>
              </a:rPr>
              <a:t>Callen</a:t>
            </a:r>
            <a:r>
              <a:rPr lang="en-US" sz="1000" dirty="0">
                <a:solidFill>
                  <a:schemeClr val="tx1"/>
                </a:solidFill>
              </a:rPr>
              <a:t>. Ultrasound in obstetrics and gynecology. 5</a:t>
            </a:r>
            <a:r>
              <a:rPr lang="en-US" sz="1000" baseline="30000" dirty="0">
                <a:solidFill>
                  <a:schemeClr val="tx1"/>
                </a:solidFill>
              </a:rPr>
              <a:t>th</a:t>
            </a:r>
            <a:r>
              <a:rPr lang="en-US" sz="1000" dirty="0">
                <a:solidFill>
                  <a:schemeClr val="tx1"/>
                </a:solidFill>
              </a:rPr>
              <a:t> ed. Saunders. </a:t>
            </a:r>
            <a:r>
              <a:rPr lang="en-US" sz="1000" dirty="0" smtClean="0">
                <a:solidFill>
                  <a:schemeClr val="tx1"/>
                </a:solidFill>
              </a:rPr>
              <a:t>2008. </a:t>
            </a:r>
            <a:r>
              <a:rPr lang="en-US" sz="1000" dirty="0">
                <a:solidFill>
                  <a:schemeClr val="tx1"/>
                </a:solidFill>
              </a:rPr>
              <a:t>Philadelphia, </a:t>
            </a:r>
            <a:r>
              <a:rPr lang="en-US" sz="1000" dirty="0" smtClean="0">
                <a:solidFill>
                  <a:schemeClr val="tx1"/>
                </a:solidFill>
              </a:rPr>
              <a:t>PA</a:t>
            </a:r>
          </a:p>
          <a:p>
            <a:pPr marL="68580" indent="0" eaLnBrk="1" fontAlgn="auto" hangingPunct="1">
              <a:spcAft>
                <a:spcPts val="0"/>
              </a:spcAft>
              <a:buNone/>
              <a:defRPr/>
            </a:pPr>
            <a:endParaRPr lang="en-US" sz="1000" dirty="0">
              <a:solidFill>
                <a:schemeClr val="tx1"/>
              </a:solidFill>
            </a:endParaRPr>
          </a:p>
          <a:p>
            <a:pPr marL="68580" indent="0" eaLnBrk="1" fontAlgn="auto" hangingPunct="1">
              <a:spcAft>
                <a:spcPts val="0"/>
              </a:spcAft>
              <a:buNone/>
              <a:defRPr/>
            </a:pPr>
            <a:r>
              <a:rPr lang="en-US" sz="1000" dirty="0" smtClean="0">
                <a:solidFill>
                  <a:schemeClr val="tx1"/>
                </a:solidFill>
              </a:rPr>
              <a:t>Davidson </a:t>
            </a:r>
            <a:r>
              <a:rPr lang="en-US" sz="1000" dirty="0">
                <a:solidFill>
                  <a:schemeClr val="tx1"/>
                </a:solidFill>
              </a:rPr>
              <a:t>AJ, </a:t>
            </a:r>
            <a:r>
              <a:rPr lang="en-US" sz="1000" dirty="0" err="1">
                <a:solidFill>
                  <a:schemeClr val="tx1"/>
                </a:solidFill>
              </a:rPr>
              <a:t>Zon</a:t>
            </a:r>
            <a:r>
              <a:rPr lang="en-US" sz="1000" dirty="0">
                <a:solidFill>
                  <a:schemeClr val="tx1"/>
                </a:solidFill>
              </a:rPr>
              <a:t> LI. Turning mesoderm into blood: the formation of hematopoietic stem cells during embryogenesis. </a:t>
            </a:r>
            <a:r>
              <a:rPr lang="en-US" sz="1000" dirty="0" err="1">
                <a:solidFill>
                  <a:schemeClr val="tx1"/>
                </a:solidFill>
              </a:rPr>
              <a:t>Curr</a:t>
            </a:r>
            <a:r>
              <a:rPr lang="en-US" sz="1000" dirty="0">
                <a:solidFill>
                  <a:schemeClr val="tx1"/>
                </a:solidFill>
              </a:rPr>
              <a:t> Top </a:t>
            </a:r>
            <a:r>
              <a:rPr lang="en-US" sz="1000" dirty="0" err="1">
                <a:solidFill>
                  <a:schemeClr val="tx1"/>
                </a:solidFill>
              </a:rPr>
              <a:t>Dev</a:t>
            </a:r>
            <a:r>
              <a:rPr lang="en-US" sz="1000" dirty="0">
                <a:solidFill>
                  <a:schemeClr val="tx1"/>
                </a:solidFill>
              </a:rPr>
              <a:t> Biol. </a:t>
            </a:r>
            <a:r>
              <a:rPr lang="en-US" sz="1000" dirty="0" smtClean="0">
                <a:solidFill>
                  <a:schemeClr val="tx1"/>
                </a:solidFill>
              </a:rPr>
              <a:t>2000;50:45-60.</a:t>
            </a:r>
          </a:p>
          <a:p>
            <a:pPr marL="68580" indent="0" eaLnBrk="1" fontAlgn="auto" hangingPunct="1">
              <a:spcAft>
                <a:spcPts val="0"/>
              </a:spcAft>
              <a:buNone/>
              <a:defRPr/>
            </a:pPr>
            <a:endParaRPr lang="en-US" sz="1000" dirty="0">
              <a:solidFill>
                <a:schemeClr val="tx1"/>
              </a:solidFill>
            </a:endParaRPr>
          </a:p>
          <a:p>
            <a:pPr marL="68580" indent="0" eaLnBrk="1" fontAlgn="auto" hangingPunct="1">
              <a:spcAft>
                <a:spcPts val="0"/>
              </a:spcAft>
              <a:buNone/>
              <a:defRPr/>
            </a:pPr>
            <a:r>
              <a:rPr lang="en-US" sz="1000" dirty="0" err="1" smtClean="0">
                <a:solidFill>
                  <a:schemeClr val="tx1"/>
                </a:solidFill>
              </a:rPr>
              <a:t>Dudek</a:t>
            </a:r>
            <a:r>
              <a:rPr lang="en-US" sz="1000" dirty="0" smtClean="0">
                <a:solidFill>
                  <a:schemeClr val="tx1"/>
                </a:solidFill>
              </a:rPr>
              <a:t> </a:t>
            </a:r>
            <a:r>
              <a:rPr lang="en-US" sz="1000" dirty="0">
                <a:solidFill>
                  <a:schemeClr val="tx1"/>
                </a:solidFill>
              </a:rPr>
              <a:t>RW. Embryology, 5</a:t>
            </a:r>
            <a:r>
              <a:rPr lang="en-US" sz="1000" baseline="30000" dirty="0">
                <a:solidFill>
                  <a:schemeClr val="tx1"/>
                </a:solidFill>
              </a:rPr>
              <a:t>th</a:t>
            </a:r>
            <a:r>
              <a:rPr lang="en-US" sz="1000" dirty="0">
                <a:solidFill>
                  <a:schemeClr val="tx1"/>
                </a:solidFill>
              </a:rPr>
              <a:t> ed. </a:t>
            </a:r>
            <a:r>
              <a:rPr lang="en-US" sz="1000" dirty="0">
                <a:solidFill>
                  <a:schemeClr val="tx1"/>
                </a:solidFill>
                <a:latin typeface="Arial" charset="0"/>
              </a:rPr>
              <a:t>Lippincott, Williams &amp; </a:t>
            </a:r>
            <a:r>
              <a:rPr lang="en-US" sz="1000" dirty="0" smtClean="0">
                <a:solidFill>
                  <a:schemeClr val="tx1"/>
                </a:solidFill>
                <a:latin typeface="Arial" charset="0"/>
              </a:rPr>
              <a:t>Wilkins. </a:t>
            </a:r>
            <a:r>
              <a:rPr lang="en-US" sz="1000" dirty="0">
                <a:solidFill>
                  <a:schemeClr val="tx1"/>
                </a:solidFill>
                <a:latin typeface="Arial" charset="0"/>
              </a:rPr>
              <a:t>2011. </a:t>
            </a:r>
            <a:r>
              <a:rPr lang="en-US" sz="1000" dirty="0">
                <a:solidFill>
                  <a:schemeClr val="tx1"/>
                </a:solidFill>
              </a:rPr>
              <a:t>Philadelphia </a:t>
            </a:r>
            <a:r>
              <a:rPr lang="en-US" sz="1000" dirty="0" smtClean="0">
                <a:solidFill>
                  <a:schemeClr val="tx1"/>
                </a:solidFill>
              </a:rPr>
              <a:t>PA</a:t>
            </a:r>
          </a:p>
          <a:p>
            <a:pPr marL="68580" indent="0" eaLnBrk="1" fontAlgn="auto" hangingPunct="1">
              <a:spcAft>
                <a:spcPts val="0"/>
              </a:spcAft>
              <a:buNone/>
              <a:defRPr/>
            </a:pPr>
            <a:endParaRPr lang="en-US" sz="1000" dirty="0">
              <a:solidFill>
                <a:schemeClr val="tx1"/>
              </a:solidFill>
            </a:endParaRPr>
          </a:p>
          <a:p>
            <a:pPr marL="68580" indent="0" eaLnBrk="1" fontAlgn="auto" hangingPunct="1">
              <a:spcAft>
                <a:spcPts val="0"/>
              </a:spcAft>
              <a:buNone/>
              <a:defRPr/>
            </a:pPr>
            <a:r>
              <a:rPr lang="en-US" sz="1000" dirty="0" smtClean="0">
                <a:solidFill>
                  <a:schemeClr val="tx1"/>
                </a:solidFill>
              </a:rPr>
              <a:t>Eisenberg </a:t>
            </a:r>
            <a:r>
              <a:rPr lang="en-US" sz="1000" dirty="0">
                <a:solidFill>
                  <a:schemeClr val="tx1"/>
                </a:solidFill>
              </a:rPr>
              <a:t>LM. Belief vs. scientific observation: the curious story of the </a:t>
            </a:r>
            <a:r>
              <a:rPr lang="en-US" sz="1000" dirty="0" err="1">
                <a:solidFill>
                  <a:schemeClr val="tx1"/>
                </a:solidFill>
              </a:rPr>
              <a:t>precardiac</a:t>
            </a:r>
            <a:r>
              <a:rPr lang="en-US" sz="1000" dirty="0">
                <a:solidFill>
                  <a:schemeClr val="tx1"/>
                </a:solidFill>
              </a:rPr>
              <a:t> mesoderm. </a:t>
            </a:r>
            <a:r>
              <a:rPr lang="en-US" sz="1000" dirty="0" err="1">
                <a:solidFill>
                  <a:schemeClr val="tx1"/>
                </a:solidFill>
              </a:rPr>
              <a:t>Anat</a:t>
            </a:r>
            <a:r>
              <a:rPr lang="en-US" sz="1000" dirty="0">
                <a:solidFill>
                  <a:schemeClr val="tx1"/>
                </a:solidFill>
              </a:rPr>
              <a:t> Rec. 2002 Apr 1;266(4):</a:t>
            </a:r>
            <a:r>
              <a:rPr lang="en-US" sz="1000" dirty="0" smtClean="0">
                <a:solidFill>
                  <a:schemeClr val="tx1"/>
                </a:solidFill>
              </a:rPr>
              <a:t>194-7.</a:t>
            </a:r>
          </a:p>
          <a:p>
            <a:pPr marL="68580" indent="0" eaLnBrk="1" fontAlgn="auto" hangingPunct="1">
              <a:spcAft>
                <a:spcPts val="0"/>
              </a:spcAft>
              <a:buNone/>
              <a:defRPr/>
            </a:pPr>
            <a:endParaRPr lang="en-US" sz="1000" dirty="0">
              <a:solidFill>
                <a:schemeClr val="tx1"/>
              </a:solidFill>
            </a:endParaRPr>
          </a:p>
          <a:p>
            <a:pPr marL="68580" indent="0" eaLnBrk="1" fontAlgn="auto" hangingPunct="1">
              <a:spcAft>
                <a:spcPts val="0"/>
              </a:spcAft>
              <a:buNone/>
              <a:defRPr/>
            </a:pPr>
            <a:r>
              <a:rPr lang="en-US" sz="1000" dirty="0" smtClean="0">
                <a:solidFill>
                  <a:schemeClr val="tx1"/>
                </a:solidFill>
              </a:rPr>
              <a:t>Kirby </a:t>
            </a:r>
            <a:r>
              <a:rPr lang="en-US" sz="1000" dirty="0">
                <a:solidFill>
                  <a:schemeClr val="tx1"/>
                </a:solidFill>
              </a:rPr>
              <a:t>ML. Cardiac Development. Oxford University Press, </a:t>
            </a:r>
            <a:r>
              <a:rPr lang="en-US" sz="1000" dirty="0" smtClean="0">
                <a:solidFill>
                  <a:schemeClr val="tx1"/>
                </a:solidFill>
              </a:rPr>
              <a:t>2007. New York.</a:t>
            </a:r>
          </a:p>
          <a:p>
            <a:pPr marL="68580" indent="0" eaLnBrk="1" fontAlgn="auto" hangingPunct="1">
              <a:spcAft>
                <a:spcPts val="0"/>
              </a:spcAft>
              <a:buNone/>
              <a:defRPr/>
            </a:pPr>
            <a:endParaRPr lang="en-US" sz="1000" dirty="0">
              <a:solidFill>
                <a:schemeClr val="tx1"/>
              </a:solidFill>
            </a:endParaRPr>
          </a:p>
          <a:p>
            <a:pPr marL="68580" indent="0" eaLnBrk="1" fontAlgn="auto" hangingPunct="1">
              <a:spcAft>
                <a:spcPts val="0"/>
              </a:spcAft>
              <a:buNone/>
              <a:defRPr/>
            </a:pPr>
            <a:r>
              <a:rPr lang="en-US" sz="1000" dirty="0" smtClean="0">
                <a:solidFill>
                  <a:schemeClr val="tx1"/>
                </a:solidFill>
              </a:rPr>
              <a:t>Moorman </a:t>
            </a:r>
            <a:r>
              <a:rPr lang="en-US" sz="1000" dirty="0">
                <a:solidFill>
                  <a:schemeClr val="tx1"/>
                </a:solidFill>
              </a:rPr>
              <a:t>A, Webb S, Brown NA, </a:t>
            </a:r>
            <a:r>
              <a:rPr lang="en-US" sz="1000" dirty="0" err="1">
                <a:solidFill>
                  <a:schemeClr val="tx1"/>
                </a:solidFill>
              </a:rPr>
              <a:t>Lamers</a:t>
            </a:r>
            <a:r>
              <a:rPr lang="en-US" sz="1000" dirty="0">
                <a:solidFill>
                  <a:schemeClr val="tx1"/>
                </a:solidFill>
              </a:rPr>
              <a:t> W, Anderson RH. Development of the heart: (1) formation of the cardiac chambers and arterial trunks. Heart. 2003 Jul;89(7):</a:t>
            </a:r>
            <a:r>
              <a:rPr lang="en-US" sz="1000" dirty="0" smtClean="0">
                <a:solidFill>
                  <a:schemeClr val="tx1"/>
                </a:solidFill>
              </a:rPr>
              <a:t>806-14.</a:t>
            </a:r>
          </a:p>
          <a:p>
            <a:pPr marL="68580" indent="0" eaLnBrk="1" fontAlgn="auto" hangingPunct="1">
              <a:spcAft>
                <a:spcPts val="0"/>
              </a:spcAft>
              <a:buNone/>
              <a:defRPr/>
            </a:pPr>
            <a:endParaRPr lang="en-US" sz="1000" dirty="0">
              <a:solidFill>
                <a:schemeClr val="tx1"/>
              </a:solidFill>
            </a:endParaRPr>
          </a:p>
          <a:p>
            <a:pPr marL="68580" indent="0" eaLnBrk="1" fontAlgn="auto" hangingPunct="1">
              <a:spcAft>
                <a:spcPts val="0"/>
              </a:spcAft>
              <a:buNone/>
              <a:defRPr/>
            </a:pPr>
            <a:r>
              <a:rPr lang="en-US" sz="1000" dirty="0" smtClean="0">
                <a:solidFill>
                  <a:schemeClr val="tx1"/>
                </a:solidFill>
              </a:rPr>
              <a:t>Person </a:t>
            </a:r>
            <a:r>
              <a:rPr lang="en-US" sz="1000" dirty="0">
                <a:solidFill>
                  <a:schemeClr val="tx1"/>
                </a:solidFill>
              </a:rPr>
              <a:t>AD, </a:t>
            </a:r>
            <a:r>
              <a:rPr lang="en-US" sz="1000" dirty="0" err="1">
                <a:solidFill>
                  <a:schemeClr val="tx1"/>
                </a:solidFill>
              </a:rPr>
              <a:t>Klewer</a:t>
            </a:r>
            <a:r>
              <a:rPr lang="en-US" sz="1000" dirty="0">
                <a:solidFill>
                  <a:schemeClr val="tx1"/>
                </a:solidFill>
              </a:rPr>
              <a:t> SE, </a:t>
            </a:r>
            <a:r>
              <a:rPr lang="en-US" sz="1000" dirty="0" err="1">
                <a:solidFill>
                  <a:schemeClr val="tx1"/>
                </a:solidFill>
              </a:rPr>
              <a:t>Runyan</a:t>
            </a:r>
            <a:r>
              <a:rPr lang="en-US" sz="1000" dirty="0">
                <a:solidFill>
                  <a:schemeClr val="tx1"/>
                </a:solidFill>
              </a:rPr>
              <a:t> RB. Cell biology of cardiac cushion development. </a:t>
            </a:r>
            <a:r>
              <a:rPr lang="en-US" sz="1000" dirty="0" err="1">
                <a:solidFill>
                  <a:schemeClr val="tx1"/>
                </a:solidFill>
              </a:rPr>
              <a:t>Int</a:t>
            </a:r>
            <a:r>
              <a:rPr lang="en-US" sz="1000" dirty="0">
                <a:solidFill>
                  <a:schemeClr val="tx1"/>
                </a:solidFill>
              </a:rPr>
              <a:t> Rev </a:t>
            </a:r>
            <a:r>
              <a:rPr lang="en-US" sz="1000" dirty="0" err="1">
                <a:solidFill>
                  <a:schemeClr val="tx1"/>
                </a:solidFill>
              </a:rPr>
              <a:t>Cytol</a:t>
            </a:r>
            <a:r>
              <a:rPr lang="en-US" sz="1000" dirty="0">
                <a:solidFill>
                  <a:schemeClr val="tx1"/>
                </a:solidFill>
              </a:rPr>
              <a:t>. 2005;243:287-335</a:t>
            </a:r>
            <a:r>
              <a:rPr lang="en-US" sz="1000" dirty="0" smtClean="0">
                <a:solidFill>
                  <a:schemeClr val="tx1"/>
                </a:solidFill>
              </a:rPr>
              <a:t>.</a:t>
            </a:r>
            <a:endParaRPr lang="en-US" sz="1000" dirty="0">
              <a:solidFill>
                <a:schemeClr val="tx1"/>
              </a:solidFill>
            </a:endParaRPr>
          </a:p>
          <a:p>
            <a:pPr marL="68580" indent="0" eaLnBrk="1" fontAlgn="auto" hangingPunct="1">
              <a:spcAft>
                <a:spcPts val="0"/>
              </a:spcAft>
              <a:buNone/>
              <a:defRPr/>
            </a:pPr>
            <a:endParaRPr lang="en-US" sz="1000" dirty="0" smtClean="0">
              <a:solidFill>
                <a:schemeClr val="tx1"/>
              </a:solidFill>
            </a:endParaRPr>
          </a:p>
          <a:p>
            <a:pPr marL="68580" indent="0" eaLnBrk="1" fontAlgn="auto" hangingPunct="1">
              <a:spcAft>
                <a:spcPts val="0"/>
              </a:spcAft>
              <a:buNone/>
              <a:defRPr/>
            </a:pPr>
            <a:r>
              <a:rPr lang="en-US" sz="1000" dirty="0" err="1" smtClean="0">
                <a:solidFill>
                  <a:schemeClr val="tx1"/>
                </a:solidFill>
              </a:rPr>
              <a:t>Rumack</a:t>
            </a:r>
            <a:r>
              <a:rPr lang="en-US" sz="1000" dirty="0" smtClean="0">
                <a:solidFill>
                  <a:schemeClr val="tx1"/>
                </a:solidFill>
              </a:rPr>
              <a:t> </a:t>
            </a:r>
            <a:r>
              <a:rPr lang="en-US" sz="1000" dirty="0">
                <a:solidFill>
                  <a:schemeClr val="tx1"/>
                </a:solidFill>
              </a:rPr>
              <a:t>C, Wilson S, </a:t>
            </a:r>
            <a:r>
              <a:rPr lang="en-US" sz="1000" dirty="0" err="1">
                <a:solidFill>
                  <a:schemeClr val="tx1"/>
                </a:solidFill>
              </a:rPr>
              <a:t>Charboneau</a:t>
            </a:r>
            <a:r>
              <a:rPr lang="en-US" sz="1000" dirty="0">
                <a:solidFill>
                  <a:schemeClr val="tx1"/>
                </a:solidFill>
              </a:rPr>
              <a:t> JW., Levine, D. Diagnostic Ultrasound 4</a:t>
            </a:r>
            <a:r>
              <a:rPr lang="en-US" sz="1000" baseline="30000" dirty="0">
                <a:solidFill>
                  <a:schemeClr val="tx1"/>
                </a:solidFill>
              </a:rPr>
              <a:t>th</a:t>
            </a:r>
            <a:r>
              <a:rPr lang="en-US" sz="1000" dirty="0">
                <a:solidFill>
                  <a:schemeClr val="tx1"/>
                </a:solidFill>
              </a:rPr>
              <a:t> ed. Elsevier </a:t>
            </a:r>
            <a:r>
              <a:rPr lang="en-US" sz="1000" dirty="0" smtClean="0">
                <a:solidFill>
                  <a:schemeClr val="tx1"/>
                </a:solidFill>
              </a:rPr>
              <a:t>Mosby. </a:t>
            </a:r>
            <a:r>
              <a:rPr lang="en-US" sz="1000" dirty="0">
                <a:solidFill>
                  <a:schemeClr val="tx1"/>
                </a:solidFill>
              </a:rPr>
              <a:t>2011. Philadelphia </a:t>
            </a:r>
            <a:r>
              <a:rPr lang="en-US" sz="1000" dirty="0" smtClean="0">
                <a:solidFill>
                  <a:schemeClr val="tx1"/>
                </a:solidFill>
              </a:rPr>
              <a:t>PA</a:t>
            </a:r>
          </a:p>
          <a:p>
            <a:pPr marL="68580" indent="0" eaLnBrk="1" fontAlgn="auto" hangingPunct="1">
              <a:spcAft>
                <a:spcPts val="0"/>
              </a:spcAft>
              <a:buNone/>
              <a:defRPr/>
            </a:pPr>
            <a:endParaRPr lang="en-US" sz="1000" dirty="0">
              <a:solidFill>
                <a:schemeClr val="tx1"/>
              </a:solidFill>
            </a:endParaRPr>
          </a:p>
          <a:p>
            <a:pPr marL="68580" indent="0" eaLnBrk="1" fontAlgn="auto" hangingPunct="1">
              <a:spcAft>
                <a:spcPts val="0"/>
              </a:spcAft>
              <a:buNone/>
              <a:defRPr/>
            </a:pPr>
            <a:r>
              <a:rPr lang="en-US" sz="1000" dirty="0" smtClean="0">
                <a:solidFill>
                  <a:schemeClr val="tx1"/>
                </a:solidFill>
              </a:rPr>
              <a:t>Sadler</a:t>
            </a:r>
            <a:r>
              <a:rPr lang="en-US" sz="1000" dirty="0">
                <a:solidFill>
                  <a:schemeClr val="tx1"/>
                </a:solidFill>
              </a:rPr>
              <a:t>, TW. </a:t>
            </a:r>
            <a:r>
              <a:rPr lang="en-US" sz="1000" dirty="0" err="1">
                <a:solidFill>
                  <a:schemeClr val="tx1"/>
                </a:solidFill>
              </a:rPr>
              <a:t>Langman’s</a:t>
            </a:r>
            <a:r>
              <a:rPr lang="en-US" sz="1000" dirty="0">
                <a:solidFill>
                  <a:schemeClr val="tx1"/>
                </a:solidFill>
              </a:rPr>
              <a:t> Medical Embryology 11</a:t>
            </a:r>
            <a:r>
              <a:rPr lang="en-US" sz="1000" baseline="30000" dirty="0">
                <a:solidFill>
                  <a:schemeClr val="tx1"/>
                </a:solidFill>
              </a:rPr>
              <a:t>th</a:t>
            </a:r>
            <a:r>
              <a:rPr lang="en-US" sz="1000" dirty="0">
                <a:solidFill>
                  <a:schemeClr val="tx1"/>
                </a:solidFill>
              </a:rPr>
              <a:t> ed.</a:t>
            </a:r>
            <a:r>
              <a:rPr lang="en-US" sz="1000" dirty="0">
                <a:solidFill>
                  <a:schemeClr val="tx1"/>
                </a:solidFill>
                <a:latin typeface="Arial" charset="0"/>
              </a:rPr>
              <a:t> Lippincott, Williams &amp; </a:t>
            </a:r>
            <a:r>
              <a:rPr lang="en-US" sz="1000" dirty="0" smtClean="0">
                <a:solidFill>
                  <a:schemeClr val="tx1"/>
                </a:solidFill>
                <a:latin typeface="Arial" charset="0"/>
              </a:rPr>
              <a:t>Wilkins. </a:t>
            </a:r>
            <a:r>
              <a:rPr lang="en-US" sz="1000" dirty="0">
                <a:solidFill>
                  <a:schemeClr val="tx1"/>
                </a:solidFill>
                <a:latin typeface="Arial" charset="0"/>
              </a:rPr>
              <a:t>2010. </a:t>
            </a:r>
            <a:r>
              <a:rPr lang="en-US" sz="1000" dirty="0">
                <a:solidFill>
                  <a:schemeClr val="tx1"/>
                </a:solidFill>
              </a:rPr>
              <a:t>Philadelphia PA</a:t>
            </a:r>
          </a:p>
          <a:p>
            <a:pPr marL="0" indent="0">
              <a:spcBef>
                <a:spcPct val="30000"/>
              </a:spcBef>
              <a:buClrTx/>
              <a:buSzTx/>
              <a:buNone/>
              <a:defRPr/>
            </a:pPr>
            <a:endParaRPr lang="en-US" sz="1000" dirty="0">
              <a:solidFill>
                <a:schemeClr val="tx1"/>
              </a:solidFill>
            </a:endParaRPr>
          </a:p>
          <a:p>
            <a:pPr marL="69850" indent="0">
              <a:buNone/>
            </a:pPr>
            <a:endParaRPr lang="en-US" sz="1000" dirty="0">
              <a:solidFill>
                <a:schemeClr val="tx1"/>
              </a:solidFill>
            </a:endParaRPr>
          </a:p>
          <a:p>
            <a:pPr marL="69850" indent="0">
              <a:buNone/>
            </a:pPr>
            <a:endParaRPr lang="en-US" sz="1000" dirty="0"/>
          </a:p>
        </p:txBody>
      </p:sp>
    </p:spTree>
    <p:extLst>
      <p:ext uri="{BB962C8B-B14F-4D97-AF65-F5344CB8AC3E}">
        <p14:creationId xmlns:p14="http://schemas.microsoft.com/office/powerpoint/2010/main" val="420552920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Considerations:</a:t>
            </a:r>
            <a:endParaRPr lang="en-US" dirty="0"/>
          </a:p>
        </p:txBody>
      </p:sp>
      <p:sp>
        <p:nvSpPr>
          <p:cNvPr id="3" name="Content Placeholder 2"/>
          <p:cNvSpPr>
            <a:spLocks noGrp="1"/>
          </p:cNvSpPr>
          <p:nvPr>
            <p:ph idx="1"/>
          </p:nvPr>
        </p:nvSpPr>
        <p:spPr/>
        <p:txBody>
          <a:bodyPr/>
          <a:lstStyle/>
          <a:p>
            <a:endParaRPr lang="en-US" dirty="0" smtClean="0"/>
          </a:p>
          <a:p>
            <a:pPr>
              <a:buNone/>
            </a:pPr>
            <a:endParaRPr lang="en-US" dirty="0" smtClean="0"/>
          </a:p>
          <a:p>
            <a:pPr algn="ctr"/>
            <a:r>
              <a:rPr lang="en-US" dirty="0" smtClean="0"/>
              <a:t>What might be the outcome if the </a:t>
            </a:r>
            <a:r>
              <a:rPr lang="en-US" dirty="0" err="1" smtClean="0"/>
              <a:t>aorticopulmonary</a:t>
            </a:r>
            <a:r>
              <a:rPr lang="en-US" dirty="0" smtClean="0"/>
              <a:t> septum only partially develops?</a:t>
            </a:r>
          </a:p>
          <a:p>
            <a:endParaRPr lang="en-US" dirty="0"/>
          </a:p>
        </p:txBody>
      </p:sp>
    </p:spTree>
    <p:extLst>
      <p:ext uri="{BB962C8B-B14F-4D97-AF65-F5344CB8AC3E}">
        <p14:creationId xmlns:p14="http://schemas.microsoft.com/office/powerpoint/2010/main" val="106771678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Considerations:</a:t>
            </a:r>
            <a:endParaRPr lang="en-US" dirty="0"/>
          </a:p>
        </p:txBody>
      </p:sp>
      <p:sp>
        <p:nvSpPr>
          <p:cNvPr id="3" name="Content Placeholder 2"/>
          <p:cNvSpPr>
            <a:spLocks noGrp="1"/>
          </p:cNvSpPr>
          <p:nvPr>
            <p:ph idx="1"/>
          </p:nvPr>
        </p:nvSpPr>
        <p:spPr/>
        <p:txBody>
          <a:bodyPr/>
          <a:lstStyle/>
          <a:p>
            <a:r>
              <a:rPr lang="en-US" dirty="0" smtClean="0"/>
              <a:t>What might be the outcome if the </a:t>
            </a:r>
            <a:r>
              <a:rPr lang="en-US" dirty="0" err="1" smtClean="0"/>
              <a:t>aorticopulmonary</a:t>
            </a:r>
            <a:r>
              <a:rPr lang="en-US" dirty="0" smtClean="0"/>
              <a:t> septum only partially develops?</a:t>
            </a:r>
          </a:p>
          <a:p>
            <a:endParaRPr lang="en-US" dirty="0" smtClean="0"/>
          </a:p>
          <a:p>
            <a:pPr algn="ctr"/>
            <a:r>
              <a:rPr lang="en-US" dirty="0" smtClean="0"/>
              <a:t>A condition called persistent </a:t>
            </a:r>
            <a:r>
              <a:rPr lang="en-US" dirty="0" err="1" smtClean="0"/>
              <a:t>truncus</a:t>
            </a:r>
            <a:r>
              <a:rPr lang="en-US" dirty="0" smtClean="0"/>
              <a:t> arteriosus will occur, with only </a:t>
            </a:r>
            <a:r>
              <a:rPr lang="en-US" b="1" dirty="0" smtClean="0"/>
              <a:t>partial development</a:t>
            </a:r>
          </a:p>
          <a:p>
            <a:endParaRPr lang="en-US" dirty="0"/>
          </a:p>
        </p:txBody>
      </p:sp>
    </p:spTree>
    <p:extLst>
      <p:ext uri="{BB962C8B-B14F-4D97-AF65-F5344CB8AC3E}">
        <p14:creationId xmlns:p14="http://schemas.microsoft.com/office/powerpoint/2010/main" val="106771678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Considerations:</a:t>
            </a:r>
            <a:endParaRPr lang="en-US" dirty="0"/>
          </a:p>
        </p:txBody>
      </p:sp>
      <p:sp>
        <p:nvSpPr>
          <p:cNvPr id="3" name="Content Placeholder 2"/>
          <p:cNvSpPr>
            <a:spLocks noGrp="1"/>
          </p:cNvSpPr>
          <p:nvPr>
            <p:ph idx="1"/>
          </p:nvPr>
        </p:nvSpPr>
        <p:spPr/>
        <p:txBody>
          <a:bodyPr/>
          <a:lstStyle/>
          <a:p>
            <a:endParaRPr lang="en-US" dirty="0" smtClean="0"/>
          </a:p>
          <a:p>
            <a:pPr>
              <a:buNone/>
            </a:pPr>
            <a:endParaRPr lang="en-US" dirty="0" smtClean="0"/>
          </a:p>
          <a:p>
            <a:pPr algn="ctr"/>
            <a:r>
              <a:rPr lang="en-US" dirty="0" smtClean="0"/>
              <a:t>What might be the outcome if the </a:t>
            </a:r>
            <a:r>
              <a:rPr lang="en-US" dirty="0" err="1" smtClean="0"/>
              <a:t>aorticopulmonary</a:t>
            </a:r>
            <a:r>
              <a:rPr lang="en-US" dirty="0" smtClean="0"/>
              <a:t> septum does not spiral completely?</a:t>
            </a:r>
          </a:p>
          <a:p>
            <a:endParaRPr lang="en-US" dirty="0"/>
          </a:p>
        </p:txBody>
      </p:sp>
    </p:spTree>
    <p:extLst>
      <p:ext uri="{BB962C8B-B14F-4D97-AF65-F5344CB8AC3E}">
        <p14:creationId xmlns:p14="http://schemas.microsoft.com/office/powerpoint/2010/main" val="106771678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09600"/>
            <a:ext cx="7024687" cy="1143000"/>
          </a:xfrm>
        </p:spPr>
        <p:txBody>
          <a:bodyPr/>
          <a:lstStyle/>
          <a:p>
            <a:r>
              <a:rPr lang="en-US" dirty="0" smtClean="0"/>
              <a:t>Clinical Considerations:</a:t>
            </a:r>
            <a:endParaRPr lang="en-US" dirty="0"/>
          </a:p>
        </p:txBody>
      </p:sp>
      <p:sp>
        <p:nvSpPr>
          <p:cNvPr id="3" name="Content Placeholder 2"/>
          <p:cNvSpPr>
            <a:spLocks noGrp="1"/>
          </p:cNvSpPr>
          <p:nvPr>
            <p:ph idx="1"/>
          </p:nvPr>
        </p:nvSpPr>
        <p:spPr>
          <a:xfrm>
            <a:off x="1143000" y="1905000"/>
            <a:ext cx="7010400" cy="3886200"/>
          </a:xfrm>
        </p:spPr>
        <p:txBody>
          <a:bodyPr/>
          <a:lstStyle/>
          <a:p>
            <a:r>
              <a:rPr lang="en-US" dirty="0" smtClean="0"/>
              <a:t>What might be the outcome if the </a:t>
            </a:r>
            <a:r>
              <a:rPr lang="en-US" dirty="0" err="1" smtClean="0"/>
              <a:t>aorticopulmonary</a:t>
            </a:r>
            <a:r>
              <a:rPr lang="en-US" dirty="0" smtClean="0"/>
              <a:t> septum does not spiral completely?</a:t>
            </a:r>
          </a:p>
          <a:p>
            <a:endParaRPr lang="en-US" dirty="0" smtClean="0"/>
          </a:p>
          <a:p>
            <a:endParaRPr lang="en-US" dirty="0" smtClean="0"/>
          </a:p>
          <a:p>
            <a:pPr algn="ctr">
              <a:buNone/>
            </a:pPr>
            <a:r>
              <a:rPr lang="en-US" dirty="0" smtClean="0"/>
              <a:t>D-Transposition</a:t>
            </a:r>
          </a:p>
          <a:p>
            <a:pPr algn="ctr">
              <a:buNone/>
            </a:pPr>
            <a:r>
              <a:rPr lang="en-US" dirty="0" smtClean="0"/>
              <a:t>Complete</a:t>
            </a:r>
            <a:endParaRPr lang="en-US" dirty="0"/>
          </a:p>
        </p:txBody>
      </p:sp>
      <p:pic>
        <p:nvPicPr>
          <p:cNvPr id="5122" name="Picture 2" descr="G:\SDMS\tetrology.jpg"/>
          <p:cNvPicPr>
            <a:picLocks noChangeAspect="1" noChangeArrowheads="1"/>
          </p:cNvPicPr>
          <p:nvPr/>
        </p:nvPicPr>
        <p:blipFill>
          <a:blip r:embed="rId3" cstate="print"/>
          <a:srcRect/>
          <a:stretch>
            <a:fillRect/>
          </a:stretch>
        </p:blipFill>
        <p:spPr bwMode="auto">
          <a:xfrm>
            <a:off x="838200" y="3429000"/>
            <a:ext cx="2317750" cy="2668703"/>
          </a:xfrm>
          <a:prstGeom prst="rect">
            <a:avLst/>
          </a:prstGeom>
          <a:noFill/>
        </p:spPr>
      </p:pic>
    </p:spTree>
    <p:extLst>
      <p:ext uri="{BB962C8B-B14F-4D97-AF65-F5344CB8AC3E}">
        <p14:creationId xmlns:p14="http://schemas.microsoft.com/office/powerpoint/2010/main" val="106771678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Considerations:</a:t>
            </a:r>
            <a:endParaRPr lang="en-US" dirty="0"/>
          </a:p>
        </p:txBody>
      </p:sp>
      <p:sp>
        <p:nvSpPr>
          <p:cNvPr id="3" name="Content Placeholder 2"/>
          <p:cNvSpPr>
            <a:spLocks noGrp="1"/>
          </p:cNvSpPr>
          <p:nvPr>
            <p:ph idx="1"/>
          </p:nvPr>
        </p:nvSpPr>
        <p:spPr/>
        <p:txBody>
          <a:bodyPr/>
          <a:lstStyle/>
          <a:p>
            <a:endParaRPr lang="en-US" dirty="0" smtClean="0"/>
          </a:p>
          <a:p>
            <a:pPr>
              <a:buNone/>
            </a:pPr>
            <a:endParaRPr lang="en-US" dirty="0" smtClean="0"/>
          </a:p>
          <a:p>
            <a:pPr algn="ctr"/>
            <a:r>
              <a:rPr lang="en-US" dirty="0" smtClean="0"/>
              <a:t>What might be the outcome if the dorsal and ventral </a:t>
            </a:r>
            <a:r>
              <a:rPr lang="en-US" dirty="0" err="1" smtClean="0"/>
              <a:t>atrioventricular</a:t>
            </a:r>
            <a:r>
              <a:rPr lang="en-US" dirty="0" smtClean="0"/>
              <a:t> </a:t>
            </a:r>
            <a:r>
              <a:rPr lang="en-US" dirty="0" err="1" smtClean="0"/>
              <a:t>endocardial</a:t>
            </a:r>
            <a:r>
              <a:rPr lang="en-US" dirty="0" smtClean="0"/>
              <a:t> cushions don’t fuse correctly?</a:t>
            </a:r>
          </a:p>
          <a:p>
            <a:endParaRPr lang="en-US" dirty="0"/>
          </a:p>
        </p:txBody>
      </p:sp>
    </p:spTree>
    <p:extLst>
      <p:ext uri="{BB962C8B-B14F-4D97-AF65-F5344CB8AC3E}">
        <p14:creationId xmlns:p14="http://schemas.microsoft.com/office/powerpoint/2010/main" val="106771678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Considerations:</a:t>
            </a:r>
            <a:endParaRPr lang="en-US" dirty="0"/>
          </a:p>
        </p:txBody>
      </p:sp>
      <p:sp>
        <p:nvSpPr>
          <p:cNvPr id="3" name="Content Placeholder 2"/>
          <p:cNvSpPr>
            <a:spLocks noGrp="1"/>
          </p:cNvSpPr>
          <p:nvPr>
            <p:ph idx="1"/>
          </p:nvPr>
        </p:nvSpPr>
        <p:spPr/>
        <p:txBody>
          <a:bodyPr/>
          <a:lstStyle/>
          <a:p>
            <a:r>
              <a:rPr lang="en-US" dirty="0" smtClean="0"/>
              <a:t>What might be the outcome if the dorsal and ventral atrioventricular cushions don’t fuse correctly?</a:t>
            </a:r>
          </a:p>
          <a:p>
            <a:endParaRPr lang="en-US" dirty="0" smtClean="0"/>
          </a:p>
          <a:p>
            <a:pPr algn="ctr"/>
            <a:r>
              <a:rPr lang="en-US" dirty="0" smtClean="0"/>
              <a:t>Persistent common AV canal defect</a:t>
            </a:r>
          </a:p>
          <a:p>
            <a:endParaRPr lang="en-US" dirty="0"/>
          </a:p>
        </p:txBody>
      </p:sp>
    </p:spTree>
    <p:extLst>
      <p:ext uri="{BB962C8B-B14F-4D97-AF65-F5344CB8AC3E}">
        <p14:creationId xmlns:p14="http://schemas.microsoft.com/office/powerpoint/2010/main" val="106771678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024687" cy="1143000"/>
          </a:xfrm>
        </p:spPr>
        <p:txBody>
          <a:bodyPr/>
          <a:lstStyle/>
          <a:p>
            <a:r>
              <a:rPr lang="en-US" dirty="0" smtClean="0"/>
              <a:t>Clinical Considerations:</a:t>
            </a:r>
            <a:endParaRPr lang="en-US" dirty="0"/>
          </a:p>
        </p:txBody>
      </p:sp>
      <p:sp>
        <p:nvSpPr>
          <p:cNvPr id="3" name="Content Placeholder 2"/>
          <p:cNvSpPr>
            <a:spLocks noGrp="1"/>
          </p:cNvSpPr>
          <p:nvPr>
            <p:ph idx="1"/>
          </p:nvPr>
        </p:nvSpPr>
        <p:spPr>
          <a:xfrm>
            <a:off x="990600" y="1219200"/>
            <a:ext cx="6777037" cy="1866900"/>
          </a:xfrm>
        </p:spPr>
        <p:txBody>
          <a:bodyPr/>
          <a:lstStyle/>
          <a:p>
            <a:endParaRPr lang="en-US" dirty="0" smtClean="0"/>
          </a:p>
          <a:p>
            <a:pPr>
              <a:buNone/>
            </a:pPr>
            <a:endParaRPr lang="en-US" dirty="0" smtClean="0"/>
          </a:p>
          <a:p>
            <a:pPr algn="ctr"/>
            <a:r>
              <a:rPr lang="en-US" dirty="0" smtClean="0"/>
              <a:t>What might be the outcome if the muscular and membranous </a:t>
            </a:r>
            <a:r>
              <a:rPr lang="en-US" dirty="0"/>
              <a:t> </a:t>
            </a:r>
            <a:r>
              <a:rPr lang="en-US" dirty="0" smtClean="0"/>
              <a:t>interventricular septa don’t form?</a:t>
            </a:r>
          </a:p>
        </p:txBody>
      </p:sp>
    </p:spTree>
    <p:extLst>
      <p:ext uri="{BB962C8B-B14F-4D97-AF65-F5344CB8AC3E}">
        <p14:creationId xmlns:p14="http://schemas.microsoft.com/office/powerpoint/2010/main" val="106771678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85800"/>
            <a:ext cx="7024687" cy="1143000"/>
          </a:xfrm>
        </p:spPr>
        <p:txBody>
          <a:bodyPr/>
          <a:lstStyle/>
          <a:p>
            <a:r>
              <a:rPr lang="en-US" dirty="0" smtClean="0"/>
              <a:t>Clinical Considerations:</a:t>
            </a:r>
            <a:endParaRPr lang="en-US" dirty="0"/>
          </a:p>
        </p:txBody>
      </p:sp>
      <p:sp>
        <p:nvSpPr>
          <p:cNvPr id="3" name="Content Placeholder 2"/>
          <p:cNvSpPr>
            <a:spLocks noGrp="1"/>
          </p:cNvSpPr>
          <p:nvPr>
            <p:ph idx="1"/>
          </p:nvPr>
        </p:nvSpPr>
        <p:spPr>
          <a:xfrm>
            <a:off x="1219200" y="1752600"/>
            <a:ext cx="6805612" cy="3086100"/>
          </a:xfrm>
        </p:spPr>
        <p:txBody>
          <a:bodyPr/>
          <a:lstStyle/>
          <a:p>
            <a:r>
              <a:rPr lang="en-US" dirty="0" smtClean="0"/>
              <a:t>What might be the outcome if the muscular and membranous </a:t>
            </a:r>
            <a:r>
              <a:rPr lang="en-US" dirty="0"/>
              <a:t> </a:t>
            </a:r>
            <a:r>
              <a:rPr lang="en-US" dirty="0" smtClean="0"/>
              <a:t>interventricular septa don’t form?</a:t>
            </a:r>
          </a:p>
          <a:p>
            <a:endParaRPr lang="en-US" dirty="0" smtClean="0"/>
          </a:p>
          <a:p>
            <a:pPr algn="ctr">
              <a:buNone/>
            </a:pPr>
            <a:r>
              <a:rPr lang="en-US" dirty="0" smtClean="0"/>
              <a:t>Common ventricle</a:t>
            </a:r>
          </a:p>
        </p:txBody>
      </p:sp>
      <p:pic>
        <p:nvPicPr>
          <p:cNvPr id="5" name="Picture 2" descr="G:\SDMS\6.jpg"/>
          <p:cNvPicPr>
            <a:picLocks noChangeAspect="1" noChangeArrowheads="1"/>
          </p:cNvPicPr>
          <p:nvPr/>
        </p:nvPicPr>
        <p:blipFill>
          <a:blip r:embed="rId3" cstate="print"/>
          <a:srcRect/>
          <a:stretch>
            <a:fillRect/>
          </a:stretch>
        </p:blipFill>
        <p:spPr bwMode="auto">
          <a:xfrm>
            <a:off x="3581400" y="3962156"/>
            <a:ext cx="2057400" cy="2438644"/>
          </a:xfrm>
          <a:prstGeom prst="rect">
            <a:avLst/>
          </a:prstGeom>
          <a:noFill/>
        </p:spPr>
      </p:pic>
    </p:spTree>
    <p:extLst>
      <p:ext uri="{BB962C8B-B14F-4D97-AF65-F5344CB8AC3E}">
        <p14:creationId xmlns:p14="http://schemas.microsoft.com/office/powerpoint/2010/main" val="106771678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7024687" cy="1143000"/>
          </a:xfrm>
        </p:spPr>
        <p:txBody>
          <a:bodyPr/>
          <a:lstStyle/>
          <a:p>
            <a:r>
              <a:rPr lang="en-US" dirty="0" smtClean="0"/>
              <a:t>Clinical Considerations:</a:t>
            </a:r>
            <a:endParaRPr lang="en-US" dirty="0"/>
          </a:p>
        </p:txBody>
      </p:sp>
      <p:sp>
        <p:nvSpPr>
          <p:cNvPr id="3" name="Content Placeholder 2"/>
          <p:cNvSpPr>
            <a:spLocks noGrp="1"/>
          </p:cNvSpPr>
          <p:nvPr>
            <p:ph idx="1"/>
          </p:nvPr>
        </p:nvSpPr>
        <p:spPr>
          <a:xfrm>
            <a:off x="1219200" y="1447800"/>
            <a:ext cx="6777037" cy="3508375"/>
          </a:xfrm>
        </p:spPr>
        <p:txBody>
          <a:bodyPr/>
          <a:lstStyle/>
          <a:p>
            <a:endParaRPr lang="en-US" dirty="0" smtClean="0"/>
          </a:p>
          <a:p>
            <a:pPr>
              <a:buNone/>
            </a:pPr>
            <a:endParaRPr lang="en-US" dirty="0" smtClean="0"/>
          </a:p>
          <a:p>
            <a:pPr algn="ctr"/>
            <a:r>
              <a:rPr lang="en-US" dirty="0" smtClean="0"/>
              <a:t>What might be the outcome if the </a:t>
            </a:r>
            <a:r>
              <a:rPr lang="en-US" dirty="0" err="1" smtClean="0"/>
              <a:t>aorticopulmonary</a:t>
            </a:r>
            <a:r>
              <a:rPr lang="en-US" dirty="0" smtClean="0"/>
              <a:t> septum is skewed or doesn’t  form correctly?</a:t>
            </a:r>
          </a:p>
        </p:txBody>
      </p:sp>
    </p:spTree>
    <p:extLst>
      <p:ext uri="{BB962C8B-B14F-4D97-AF65-F5344CB8AC3E}">
        <p14:creationId xmlns:p14="http://schemas.microsoft.com/office/powerpoint/2010/main" val="106771678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Considerations:</a:t>
            </a:r>
            <a:endParaRPr lang="en-US" dirty="0"/>
          </a:p>
        </p:txBody>
      </p:sp>
      <p:sp>
        <p:nvSpPr>
          <p:cNvPr id="3" name="Content Placeholder 2"/>
          <p:cNvSpPr>
            <a:spLocks noGrp="1"/>
          </p:cNvSpPr>
          <p:nvPr>
            <p:ph idx="1"/>
          </p:nvPr>
        </p:nvSpPr>
        <p:spPr/>
        <p:txBody>
          <a:bodyPr/>
          <a:lstStyle/>
          <a:p>
            <a:r>
              <a:rPr lang="en-US" dirty="0" smtClean="0"/>
              <a:t>What might be the outcome if the </a:t>
            </a:r>
            <a:r>
              <a:rPr lang="en-US" dirty="0" err="1" smtClean="0"/>
              <a:t>aorticopulmonary</a:t>
            </a:r>
            <a:r>
              <a:rPr lang="en-US" dirty="0" smtClean="0"/>
              <a:t> septum is skewed or doesn’t  form correctly?</a:t>
            </a:r>
          </a:p>
          <a:p>
            <a:endParaRPr lang="en-US" dirty="0" smtClean="0"/>
          </a:p>
          <a:p>
            <a:pPr algn="ctr"/>
            <a:r>
              <a:rPr lang="en-US" dirty="0" smtClean="0"/>
              <a:t>Tetralogy of Fallot</a:t>
            </a:r>
          </a:p>
        </p:txBody>
      </p:sp>
    </p:spTree>
    <p:extLst>
      <p:ext uri="{BB962C8B-B14F-4D97-AF65-F5344CB8AC3E}">
        <p14:creationId xmlns:p14="http://schemas.microsoft.com/office/powerpoint/2010/main" val="106771678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Considerations:</a:t>
            </a:r>
            <a:endParaRPr lang="en-US" dirty="0"/>
          </a:p>
        </p:txBody>
      </p:sp>
      <p:sp>
        <p:nvSpPr>
          <p:cNvPr id="3" name="Content Placeholder 2"/>
          <p:cNvSpPr>
            <a:spLocks noGrp="1"/>
          </p:cNvSpPr>
          <p:nvPr>
            <p:ph idx="1"/>
          </p:nvPr>
        </p:nvSpPr>
        <p:spPr/>
        <p:txBody>
          <a:bodyPr/>
          <a:lstStyle/>
          <a:p>
            <a:endParaRPr lang="en-US" dirty="0" smtClean="0"/>
          </a:p>
          <a:p>
            <a:pPr>
              <a:buNone/>
            </a:pPr>
            <a:endParaRPr lang="en-US" dirty="0" smtClean="0"/>
          </a:p>
          <a:p>
            <a:pPr algn="ctr"/>
            <a:r>
              <a:rPr lang="en-US" dirty="0" smtClean="0"/>
              <a:t>What might be the outcome if the </a:t>
            </a:r>
            <a:r>
              <a:rPr lang="en-US" dirty="0" err="1" smtClean="0"/>
              <a:t>endocardial</a:t>
            </a:r>
            <a:r>
              <a:rPr lang="en-US" dirty="0" smtClean="0"/>
              <a:t> tube does not loop to the right?</a:t>
            </a:r>
          </a:p>
        </p:txBody>
      </p:sp>
    </p:spTree>
    <p:extLst>
      <p:ext uri="{BB962C8B-B14F-4D97-AF65-F5344CB8AC3E}">
        <p14:creationId xmlns:p14="http://schemas.microsoft.com/office/powerpoint/2010/main" val="106771678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Considerations:</a:t>
            </a:r>
            <a:endParaRPr lang="en-US" dirty="0"/>
          </a:p>
        </p:txBody>
      </p:sp>
      <p:sp>
        <p:nvSpPr>
          <p:cNvPr id="3" name="Content Placeholder 2"/>
          <p:cNvSpPr>
            <a:spLocks noGrp="1"/>
          </p:cNvSpPr>
          <p:nvPr>
            <p:ph idx="1"/>
          </p:nvPr>
        </p:nvSpPr>
        <p:spPr/>
        <p:txBody>
          <a:bodyPr/>
          <a:lstStyle/>
          <a:p>
            <a:pPr>
              <a:buNone/>
            </a:pPr>
            <a:r>
              <a:rPr lang="en-US" dirty="0" smtClean="0"/>
              <a:t>What might be the outcome if the </a:t>
            </a:r>
            <a:r>
              <a:rPr lang="en-US" dirty="0" err="1" smtClean="0"/>
              <a:t>endocardial</a:t>
            </a:r>
            <a:r>
              <a:rPr lang="en-US" dirty="0" smtClean="0"/>
              <a:t> tube does not loop to the right?</a:t>
            </a:r>
          </a:p>
          <a:p>
            <a:pPr>
              <a:buNone/>
            </a:pPr>
            <a:endParaRPr lang="en-US" dirty="0" smtClean="0"/>
          </a:p>
          <a:p>
            <a:pPr algn="ctr">
              <a:buNone/>
            </a:pPr>
            <a:r>
              <a:rPr lang="en-US" dirty="0" smtClean="0"/>
              <a:t>L-Transposition of the Great Vessels</a:t>
            </a:r>
          </a:p>
        </p:txBody>
      </p:sp>
      <p:pic>
        <p:nvPicPr>
          <p:cNvPr id="2050" name="Picture 2" descr="F:\Echo421_12\Week 9 Midterm\Midterm Exam\8.jpg"/>
          <p:cNvPicPr>
            <a:picLocks noChangeAspect="1" noChangeArrowheads="1"/>
          </p:cNvPicPr>
          <p:nvPr/>
        </p:nvPicPr>
        <p:blipFill>
          <a:blip r:embed="rId3" cstate="print"/>
          <a:srcRect/>
          <a:stretch>
            <a:fillRect/>
          </a:stretch>
        </p:blipFill>
        <p:spPr bwMode="auto">
          <a:xfrm>
            <a:off x="3581400" y="4495800"/>
            <a:ext cx="1803400" cy="18288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06771678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Aust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5000</TotalTime>
  <Words>10222</Words>
  <Application>Microsoft Office PowerPoint</Application>
  <PresentationFormat>On-screen Show (4:3)</PresentationFormat>
  <Paragraphs>989</Paragraphs>
  <Slides>61</Slides>
  <Notes>61</Notes>
  <HiddenSlides>0</HiddenSlides>
  <MMClips>16</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1_Austin</vt:lpstr>
      <vt:lpstr>NCER Module 2: Cardiac Embryology</vt:lpstr>
      <vt:lpstr>Objectives</vt:lpstr>
      <vt:lpstr>Cellular Terminology</vt:lpstr>
      <vt:lpstr>Cellular Terminology</vt:lpstr>
      <vt:lpstr>Embryonic Crests</vt:lpstr>
      <vt:lpstr>Primitive Vascular Tube</vt:lpstr>
      <vt:lpstr>Primitive Vascular Tube</vt:lpstr>
      <vt:lpstr>Angiogenic Cords=Heart Tube</vt:lpstr>
      <vt:lpstr>Original Arterial Supply</vt:lpstr>
      <vt:lpstr>Venous  Drainage</vt:lpstr>
      <vt:lpstr>Original Vascular Circuit</vt:lpstr>
      <vt:lpstr>Venous Drainage</vt:lpstr>
      <vt:lpstr>Venous Drainage</vt:lpstr>
      <vt:lpstr>Venous Drainage</vt:lpstr>
      <vt:lpstr>Regions of the Heart Tube</vt:lpstr>
      <vt:lpstr>Formation of the Atrioventricular Cardiac Loop</vt:lpstr>
      <vt:lpstr>Situs Solitus</vt:lpstr>
      <vt:lpstr>Early Cardiac Flow</vt:lpstr>
      <vt:lpstr>Primitive Atria</vt:lpstr>
      <vt:lpstr>Atrial Septation</vt:lpstr>
      <vt:lpstr>Atrial Formation</vt:lpstr>
      <vt:lpstr>Atrial Formation</vt:lpstr>
      <vt:lpstr>Partition of the Atrioventricular Canal </vt:lpstr>
      <vt:lpstr>Partition of the Atrioventricular Canal </vt:lpstr>
      <vt:lpstr>Atrioventricular Canal </vt:lpstr>
      <vt:lpstr>Atrioventricular Valves </vt:lpstr>
      <vt:lpstr>Primitive Ventricle</vt:lpstr>
      <vt:lpstr>Primitive Ventricle</vt:lpstr>
      <vt:lpstr>Primitive Ventricle</vt:lpstr>
      <vt:lpstr>Primitive Ventricle</vt:lpstr>
      <vt:lpstr>Ventricular septation</vt:lpstr>
      <vt:lpstr>Semilunar Valves </vt:lpstr>
      <vt:lpstr>Bulbus Cordis</vt:lpstr>
      <vt:lpstr>Truncus Arteriosus</vt:lpstr>
      <vt:lpstr>Truncus Arteriosus</vt:lpstr>
      <vt:lpstr>Growth So Far……</vt:lpstr>
      <vt:lpstr>Aortic Arches</vt:lpstr>
      <vt:lpstr>Aortic Arches</vt:lpstr>
      <vt:lpstr>Aortic Arches</vt:lpstr>
      <vt:lpstr>Aortic Arches</vt:lpstr>
      <vt:lpstr>Aortic Arches</vt:lpstr>
      <vt:lpstr>Aortic Arches</vt:lpstr>
      <vt:lpstr>Aortic Arches</vt:lpstr>
      <vt:lpstr>Aortic Arches</vt:lpstr>
      <vt:lpstr>Coronary Arteries</vt:lpstr>
      <vt:lpstr>Pulmonary Veins</vt:lpstr>
      <vt:lpstr>Conclusion</vt:lpstr>
      <vt:lpstr>NCER Cardiac Embryology </vt:lpstr>
      <vt:lpstr>References</vt:lpstr>
      <vt:lpstr>Clinical Considerations:</vt:lpstr>
      <vt:lpstr>Clinical Considerations:</vt:lpstr>
      <vt:lpstr>Clinical Considerations:</vt:lpstr>
      <vt:lpstr>Clinical Considerations:</vt:lpstr>
      <vt:lpstr>Clinical Considerations:</vt:lpstr>
      <vt:lpstr>Clinical Considerations:</vt:lpstr>
      <vt:lpstr>Clinical Considerations:</vt:lpstr>
      <vt:lpstr>Clinical Considerations:</vt:lpstr>
      <vt:lpstr>Clinical Considerations:</vt:lpstr>
      <vt:lpstr>Clinical Considerations:</vt:lpstr>
      <vt:lpstr>Clinical Considerations:</vt:lpstr>
      <vt:lpstr>Clinical Considerations:</vt:lpstr>
    </vt:vector>
  </TitlesOfParts>
  <Company>Kaiser Permanente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NCER Embryology</dc:title>
  <dc:creator>q149792</dc:creator>
  <cp:lastModifiedBy>MichelleWilson</cp:lastModifiedBy>
  <cp:revision>389</cp:revision>
  <dcterms:created xsi:type="dcterms:W3CDTF">2011-12-17T17:17:15Z</dcterms:created>
  <dcterms:modified xsi:type="dcterms:W3CDTF">2018-10-23T21:56:50Z</dcterms:modified>
</cp:coreProperties>
</file>