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9" r:id="rId5"/>
    <p:sldId id="298" r:id="rId6"/>
    <p:sldId id="259" r:id="rId7"/>
    <p:sldId id="321" r:id="rId8"/>
    <p:sldId id="323" r:id="rId9"/>
    <p:sldId id="292" r:id="rId10"/>
    <p:sldId id="290" r:id="rId11"/>
    <p:sldId id="288" r:id="rId12"/>
    <p:sldId id="284" r:id="rId13"/>
    <p:sldId id="282" r:id="rId14"/>
    <p:sldId id="315" r:id="rId15"/>
    <p:sldId id="260" r:id="rId16"/>
    <p:sldId id="314" r:id="rId17"/>
    <p:sldId id="316" r:id="rId18"/>
    <p:sldId id="317" r:id="rId19"/>
    <p:sldId id="300" r:id="rId20"/>
    <p:sldId id="304" r:id="rId21"/>
    <p:sldId id="307" r:id="rId22"/>
    <p:sldId id="303" r:id="rId23"/>
    <p:sldId id="310" r:id="rId24"/>
    <p:sldId id="287" r:id="rId25"/>
    <p:sldId id="312" r:id="rId26"/>
    <p:sldId id="301" r:id="rId27"/>
    <p:sldId id="285" r:id="rId28"/>
    <p:sldId id="293" r:id="rId29"/>
    <p:sldId id="311" r:id="rId30"/>
    <p:sldId id="318" r:id="rId31"/>
    <p:sldId id="309" r:id="rId32"/>
    <p:sldId id="295" r:id="rId33"/>
    <p:sldId id="296" r:id="rId34"/>
    <p:sldId id="319" r:id="rId35"/>
    <p:sldId id="306" r:id="rId36"/>
    <p:sldId id="308" r:id="rId37"/>
    <p:sldId id="320" r:id="rId38"/>
    <p:sldId id="31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352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3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4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0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9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4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8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9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C19CF6"/>
            </a:gs>
            <a:gs pos="0">
              <a:srgbClr val="CC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1655D-E848-4040-A479-BE49B11A4068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9C74-4C04-4AF6-93E3-2B4377AA3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49711"/>
            <a:ext cx="9144000" cy="1560251"/>
          </a:xfrm>
        </p:spPr>
        <p:txBody>
          <a:bodyPr/>
          <a:lstStyle/>
          <a:p>
            <a:r>
              <a:rPr lang="en-US" dirty="0" smtClean="0"/>
              <a:t>AM Cole MD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51915"/>
          </a:xfrm>
        </p:spPr>
        <p:txBody>
          <a:bodyPr>
            <a:normAutofit/>
          </a:bodyPr>
          <a:lstStyle/>
          <a:p>
            <a:r>
              <a:rPr lang="en-US" dirty="0" smtClean="0"/>
              <a:t>SPRING 2017 MULTIMODALITY</a:t>
            </a:r>
          </a:p>
          <a:p>
            <a:r>
              <a:rPr lang="en-US" dirty="0" smtClean="0"/>
              <a:t>Metastatic </a:t>
            </a:r>
            <a:r>
              <a:rPr lang="en-US" dirty="0" err="1" smtClean="0"/>
              <a:t>Amelanotic</a:t>
            </a:r>
            <a:r>
              <a:rPr lang="en-US" dirty="0" smtClean="0"/>
              <a:t> Melanoma</a:t>
            </a:r>
          </a:p>
          <a:p>
            <a:r>
              <a:rPr lang="en-US" dirty="0" smtClean="0"/>
              <a:t>Primary 01808833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67" y="673720"/>
            <a:ext cx="4767298" cy="4767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164" y="657915"/>
            <a:ext cx="4783103" cy="47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358423"/>
            <a:ext cx="6274364" cy="627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4" y="86079"/>
            <a:ext cx="5923351" cy="5923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449" y="86079"/>
            <a:ext cx="5934639" cy="5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11" y="522111"/>
            <a:ext cx="6029467" cy="6029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77" y="522112"/>
            <a:ext cx="6029467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831"/>
          </a:xfrm>
        </p:spPr>
        <p:txBody>
          <a:bodyPr/>
          <a:lstStyle/>
          <a:p>
            <a:r>
              <a:rPr lang="en-US" dirty="0" smtClean="0"/>
              <a:t>Abdominal CT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758"/>
            <a:ext cx="10515600" cy="5150908"/>
          </a:xfrm>
        </p:spPr>
        <p:txBody>
          <a:bodyPr>
            <a:normAutofit/>
          </a:bodyPr>
          <a:lstStyle/>
          <a:p>
            <a:r>
              <a:rPr lang="en-US" dirty="0" smtClean="0"/>
              <a:t>Why was the Ultrasound performed before the CT?</a:t>
            </a:r>
          </a:p>
          <a:p>
            <a:pPr lvl="1"/>
            <a:r>
              <a:rPr lang="en-US" dirty="0" smtClean="0"/>
              <a:t>Ultrasound is better to evaluate for </a:t>
            </a:r>
            <a:r>
              <a:rPr lang="en-US" dirty="0" err="1" smtClean="0"/>
              <a:t>cholecystitis</a:t>
            </a:r>
            <a:r>
              <a:rPr lang="en-US" dirty="0" smtClean="0"/>
              <a:t> (imaging of gallstones and wall thickening)</a:t>
            </a:r>
          </a:p>
          <a:p>
            <a:pPr lvl="1"/>
            <a:r>
              <a:rPr lang="en-US" dirty="0" smtClean="0"/>
              <a:t>Evaluate for liver changes when ETOH history</a:t>
            </a:r>
          </a:p>
          <a:p>
            <a:pPr lvl="1"/>
            <a:r>
              <a:rPr lang="en-US" dirty="0" smtClean="0"/>
              <a:t>Ultrasound is more cost effective and </a:t>
            </a:r>
            <a:r>
              <a:rPr lang="en-US" dirty="0" err="1" smtClean="0"/>
              <a:t>realtime</a:t>
            </a:r>
            <a:endParaRPr lang="en-US" dirty="0" smtClean="0"/>
          </a:p>
          <a:p>
            <a:pPr lvl="1"/>
            <a:r>
              <a:rPr lang="en-US" dirty="0" smtClean="0"/>
              <a:t>Sensitive at detecting low levels of free fluid</a:t>
            </a:r>
          </a:p>
          <a:p>
            <a:r>
              <a:rPr lang="en-US" dirty="0" smtClean="0"/>
              <a:t>What did the CT Exam demonstrate?</a:t>
            </a:r>
          </a:p>
          <a:p>
            <a:pPr lvl="1"/>
            <a:r>
              <a:rPr lang="en-US" dirty="0" smtClean="0"/>
              <a:t>Large mass in the pelvis, marked ascites and peritoneal </a:t>
            </a:r>
            <a:r>
              <a:rPr lang="en-US" dirty="0" err="1" smtClean="0"/>
              <a:t>carcinomatosis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Could MRI add anything?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831"/>
          </a:xfrm>
        </p:spPr>
        <p:txBody>
          <a:bodyPr/>
          <a:lstStyle/>
          <a:p>
            <a:r>
              <a:rPr lang="en-US" dirty="0" smtClean="0"/>
              <a:t>Abdominal CT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3758"/>
            <a:ext cx="10515600" cy="5150908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next study you would order?</a:t>
            </a:r>
          </a:p>
          <a:p>
            <a:pPr lvl="1"/>
            <a:r>
              <a:rPr lang="en-US" dirty="0" smtClean="0"/>
              <a:t>None. </a:t>
            </a:r>
          </a:p>
          <a:p>
            <a:pPr lvl="1"/>
            <a:r>
              <a:rPr lang="en-US" dirty="0" smtClean="0"/>
              <a:t>Surgical excision and tumor burden reduction is next.</a:t>
            </a:r>
          </a:p>
          <a:p>
            <a:pPr lvl="1"/>
            <a:r>
              <a:rPr lang="en-US" dirty="0" smtClean="0"/>
              <a:t>Patient was started on chemotherapy</a:t>
            </a:r>
          </a:p>
          <a:p>
            <a:pPr lvl="1"/>
            <a:r>
              <a:rPr lang="en-US" dirty="0" smtClean="0"/>
              <a:t>Follow up imaging will be performed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4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Ddx</a:t>
            </a:r>
            <a:r>
              <a:rPr lang="en-US" sz="4000" dirty="0" smtClean="0"/>
              <a:t> of Abdominal Pelvic mass, peritoneal masses with ascites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4725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093895"/>
            <a:ext cx="7303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Metastatic melanoma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1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4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Ddx</a:t>
            </a:r>
            <a:r>
              <a:rPr lang="en-US" sz="4000" dirty="0" smtClean="0"/>
              <a:t> of Abdominal Pelvic mass, peritoneal masses with ascites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4725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093895"/>
            <a:ext cx="73036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Metastatic ovarian cancer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Metastatic colon, stomach, breast and pancreatic ca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Peritoneal </a:t>
            </a:r>
            <a:r>
              <a:rPr lang="en-US" sz="2400" dirty="0" err="1"/>
              <a:t>lymphomatosis</a:t>
            </a: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Tuberculosis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P</a:t>
            </a:r>
            <a:r>
              <a:rPr lang="en-US" sz="2400" dirty="0" smtClean="0"/>
              <a:t>eritoneal mesothelioma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D</a:t>
            </a:r>
            <a:r>
              <a:rPr lang="en-US" sz="2400" dirty="0" smtClean="0"/>
              <a:t>iffuse </a:t>
            </a:r>
            <a:r>
              <a:rPr lang="en-US" sz="2400" dirty="0"/>
              <a:t>peritoneal </a:t>
            </a:r>
            <a:r>
              <a:rPr lang="en-US" sz="2400" dirty="0" err="1" smtClean="0"/>
              <a:t>leiomyomatosis</a:t>
            </a:r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 smtClean="0"/>
              <a:t>Pseudomyxoma</a:t>
            </a:r>
            <a:r>
              <a:rPr lang="en-US" sz="2400" dirty="0" smtClean="0"/>
              <a:t> </a:t>
            </a:r>
            <a:r>
              <a:rPr lang="en-US" sz="2400" dirty="0" err="1" smtClean="0"/>
              <a:t>peritonei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9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31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Follow ups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4725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119039"/>
            <a:ext cx="73036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Frequent in patients with heavy tumor burden and metastatic disease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PET-CT for this patient every 3 and then 6 months to date. Sometimes CT with contrast will also be performed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Significant/high doses of radiation outweigh the  benefits of monitoring treatment response.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First PET-CT was </a:t>
            </a:r>
            <a:r>
              <a:rPr lang="en-US" sz="2400" dirty="0"/>
              <a:t>done at 3 months to evaluate </a:t>
            </a:r>
            <a:r>
              <a:rPr lang="en-US" sz="2400" dirty="0" smtClean="0"/>
              <a:t>response and showed only </a:t>
            </a:r>
            <a:r>
              <a:rPr lang="en-US" sz="2400" dirty="0"/>
              <a:t>mild supraclavicular node uptake</a:t>
            </a:r>
            <a:r>
              <a:rPr lang="en-US" sz="24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Interesting because </a:t>
            </a:r>
            <a:r>
              <a:rPr lang="en-US" sz="2400" dirty="0"/>
              <a:t>there were residual abdominal wall implants seen on CT that did were not FDG avid on this or any of the subsequent PET-CT studies.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78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4725" cy="4351338"/>
          </a:xfrm>
        </p:spPr>
        <p:txBody>
          <a:bodyPr/>
          <a:lstStyle/>
          <a:p>
            <a:r>
              <a:rPr lang="en-US" dirty="0" smtClean="0"/>
              <a:t>3 months </a:t>
            </a:r>
            <a:r>
              <a:rPr lang="en-US" dirty="0" smtClean="0"/>
              <a:t>after initial diagnosis, 11-3-15</a:t>
            </a:r>
            <a:r>
              <a:rPr lang="en-US" dirty="0" smtClean="0"/>
              <a:t>, a PET-CT was performed to evaluate for response to surgery and chemotherapy given the change in diagnosis thus chemotherapy regime.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043"/>
            <a:ext cx="10515600" cy="1325563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760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 able to list at least 4 differential </a:t>
            </a:r>
            <a:r>
              <a:rPr lang="en-US" dirty="0" smtClean="0"/>
              <a:t>diagnosis of abdominal/pelvic cancer that present with ascites.</a:t>
            </a:r>
          </a:p>
          <a:p>
            <a:r>
              <a:rPr lang="en-US" dirty="0" smtClean="0"/>
              <a:t>Identify the 4 primary causes of ascites and discuss how ascites limits imaging.</a:t>
            </a:r>
          </a:p>
          <a:p>
            <a:r>
              <a:rPr lang="en-US" dirty="0" smtClean="0"/>
              <a:t>Discuss whether peritoneal disease is always metastatic disease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Determine the most common sites for metastasis of melanoma. (Dr. </a:t>
            </a:r>
            <a:r>
              <a:rPr lang="en-US" dirty="0" err="1" smtClean="0"/>
              <a:t>Kwaiben’s</a:t>
            </a:r>
            <a:r>
              <a:rPr lang="en-US" dirty="0" smtClean="0"/>
              <a:t> presentation will address this)</a:t>
            </a:r>
          </a:p>
          <a:p>
            <a:r>
              <a:rPr lang="en-US" dirty="0" smtClean="0"/>
              <a:t>Describe the possible presentations of metastatic melanoma</a:t>
            </a:r>
          </a:p>
          <a:p>
            <a:r>
              <a:rPr lang="en-US" dirty="0" smtClean="0"/>
              <a:t>Discuss cancers that are not FDG PET avid. What about in this patient’s case? (To be addressed by Dr. </a:t>
            </a:r>
            <a:r>
              <a:rPr lang="en-US" dirty="0" err="1" smtClean="0"/>
              <a:t>Badiee</a:t>
            </a:r>
            <a:r>
              <a:rPr lang="en-US" dirty="0"/>
              <a:t>)</a:t>
            </a:r>
          </a:p>
          <a:p>
            <a:r>
              <a:rPr lang="en-US" dirty="0" smtClean="0"/>
              <a:t>Differentiate the three major types of skin cancer (if time allows). Is one type worse than another?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B03E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87913" y="0"/>
            <a:ext cx="24161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" y="609600"/>
            <a:ext cx="161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PET-CT 11-3-15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Supraclavicular uptake  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3" y="1690140"/>
            <a:ext cx="2818798" cy="281879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05" y="1690140"/>
            <a:ext cx="2818798" cy="2818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76" y="1690140"/>
            <a:ext cx="2818798" cy="28187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7" y="1690140"/>
            <a:ext cx="2818250" cy="2818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r="5480"/>
          <a:stretch/>
        </p:blipFill>
        <p:spPr>
          <a:xfrm>
            <a:off x="-1" y="1690688"/>
            <a:ext cx="2364829" cy="28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Subsequent PE protocol CT chest was done to exclude PE after surgery on 11-30 showed a pulmonary nodule. Why didn’t we see this on PET-CT from 11-3?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4" y="1560141"/>
            <a:ext cx="5543461" cy="554346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" t="8472" r="254" b="7060"/>
          <a:stretch/>
        </p:blipFill>
        <p:spPr>
          <a:xfrm>
            <a:off x="5769575" y="1560140"/>
            <a:ext cx="6281021" cy="5543461"/>
          </a:xfrm>
        </p:spPr>
      </p:pic>
      <p:sp>
        <p:nvSpPr>
          <p:cNvPr id="2" name="Up Arrow 1"/>
          <p:cNvSpPr/>
          <p:nvPr/>
        </p:nvSpPr>
        <p:spPr>
          <a:xfrm rot="2813712">
            <a:off x="4390631" y="4904508"/>
            <a:ext cx="302281" cy="7481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3648113">
            <a:off x="10996730" y="3228108"/>
            <a:ext cx="302281" cy="7481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40917" cy="4351338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 month CT abdomen/pelvis 2-13-16 a follow up showed continued shrinking of residual upper abdominal peritoneal implants.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restaging PET-CT at 8 months shows no disease.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CT Chest to follow up the pulmonary nodule suspected metastatic lesion was performed 7-20-16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7"/>
          <a:stretch/>
        </p:blipFill>
        <p:spPr>
          <a:xfrm>
            <a:off x="4885764" y="371073"/>
            <a:ext cx="2420471" cy="64953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9200" y="1021396"/>
            <a:ext cx="2434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PET-CT </a:t>
            </a:r>
            <a:r>
              <a:rPr lang="en-US" dirty="0" smtClean="0"/>
              <a:t>4-4-16 8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839788" y="251770"/>
            <a:ext cx="10515600" cy="1325563"/>
          </a:xfrm>
        </p:spPr>
        <p:txBody>
          <a:bodyPr/>
          <a:lstStyle/>
          <a:p>
            <a:r>
              <a:rPr lang="en-US" dirty="0" smtClean="0"/>
              <a:t>10 months after initial diagnosis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39788" y="1254467"/>
            <a:ext cx="5157787" cy="619676"/>
          </a:xfrm>
        </p:spPr>
        <p:txBody>
          <a:bodyPr/>
          <a:lstStyle/>
          <a:p>
            <a:r>
              <a:rPr lang="en-US" dirty="0" smtClean="0"/>
              <a:t>11-30-15  Incidental, r/o PE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83640"/>
            <a:ext cx="4665715" cy="4665715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85113" y="1394036"/>
            <a:ext cx="5183188" cy="476092"/>
          </a:xfrm>
        </p:spPr>
        <p:txBody>
          <a:bodyPr/>
          <a:lstStyle/>
          <a:p>
            <a:r>
              <a:rPr lang="en-US" dirty="0" smtClean="0"/>
              <a:t>7-20-16  Nodule resolved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03" y="1983641"/>
            <a:ext cx="4665714" cy="4665714"/>
          </a:xfrm>
        </p:spPr>
      </p:pic>
      <p:sp>
        <p:nvSpPr>
          <p:cNvPr id="7" name="Up Arrow 6"/>
          <p:cNvSpPr/>
          <p:nvPr/>
        </p:nvSpPr>
        <p:spPr>
          <a:xfrm rot="13222938">
            <a:off x="4700470" y="3371470"/>
            <a:ext cx="302281" cy="7481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06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4725" cy="4351338"/>
          </a:xfrm>
        </p:spPr>
        <p:txBody>
          <a:bodyPr/>
          <a:lstStyle/>
          <a:p>
            <a:r>
              <a:rPr lang="en-US" dirty="0" smtClean="0"/>
              <a:t>10 months from the initial diagnosis the patient begins to experience ataxia.</a:t>
            </a:r>
          </a:p>
          <a:p>
            <a:r>
              <a:rPr lang="en-US" dirty="0" smtClean="0"/>
              <a:t>What is ataxia?</a:t>
            </a:r>
          </a:p>
          <a:p>
            <a:r>
              <a:rPr lang="en-US" dirty="0" smtClean="0"/>
              <a:t>What type of imaging is indicated here.</a:t>
            </a:r>
          </a:p>
          <a:p>
            <a:r>
              <a:rPr lang="en-US" dirty="0" smtClean="0"/>
              <a:t>With or without contrast? Why?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metastasis – MRI brain 7-18-16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81" y="1955517"/>
            <a:ext cx="3553619" cy="355361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24" y="3851009"/>
            <a:ext cx="2917257" cy="2917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1" y="1955516"/>
            <a:ext cx="3536232" cy="35536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425" y="1332749"/>
            <a:ext cx="2917257" cy="29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0574"/>
            <a:ext cx="3901440" cy="390144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95014" y="2050574"/>
            <a:ext cx="3914776" cy="3914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231" y="2050574"/>
            <a:ext cx="3905373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4725" cy="4351338"/>
          </a:xfrm>
        </p:spPr>
        <p:txBody>
          <a:bodyPr/>
          <a:lstStyle/>
          <a:p>
            <a:r>
              <a:rPr lang="en-US" dirty="0" smtClean="0"/>
              <a:t>Surgical excision of parietal mass, July 2016 (10 </a:t>
            </a:r>
            <a:r>
              <a:rPr lang="en-US" dirty="0" err="1" smtClean="0"/>
              <a:t>mo</a:t>
            </a:r>
            <a:r>
              <a:rPr lang="en-US" dirty="0" smtClean="0"/>
              <a:t> following diagnosis)</a:t>
            </a:r>
          </a:p>
          <a:p>
            <a:r>
              <a:rPr lang="en-US" dirty="0" smtClean="0"/>
              <a:t>Post surgical follow up MRI showed post surgical changes and a new left frontal metastatic lesion on August 2016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 YO female</a:t>
            </a:r>
          </a:p>
          <a:p>
            <a:r>
              <a:rPr lang="en-US" dirty="0" smtClean="0"/>
              <a:t>History of metastatic melanoma with </a:t>
            </a:r>
            <a:r>
              <a:rPr lang="en-US" dirty="0" err="1" smtClean="0"/>
              <a:t>carcinomatosis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History of ETOH abuse</a:t>
            </a:r>
          </a:p>
          <a:p>
            <a:r>
              <a:rPr lang="en-US" dirty="0" smtClean="0"/>
              <a:t>Presents to ED diffuse abdominal pain and right shoulder pain</a:t>
            </a:r>
            <a:endParaRPr lang="en-US" dirty="0"/>
          </a:p>
          <a:p>
            <a:r>
              <a:rPr lang="en-US" dirty="0"/>
              <a:t>What is your differential diagnosis</a:t>
            </a:r>
          </a:p>
          <a:p>
            <a:pPr lvl="1"/>
            <a:r>
              <a:rPr lang="en-US" dirty="0" err="1"/>
              <a:t>Cholecystitis</a:t>
            </a:r>
            <a:r>
              <a:rPr lang="en-US" dirty="0"/>
              <a:t>, </a:t>
            </a:r>
            <a:r>
              <a:rPr lang="en-US" dirty="0" smtClean="0"/>
              <a:t>hepatitis/cirrhosis, bowel obstruction, portal hypertension, diverticulitis </a:t>
            </a:r>
            <a:endParaRPr lang="en-US" dirty="0"/>
          </a:p>
          <a:p>
            <a:r>
              <a:rPr lang="en-US" dirty="0"/>
              <a:t>What types </a:t>
            </a:r>
            <a:r>
              <a:rPr lang="en-US" dirty="0" smtClean="0"/>
              <a:t>of </a:t>
            </a:r>
            <a:r>
              <a:rPr lang="en-US" dirty="0"/>
              <a:t>studies would you be considering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Ultrasound, CT, MRI, plain film?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350667"/>
            <a:ext cx="10515600" cy="1039929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July 2016                              Nov 2016                        Feb 2017</a:t>
            </a:r>
            <a:endParaRPr lang="en-US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0574"/>
            <a:ext cx="3901440" cy="3901440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82" y="2050574"/>
            <a:ext cx="3901440" cy="390144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64" y="2050574"/>
            <a:ext cx="3901440" cy="3901440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MRI post surgical and new lesions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23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04" r="645" b="17690"/>
          <a:stretch/>
        </p:blipFill>
        <p:spPr>
          <a:xfrm>
            <a:off x="1972383" y="1164468"/>
            <a:ext cx="2682765" cy="4957951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5" b="16293"/>
          <a:stretch/>
        </p:blipFill>
        <p:spPr>
          <a:xfrm>
            <a:off x="8106267" y="1218432"/>
            <a:ext cx="2686705" cy="5108027"/>
          </a:xfrm>
        </p:spPr>
      </p:pic>
      <p:sp>
        <p:nvSpPr>
          <p:cNvPr id="3" name="TextBox 2"/>
          <p:cNvSpPr txBox="1"/>
          <p:nvPr/>
        </p:nvSpPr>
        <p:spPr>
          <a:xfrm>
            <a:off x="672575" y="702803"/>
            <a:ext cx="508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Follow up PET-CT 8-29-16 was negative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00564" y="1791144"/>
            <a:ext cx="3664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PET-CT 12-08-16 was not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951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Ultrasound follow up to evaluate right axillary uptake on PET-CT  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7008"/>
            <a:ext cx="5181600" cy="38862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5475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79" y="2124869"/>
            <a:ext cx="4515908" cy="338693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0"/>
          <a:stretch/>
        </p:blipFill>
        <p:spPr>
          <a:xfrm>
            <a:off x="272269" y="302962"/>
            <a:ext cx="4079597" cy="333553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>
          <a:xfrm>
            <a:off x="7874000" y="3227872"/>
            <a:ext cx="4072467" cy="333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 cores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1508" y="1343025"/>
            <a:ext cx="5801784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795" t="45478" r="42997" b="17031"/>
          <a:stretch/>
        </p:blipFill>
        <p:spPr>
          <a:xfrm>
            <a:off x="736600" y="1690688"/>
            <a:ext cx="3740839" cy="443039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3386666" y="4233333"/>
            <a:ext cx="2878667" cy="38946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7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9488D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06333" y="0"/>
            <a:ext cx="38353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4980" y="882134"/>
            <a:ext cx="23970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PET-CT  12/16/17-</a:t>
            </a:r>
          </a:p>
          <a:p>
            <a:r>
              <a:rPr lang="en-US" dirty="0" smtClean="0"/>
              <a:t>Post surgical 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err="1" smtClean="0"/>
              <a:t>axila</a:t>
            </a:r>
            <a:endParaRPr lang="en-US" dirty="0" smtClean="0"/>
          </a:p>
          <a:p>
            <a:r>
              <a:rPr lang="en-US" dirty="0" smtClean="0"/>
              <a:t>New left chest wall</a:t>
            </a:r>
          </a:p>
          <a:p>
            <a:r>
              <a:rPr lang="en-US" dirty="0" smtClean="0"/>
              <a:t>Small left axillary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axilla and left posterior chest wall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1679886"/>
            <a:ext cx="4002105" cy="400210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3" y="1679886"/>
            <a:ext cx="4004734" cy="4004734"/>
          </a:xfrm>
        </p:spPr>
      </p:pic>
    </p:spTree>
    <p:extLst>
      <p:ext uri="{BB962C8B-B14F-4D97-AF65-F5344CB8AC3E}">
        <p14:creationId xmlns:p14="http://schemas.microsoft.com/office/powerpoint/2010/main" val="2700945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wire localization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56" y="1802409"/>
            <a:ext cx="3901440" cy="390144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96" y="1802409"/>
            <a:ext cx="3901440" cy="390144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736" y="1802409"/>
            <a:ext cx="390144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6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24725" cy="4351338"/>
          </a:xfrm>
        </p:spPr>
        <p:txBody>
          <a:bodyPr/>
          <a:lstStyle/>
          <a:p>
            <a:r>
              <a:rPr lang="en-US" dirty="0" smtClean="0"/>
              <a:t>MRI brain 2/13/17 showed new basal ganglia lesion.</a:t>
            </a:r>
          </a:p>
          <a:p>
            <a:r>
              <a:rPr lang="en-US" dirty="0" smtClean="0"/>
              <a:t>The patient is currently awaiting stereotactic surgical excision of the additional brain </a:t>
            </a:r>
            <a:r>
              <a:rPr lang="en-US" dirty="0" err="1" smtClean="0"/>
              <a:t>mets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Marked </a:t>
            </a:r>
            <a:r>
              <a:rPr lang="en-US" dirty="0" smtClean="0"/>
              <a:t>ascites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/>
          <a:stretch/>
        </p:blipFill>
        <p:spPr>
          <a:xfrm>
            <a:off x="-52900" y="1690688"/>
            <a:ext cx="4765964" cy="324168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9" t="7082" r="23078" b="12513"/>
          <a:stretch/>
        </p:blipFill>
        <p:spPr>
          <a:xfrm>
            <a:off x="7307644" y="1105033"/>
            <a:ext cx="4496430" cy="31873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17" t="8418" r="32082" b="17621"/>
          <a:stretch/>
        </p:blipFill>
        <p:spPr>
          <a:xfrm>
            <a:off x="2836312" y="3311530"/>
            <a:ext cx="5476416" cy="36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002" y="524934"/>
            <a:ext cx="3607761" cy="36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7" y="468489"/>
            <a:ext cx="4407140" cy="30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673" y="3506151"/>
            <a:ext cx="4427621" cy="33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11" y="111125"/>
            <a:ext cx="10515600" cy="1325563"/>
          </a:xfrm>
        </p:spPr>
        <p:txBody>
          <a:bodyPr/>
          <a:lstStyle/>
          <a:p>
            <a:r>
              <a:rPr lang="en-US" dirty="0" smtClean="0"/>
              <a:t>RUQ Ultrasound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55" y="135713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does the ultrasound demonstrate</a:t>
            </a:r>
          </a:p>
          <a:p>
            <a:pPr lvl="1"/>
            <a:r>
              <a:rPr lang="en-US" dirty="0" smtClean="0"/>
              <a:t>Ascites</a:t>
            </a:r>
            <a:endParaRPr lang="en-US" dirty="0"/>
          </a:p>
          <a:p>
            <a:r>
              <a:rPr lang="en-US" dirty="0" smtClean="0"/>
              <a:t>What is most concerning about ascites with this presentation</a:t>
            </a:r>
          </a:p>
          <a:p>
            <a:pPr lvl="1"/>
            <a:r>
              <a:rPr lang="en-US" dirty="0" smtClean="0"/>
              <a:t>Liver dx, heart failure, tumor</a:t>
            </a:r>
          </a:p>
          <a:p>
            <a:r>
              <a:rPr lang="en-US" dirty="0" smtClean="0"/>
              <a:t>How does ascites complicate cross sectional imaging</a:t>
            </a:r>
          </a:p>
          <a:p>
            <a:pPr lvl="1"/>
            <a:r>
              <a:rPr lang="en-US" dirty="0" smtClean="0"/>
              <a:t>Masks </a:t>
            </a:r>
            <a:r>
              <a:rPr lang="en-US" dirty="0" err="1" smtClean="0"/>
              <a:t>intraperitoneal</a:t>
            </a:r>
            <a:r>
              <a:rPr lang="en-US" dirty="0" smtClean="0"/>
              <a:t> fat and mesenteric planes (masks the edges of organ/fat interface thereby obscures the contour and contrast of anatomy. Essentially makes everything blend together. </a:t>
            </a:r>
          </a:p>
          <a:p>
            <a:pPr lvl="1"/>
            <a:r>
              <a:rPr lang="en-US" dirty="0" err="1" smtClean="0"/>
              <a:t>Obsuration</a:t>
            </a:r>
            <a:r>
              <a:rPr lang="en-US" dirty="0" smtClean="0"/>
              <a:t> more so with non contrast studies</a:t>
            </a:r>
            <a:endParaRPr lang="en-US" dirty="0"/>
          </a:p>
          <a:p>
            <a:r>
              <a:rPr lang="en-US" dirty="0" smtClean="0"/>
              <a:t>Should we stop here and proceed to </a:t>
            </a:r>
            <a:r>
              <a:rPr lang="en-US" dirty="0" err="1" smtClean="0"/>
              <a:t>paracentesis</a:t>
            </a:r>
            <a:r>
              <a:rPr lang="en-US" dirty="0" smtClean="0"/>
              <a:t>? If not, what next?</a:t>
            </a:r>
            <a:endParaRPr lang="en-US" dirty="0"/>
          </a:p>
          <a:p>
            <a:pPr lvl="1"/>
            <a:r>
              <a:rPr lang="en-US" dirty="0" smtClean="0"/>
              <a:t>More imaging, admit to GI service for treatment of liver disease? Contrast?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11" y="111125"/>
            <a:ext cx="10515600" cy="1325563"/>
          </a:xfrm>
        </p:spPr>
        <p:txBody>
          <a:bodyPr/>
          <a:lstStyle/>
          <a:p>
            <a:r>
              <a:rPr lang="en-US" dirty="0" smtClean="0"/>
              <a:t>What is ascites?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55" y="135713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Accumulation of fluid in the peritoneal cavity</a:t>
            </a:r>
          </a:p>
        </p:txBody>
      </p:sp>
    </p:spTree>
    <p:extLst>
      <p:ext uri="{BB962C8B-B14F-4D97-AF65-F5344CB8AC3E}">
        <p14:creationId xmlns:p14="http://schemas.microsoft.com/office/powerpoint/2010/main" val="19978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the patient having pain and bloating for 3 weeks?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Remember the patient presents with abdominal pain, shoulder pain and bloating.</a:t>
            </a:r>
          </a:p>
          <a:p>
            <a:r>
              <a:rPr lang="en-US" dirty="0" smtClean="0"/>
              <a:t>Presents </a:t>
            </a:r>
            <a:r>
              <a:rPr lang="en-US" dirty="0"/>
              <a:t>to </a:t>
            </a:r>
            <a:r>
              <a:rPr lang="en-US" dirty="0" smtClean="0"/>
              <a:t>her doctor with diffuse </a:t>
            </a:r>
            <a:r>
              <a:rPr lang="en-US" dirty="0"/>
              <a:t>abdominal pain and right shoulder </a:t>
            </a:r>
            <a:r>
              <a:rPr lang="en-US" dirty="0" smtClean="0"/>
              <a:t>pain</a:t>
            </a:r>
          </a:p>
          <a:p>
            <a:r>
              <a:rPr lang="en-US" dirty="0"/>
              <a:t>History of ETOH </a:t>
            </a:r>
            <a:r>
              <a:rPr lang="en-US" dirty="0" smtClean="0"/>
              <a:t>abuse</a:t>
            </a:r>
            <a:endParaRPr lang="en-US" dirty="0"/>
          </a:p>
          <a:p>
            <a:r>
              <a:rPr lang="en-US" dirty="0"/>
              <a:t>What is your differential diagnosis</a:t>
            </a:r>
          </a:p>
          <a:p>
            <a:pPr lvl="1"/>
            <a:r>
              <a:rPr lang="en-US" dirty="0"/>
              <a:t>Cholecystitis, hepatitis/cirrhosis, bowel obstruction, portal hypertension, diverticulitis </a:t>
            </a:r>
          </a:p>
          <a:p>
            <a:r>
              <a:rPr lang="en-US" dirty="0"/>
              <a:t>What types of studies would you be considering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Ultrasound, CT, MRI, plain film?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CT abdomen and pelvis with contrast was ordered.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45" y="925806"/>
            <a:ext cx="4668520" cy="4668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318" y="3260066"/>
            <a:ext cx="5945363" cy="337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25" y="925806"/>
            <a:ext cx="4668520" cy="466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8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3045</TotalTime>
  <Words>901</Words>
  <Application>Microsoft Office PowerPoint</Application>
  <PresentationFormat>Widescreen</PresentationFormat>
  <Paragraphs>125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Wingdings</vt:lpstr>
      <vt:lpstr>Office Theme</vt:lpstr>
      <vt:lpstr>AM Cole MD</vt:lpstr>
      <vt:lpstr>OBJECTIVES</vt:lpstr>
      <vt:lpstr>History</vt:lpstr>
      <vt:lpstr>Marked ascites</vt:lpstr>
      <vt:lpstr>PowerPoint Presentation</vt:lpstr>
      <vt:lpstr>RUQ Ultrasound Exam</vt:lpstr>
      <vt:lpstr>What is ascites?</vt:lpstr>
      <vt:lpstr>Why was the patient having pain and bloating for 3 weeks?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Abdominal CT Exam</vt:lpstr>
      <vt:lpstr>Abdominal CT Exam</vt:lpstr>
      <vt:lpstr>Ddx of Abdominal Pelvic mass, peritoneal masses with ascites</vt:lpstr>
      <vt:lpstr>Ddx of Abdominal Pelvic mass, peritoneal masses with ascites</vt:lpstr>
      <vt:lpstr>Follow ups</vt:lpstr>
      <vt:lpstr>Continuing History</vt:lpstr>
      <vt:lpstr>PowerPoint Presentation</vt:lpstr>
      <vt:lpstr>Supraclavicular uptake  </vt:lpstr>
      <vt:lpstr>Subsequent PE protocol CT chest was done to exclude PE after surgery on 11-30 showed a pulmonary nodule. Why didn’t we see this on PET-CT from 11-3?</vt:lpstr>
      <vt:lpstr>Continuing History</vt:lpstr>
      <vt:lpstr>PowerPoint Presentation</vt:lpstr>
      <vt:lpstr>10 months after initial diagnosis</vt:lpstr>
      <vt:lpstr>Continuing History</vt:lpstr>
      <vt:lpstr>Brain metastasis – MRI brain 7-18-16</vt:lpstr>
      <vt:lpstr>PowerPoint Presentation</vt:lpstr>
      <vt:lpstr>Continuing History</vt:lpstr>
      <vt:lpstr>  July 2016                              Nov 2016                        Feb 2017</vt:lpstr>
      <vt:lpstr>PowerPoint Presentation</vt:lpstr>
      <vt:lpstr>Ultrasound follow up to evaluate right axillary uptake on PET-CT  </vt:lpstr>
      <vt:lpstr>PowerPoint Presentation</vt:lpstr>
      <vt:lpstr>Biopsy cores</vt:lpstr>
      <vt:lpstr>PowerPoint Presentation</vt:lpstr>
      <vt:lpstr>Left axilla and left posterior chest wall</vt:lpstr>
      <vt:lpstr>CT wire localization</vt:lpstr>
      <vt:lpstr>Continuing History</vt:lpstr>
    </vt:vector>
  </TitlesOfParts>
  <Company>Kaiser Permanente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 MD</dc:title>
  <dc:creator>Chris J. Salem;Amy Cole</dc:creator>
  <cp:lastModifiedBy>AMY M. COLE</cp:lastModifiedBy>
  <cp:revision>88</cp:revision>
  <dcterms:created xsi:type="dcterms:W3CDTF">2017-02-08T18:52:03Z</dcterms:created>
  <dcterms:modified xsi:type="dcterms:W3CDTF">2017-05-22T18:31:07Z</dcterms:modified>
</cp:coreProperties>
</file>