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456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455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32" autoAdjust="0"/>
  </p:normalViewPr>
  <p:slideViewPr>
    <p:cSldViewPr>
      <p:cViewPr varScale="1">
        <p:scale>
          <a:sx n="80" d="100"/>
          <a:sy n="80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754EFC-6412-47F5-9365-6FECBFA3DD5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4139D4-F6D4-4D51-97B5-9641EA9E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8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04017-CE3D-4E7D-A33D-8C7A37DAAF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BFD56-C4EB-45F5-8D9F-609C490A8151}" type="slidenum">
              <a:rPr lang="en-US"/>
              <a:pPr/>
              <a:t>10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139D4-F6D4-4D51-97B5-9641EA9E3B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6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0C561-99E1-408C-9C1D-DC5E7701A1BB}" type="slidenum">
              <a:rPr lang="en-US"/>
              <a:pPr/>
              <a:t>12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4C48F-574B-4677-A060-A9807B3FAC2B}" type="slidenum">
              <a:rPr lang="en-US"/>
              <a:pPr/>
              <a:t>13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FA46F-26FA-4383-A52B-9036416AA3CE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CB98D-B6A7-4CD4-8331-66ED7CFD4C64}" type="slidenum">
              <a:rPr lang="en-US"/>
              <a:pPr/>
              <a:t>15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A45B8-B1CF-4AA9-8C1E-D0666D7A5C58}" type="slidenum">
              <a:rPr lang="en-US"/>
              <a:pPr/>
              <a:t>16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2EC14-27FA-431E-8560-EB2DDC717F1A}" type="slidenum">
              <a:rPr lang="en-US"/>
              <a:pPr/>
              <a:t>17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139D4-F6D4-4D51-97B5-9641EA9E3B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8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3FFBA-77CB-4E47-B721-A4EB234D1134}" type="slidenum">
              <a:rPr lang="en-US"/>
              <a:pPr/>
              <a:t>19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B05B8-7D74-44DB-902A-02C0BCB9B4D8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08925-FE08-4190-9A83-A6975BDDB541}" type="slidenum">
              <a:rPr lang="en-US"/>
              <a:pPr/>
              <a:t>20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374A3-B064-46AA-8EDB-E90E8A94ED1B}" type="slidenum">
              <a:rPr lang="en-US"/>
              <a:pPr/>
              <a:t>21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C1718-75D3-4022-BA91-7E4418DB3396}" type="slidenum">
              <a:rPr lang="en-US"/>
              <a:pPr/>
              <a:t>22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7CC0C-E502-4B96-AE5C-4CDC0AB33F51}" type="slidenum">
              <a:rPr lang="en-US"/>
              <a:pPr/>
              <a:t>23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007FF-035A-4665-908A-5C70B4F81B7D}" type="slidenum">
              <a:rPr lang="en-US"/>
              <a:pPr/>
              <a:t>24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48F1E-AF59-4E5B-9388-4FA942D4B0CF}" type="slidenum">
              <a:rPr lang="en-US"/>
              <a:pPr/>
              <a:t>25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87E34-479D-4F7A-BE5F-229DE257EFAF}" type="slidenum">
              <a:rPr lang="en-US"/>
              <a:pPr/>
              <a:t>26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891CB-F501-48BA-8FFA-0AE13C1FD2BF}" type="slidenum">
              <a:rPr lang="en-US"/>
              <a:pPr/>
              <a:t>27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139D4-F6D4-4D51-97B5-9641EA9E3B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29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1853B-F93C-497F-ABD2-D914A2595E73}" type="slidenum">
              <a:rPr lang="en-US"/>
              <a:pPr/>
              <a:t>29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09425-CF65-477B-9864-C6B254DB31A4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0DD2C-D8F1-4E84-95D0-519EF44A0496}" type="slidenum">
              <a:rPr lang="en-US"/>
              <a:pPr/>
              <a:t>30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E70B7-B4A0-45DE-B769-28B03B865045}" type="slidenum">
              <a:rPr lang="en-US"/>
              <a:pPr/>
              <a:t>31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77756-1AE6-45CA-AFDC-D488995CA4DA}" type="slidenum">
              <a:rPr lang="en-US"/>
              <a:pPr/>
              <a:t>32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4336D-4537-41F1-A483-25C0312C24FC}" type="slidenum">
              <a:rPr lang="en-US"/>
              <a:pPr/>
              <a:t>33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996B0-E80B-44DC-A550-7E079DF56F77}" type="slidenum">
              <a:rPr lang="en-US"/>
              <a:pPr/>
              <a:t>34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DC2A4-7FE0-4BA0-A5DD-A3DD3DCF4E59}" type="slidenum">
              <a:rPr lang="en-US"/>
              <a:pPr/>
              <a:t>35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BA229-D911-4FA4-8B8F-616AE3E1B1E7}" type="slidenum">
              <a:rPr lang="en-US"/>
              <a:pPr/>
              <a:t>36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7545B-13F4-4DEB-8D63-898D129E3ACF}" type="slidenum">
              <a:rPr lang="en-US"/>
              <a:pPr/>
              <a:t>37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638B1-88E3-4944-A850-5D8FF070CF7C}" type="slidenum">
              <a:rPr lang="en-US"/>
              <a:pPr/>
              <a:t>38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F03CE-7FBA-42B9-BCF9-E5F22A890098}" type="slidenum">
              <a:rPr lang="en-US"/>
              <a:pPr/>
              <a:t>39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C12E2-1766-4AE5-BE00-80CB99DF3C99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5E091-A293-4191-A87E-4A7EE3641AC8}" type="slidenum">
              <a:rPr lang="en-US"/>
              <a:pPr/>
              <a:t>40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8B89D-9D6B-4DBC-923A-E15096729AED}" type="slidenum">
              <a:rPr lang="en-US"/>
              <a:pPr/>
              <a:t>41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5069E-ADD5-4682-9EED-687036B93095}" type="slidenum">
              <a:rPr lang="en-US"/>
              <a:pPr/>
              <a:t>42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796BF-E173-48A0-B3F4-D44864101C18}" type="slidenum">
              <a:rPr lang="en-US"/>
              <a:pPr/>
              <a:t>43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75B64-46DD-40C2-BA85-9622AF43BAC9}" type="slidenum">
              <a:rPr lang="en-US"/>
              <a:pPr/>
              <a:t>44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6AD68-5904-4BE3-ABCE-D3F3ED5952B5}" type="slidenum">
              <a:rPr lang="en-US"/>
              <a:pPr/>
              <a:t>45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91CB9-DFF6-470B-899E-AA9979AD424D}" type="slidenum">
              <a:rPr lang="en-US"/>
              <a:pPr/>
              <a:t>46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22F31-615B-4D8F-BE2A-CDC0F584A0FF}" type="slidenum">
              <a:rPr lang="en-US"/>
              <a:pPr/>
              <a:t>47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F9449-3C65-4DDA-875E-71AE70496EFE}" type="slidenum">
              <a:rPr lang="en-US"/>
              <a:pPr/>
              <a:t>48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C0D11-C2AB-4180-9ED8-311393E03FA1}" type="slidenum">
              <a:rPr lang="en-US"/>
              <a:pPr/>
              <a:t>49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429AB-29C0-43C6-8CAC-20EDDE47E562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89DBF-A176-4301-B442-3D836D5F354F}" type="slidenum">
              <a:rPr lang="en-US"/>
              <a:pPr/>
              <a:t>50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28415-A9A2-421C-AEE9-57D5FBDF2E70}" type="slidenum">
              <a:rPr lang="en-US"/>
              <a:pPr/>
              <a:t>51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6C14F-5E63-46D5-B6F7-A79EA0738811}" type="slidenum">
              <a:rPr lang="en-US"/>
              <a:pPr/>
              <a:t>52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59E0B-3305-4FDF-A3A6-61A16D157D12}" type="slidenum">
              <a:rPr lang="en-US"/>
              <a:pPr/>
              <a:t>53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EE7A1-CE50-42F9-862F-2AB1417532EF}" type="slidenum">
              <a:rPr lang="en-US"/>
              <a:pPr/>
              <a:t>54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 w="12700"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392"/>
            <a:ext cx="5140960" cy="4183781"/>
          </a:xfrm>
          <a:ln/>
        </p:spPr>
        <p:txBody>
          <a:bodyPr lIns="94045" tIns="47820" rIns="94045" bIns="47820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139D4-F6D4-4D51-97B5-9641EA9E3BA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2C638-FB60-45F0-BF3A-B17C0BC0CE62}" type="slidenum">
              <a:rPr lang="en-US"/>
              <a:pPr/>
              <a:t>6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DB953-0A00-4A37-A890-8BFD8DBAC56C}" type="slidenum">
              <a:rPr lang="en-US"/>
              <a:pPr/>
              <a:t>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A3E93-199A-4341-8AF8-8B99C5E8C2B7}" type="slidenum">
              <a:rPr lang="en-US"/>
              <a:pPr/>
              <a:t>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7735C-F2AF-4D85-8FA3-99BF4BADD66E}" type="slidenum">
              <a:rPr lang="en-US"/>
              <a:pPr/>
              <a:t>9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  <a:ln/>
        </p:spPr>
        <p:txBody>
          <a:bodyPr lIns="93719" tIns="47655" rIns="93719" bIns="4765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0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646A90-2DCE-460D-8DFD-EF7B422968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3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AC40A2-6D77-4F04-BB73-4A8933155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1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4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8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8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8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803-1F41-4A3D-8991-8FB60F77583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C82C-440C-48DF-A105-75EC2E33C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6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B803-1F41-4A3D-8991-8FB60F77583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C82C-440C-48DF-A105-75EC2E33C0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647848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KPSAHS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6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0"/>
            <a:ext cx="8686800" cy="57912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500" dirty="0">
                <a:solidFill>
                  <a:schemeClr val="tx1"/>
                </a:solidFill>
              </a:rPr>
              <a:t>Conducting the Fluoroscopic Examination 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endParaRPr lang="en-US" sz="45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500" dirty="0">
                <a:solidFill>
                  <a:schemeClr val="tx1"/>
                </a:solidFill>
              </a:rPr>
              <a:t>Basic Operational Procedures 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endParaRPr lang="en-US" sz="45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500" dirty="0">
                <a:solidFill>
                  <a:schemeClr val="tx1"/>
                </a:solidFill>
              </a:rPr>
              <a:t>Pediatric Fluoroscopy 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endParaRPr lang="en-US" sz="4500" dirty="0">
              <a:solidFill>
                <a:schemeClr val="tx1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500" dirty="0">
                <a:solidFill>
                  <a:schemeClr val="tx1"/>
                </a:solidFill>
              </a:rPr>
              <a:t>Mobile Fluoroscopy Equipment 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4800">
                <a:solidFill>
                  <a:schemeClr val="tx1"/>
                </a:solidFill>
              </a:rPr>
              <a:t>Allowable Exposure Rates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219200"/>
            <a:ext cx="5791200" cy="51816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Monitoring of the </a:t>
            </a:r>
            <a:r>
              <a:rPr lang="en-US" sz="3400" dirty="0" smtClean="0"/>
              <a:t>exposure (tube current) </a:t>
            </a:r>
            <a:r>
              <a:rPr lang="en-US" sz="3400" b="1" u="sng" dirty="0"/>
              <a:t>must</a:t>
            </a:r>
            <a:r>
              <a:rPr lang="en-US" sz="3400" dirty="0"/>
              <a:t> take place weekly</a:t>
            </a:r>
          </a:p>
          <a:p>
            <a:pPr>
              <a:lnSpc>
                <a:spcPct val="90000"/>
              </a:lnSpc>
            </a:pPr>
            <a:r>
              <a:rPr lang="en-US" sz="3400" dirty="0"/>
              <a:t>Logs MUST be kept</a:t>
            </a:r>
          </a:p>
          <a:p>
            <a:pPr>
              <a:lnSpc>
                <a:spcPct val="90000"/>
              </a:lnSpc>
            </a:pPr>
            <a:r>
              <a:rPr lang="en-US" sz="3400" dirty="0"/>
              <a:t>Evaluation of rates by a physicist once each 3 years, or with replacement or modification (w/o AEC)</a:t>
            </a:r>
          </a:p>
          <a:p>
            <a:pPr>
              <a:lnSpc>
                <a:spcPct val="90000"/>
              </a:lnSpc>
            </a:pPr>
            <a:r>
              <a:rPr lang="en-US" sz="3400" dirty="0"/>
              <a:t>Cine (&amp; units w/ AEC), once a year and any time modification is done</a:t>
            </a:r>
          </a:p>
        </p:txBody>
      </p:sp>
      <p:pic>
        <p:nvPicPr>
          <p:cNvPr id="2253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3528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485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Target to Panel Distance (TPD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371600"/>
            <a:ext cx="5715000" cy="495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AKA source-to-tabletop distance (STTD), source-to-skin distance (SSD)</a:t>
            </a:r>
          </a:p>
          <a:p>
            <a:r>
              <a:rPr lang="en-US" sz="3400" dirty="0" smtClean="0"/>
              <a:t>Patient receives </a:t>
            </a:r>
            <a:r>
              <a:rPr lang="en-US" sz="3400" u="sng" dirty="0" smtClean="0"/>
              <a:t>less dose</a:t>
            </a:r>
            <a:r>
              <a:rPr lang="en-US" sz="3400" dirty="0" smtClean="0"/>
              <a:t> with an </a:t>
            </a:r>
            <a:r>
              <a:rPr lang="en-US" sz="3400" u="sng" dirty="0" smtClean="0"/>
              <a:t>increased distance</a:t>
            </a:r>
            <a:r>
              <a:rPr lang="en-US" sz="3400" dirty="0" smtClean="0"/>
              <a:t> from the x-ray tube</a:t>
            </a:r>
          </a:p>
          <a:p>
            <a:r>
              <a:rPr lang="en-US" sz="3400" dirty="0" smtClean="0"/>
              <a:t>Should be at least 18”, shall be no less than 12”</a:t>
            </a:r>
            <a:endParaRPr lang="en-US" sz="3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0" y="1261753"/>
            <a:ext cx="2273861" cy="560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2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600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Conducting the Fluoroscopy </a:t>
            </a:r>
            <a:r>
              <a:rPr lang="en-US" dirty="0" smtClean="0">
                <a:solidFill>
                  <a:schemeClr val="tx1"/>
                </a:solidFill>
              </a:rPr>
              <a:t>Exam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828800"/>
            <a:ext cx="4572000" cy="4800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400" b="1" u="sng" dirty="0"/>
              <a:t>Indirectly</a:t>
            </a:r>
            <a:r>
              <a:rPr lang="en-US" sz="3400" dirty="0"/>
              <a:t> influenced exposure factors </a:t>
            </a:r>
            <a:r>
              <a:rPr lang="en-US" sz="3400" dirty="0" smtClean="0"/>
              <a:t> </a:t>
            </a:r>
            <a:endParaRPr lang="en-US" sz="3400" dirty="0"/>
          </a:p>
          <a:p>
            <a:pPr lvl="1"/>
            <a:r>
              <a:rPr lang="en-US" sz="3400" dirty="0"/>
              <a:t>Lighting</a:t>
            </a:r>
          </a:p>
          <a:p>
            <a:pPr lvl="1"/>
            <a:r>
              <a:rPr lang="en-US" sz="3400" dirty="0"/>
              <a:t>Poor image receptor quality</a:t>
            </a:r>
          </a:p>
          <a:p>
            <a:pPr lvl="1"/>
            <a:r>
              <a:rPr lang="en-US" sz="3400" dirty="0"/>
              <a:t>Low absorption table tops</a:t>
            </a:r>
          </a:p>
          <a:p>
            <a:endParaRPr lang="en-US" sz="3400" dirty="0"/>
          </a:p>
        </p:txBody>
      </p:sp>
      <p:pic>
        <p:nvPicPr>
          <p:cNvPr id="24582" name="Picture 6" descr="027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3966055" cy="268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16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6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5500">
                <a:solidFill>
                  <a:schemeClr val="tx1"/>
                </a:solidFill>
              </a:rPr>
              <a:t>Lighting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533400"/>
            <a:ext cx="4876800" cy="58674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3400" dirty="0"/>
              <a:t>Visual acuity: the ability to see fine detail</a:t>
            </a:r>
          </a:p>
          <a:p>
            <a:pPr>
              <a:lnSpc>
                <a:spcPct val="90000"/>
              </a:lnSpc>
            </a:pPr>
            <a:r>
              <a:rPr lang="en-US" sz="3400" dirty="0"/>
              <a:t>Rods</a:t>
            </a:r>
          </a:p>
          <a:p>
            <a:pPr lvl="1">
              <a:lnSpc>
                <a:spcPct val="90000"/>
              </a:lnSpc>
            </a:pPr>
            <a:r>
              <a:rPr lang="en-US" sz="3400" dirty="0"/>
              <a:t>Black and white (</a:t>
            </a:r>
            <a:r>
              <a:rPr lang="en-US" sz="3400" dirty="0" err="1"/>
              <a:t>Scotopic</a:t>
            </a:r>
            <a:r>
              <a:rPr lang="en-US" sz="3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3400" dirty="0"/>
              <a:t>Cones </a:t>
            </a:r>
          </a:p>
          <a:p>
            <a:pPr lvl="1">
              <a:lnSpc>
                <a:spcPct val="90000"/>
              </a:lnSpc>
            </a:pPr>
            <a:r>
              <a:rPr lang="en-US" sz="3400" dirty="0"/>
              <a:t>Color, daylight (</a:t>
            </a:r>
            <a:r>
              <a:rPr lang="en-US" sz="3400" dirty="0" err="1"/>
              <a:t>Photopic</a:t>
            </a:r>
            <a:r>
              <a:rPr lang="en-US" sz="3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3400" dirty="0"/>
              <a:t>Cones at central retina</a:t>
            </a:r>
          </a:p>
          <a:p>
            <a:pPr>
              <a:lnSpc>
                <a:spcPct val="90000"/>
              </a:lnSpc>
            </a:pPr>
            <a:r>
              <a:rPr lang="en-US" sz="3400" dirty="0"/>
              <a:t>Rods at periphery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8" y="1752600"/>
            <a:ext cx="356991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33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00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5500">
                <a:solidFill>
                  <a:schemeClr val="tx1"/>
                </a:solidFill>
              </a:rPr>
              <a:t>Lighting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066800"/>
            <a:ext cx="5181600" cy="5029200"/>
          </a:xfrm>
          <a:noFill/>
          <a:ln/>
        </p:spPr>
        <p:txBody>
          <a:bodyPr lIns="92075" tIns="46038" rIns="92075" bIns="46038"/>
          <a:lstStyle/>
          <a:p>
            <a:r>
              <a:rPr lang="en-US" sz="3400" dirty="0"/>
              <a:t>Dim room to enhance visualization of B &amp; W TV images</a:t>
            </a:r>
          </a:p>
          <a:p>
            <a:r>
              <a:rPr lang="en-US" sz="3400" dirty="0"/>
              <a:t>Normal viewing distance 12-15 inches</a:t>
            </a:r>
          </a:p>
          <a:p>
            <a:r>
              <a:rPr lang="en-US" sz="3400" dirty="0"/>
              <a:t>Image Integration time of at least 0.2 </a:t>
            </a:r>
            <a:r>
              <a:rPr lang="en-US" sz="3400" dirty="0" smtClean="0"/>
              <a:t>seconds</a:t>
            </a:r>
            <a:endParaRPr lang="en-US" sz="3400" dirty="0"/>
          </a:p>
        </p:txBody>
      </p:sp>
      <p:pic>
        <p:nvPicPr>
          <p:cNvPr id="2867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33020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44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4800">
                <a:solidFill>
                  <a:schemeClr val="tx1"/>
                </a:solidFill>
              </a:rPr>
              <a:t>Low Absorption Table Tops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00200"/>
            <a:ext cx="4114800" cy="4495800"/>
          </a:xfrm>
          <a:noFill/>
          <a:ln/>
        </p:spPr>
        <p:txBody>
          <a:bodyPr lIns="92075" tIns="46038" rIns="92075" bIns="46038"/>
          <a:lstStyle/>
          <a:p>
            <a:r>
              <a:rPr lang="en-US" sz="3400"/>
              <a:t>May not be more than 1 mm Al/eq at 100kvp</a:t>
            </a:r>
          </a:p>
          <a:p>
            <a:r>
              <a:rPr lang="en-US" sz="3400"/>
              <a:t>Increased thickness </a:t>
            </a:r>
            <a:r>
              <a:rPr lang="en-US" sz="3400" u="sng"/>
              <a:t>increases</a:t>
            </a:r>
            <a:r>
              <a:rPr lang="en-US" sz="3400"/>
              <a:t> patient dose</a:t>
            </a:r>
          </a:p>
        </p:txBody>
      </p:sp>
      <p:pic>
        <p:nvPicPr>
          <p:cNvPr id="3072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4000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13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Image Receptor Quality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752600"/>
            <a:ext cx="5029200" cy="43434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3400"/>
              <a:t>Poor conversion due to age (input or output phosphors)</a:t>
            </a:r>
          </a:p>
          <a:p>
            <a:pPr>
              <a:lnSpc>
                <a:spcPct val="90000"/>
              </a:lnSpc>
            </a:pPr>
            <a:r>
              <a:rPr lang="en-US" sz="3400"/>
              <a:t>Maladjusted image intensifier</a:t>
            </a:r>
          </a:p>
          <a:p>
            <a:pPr>
              <a:lnSpc>
                <a:spcPct val="90000"/>
              </a:lnSpc>
            </a:pPr>
            <a:r>
              <a:rPr lang="en-US" sz="3400"/>
              <a:t>Feedback loop system (ABS circuit adjusting kVp and mA)</a:t>
            </a:r>
          </a:p>
        </p:txBody>
      </p:sp>
      <p:pic>
        <p:nvPicPr>
          <p:cNvPr id="3277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478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0668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>
                <a:solidFill>
                  <a:schemeClr val="tx1"/>
                </a:solidFill>
              </a:rPr>
              <a:t>Conducting </a:t>
            </a:r>
            <a:r>
              <a:rPr lang="en-US" sz="4800" dirty="0" smtClean="0">
                <a:solidFill>
                  <a:schemeClr val="tx1"/>
                </a:solidFill>
              </a:rPr>
              <a:t>the Exam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382000" cy="5181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Patient and operator shielding are </a:t>
            </a:r>
            <a:r>
              <a:rPr lang="en-US" sz="3400" u="sng" dirty="0"/>
              <a:t>important exposure reducing considerations </a:t>
            </a:r>
            <a:r>
              <a:rPr lang="en-US" sz="3400" dirty="0" smtClean="0"/>
              <a:t> </a:t>
            </a:r>
            <a:endParaRPr lang="en-US" sz="3400" u="sng" dirty="0"/>
          </a:p>
          <a:p>
            <a:pPr lvl="1">
              <a:lnSpc>
                <a:spcPct val="90000"/>
              </a:lnSpc>
            </a:pPr>
            <a:r>
              <a:rPr lang="en-US" sz="3400" dirty="0" err="1"/>
              <a:t>Gonadal</a:t>
            </a:r>
            <a:r>
              <a:rPr lang="en-US" sz="3400" dirty="0"/>
              <a:t> shielding (</a:t>
            </a:r>
            <a:r>
              <a:rPr lang="en-US" sz="3400" i="1" dirty="0"/>
              <a:t>shall</a:t>
            </a:r>
            <a:r>
              <a:rPr lang="en-US" sz="3400" dirty="0"/>
              <a:t> be no less than 0.5 mm </a:t>
            </a:r>
            <a:r>
              <a:rPr lang="en-US" sz="3400" dirty="0" err="1"/>
              <a:t>Pb</a:t>
            </a:r>
            <a:r>
              <a:rPr lang="en-US" sz="3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3400" dirty="0"/>
              <a:t>Bucky slot cover (</a:t>
            </a:r>
            <a:r>
              <a:rPr lang="en-US" sz="3400" u="sng" dirty="0"/>
              <a:t>must</a:t>
            </a:r>
            <a:r>
              <a:rPr lang="en-US" sz="3400" dirty="0"/>
              <a:t> be covered with at least 0.25 mm </a:t>
            </a:r>
            <a:r>
              <a:rPr lang="en-US" sz="3400" dirty="0" err="1"/>
              <a:t>Pb</a:t>
            </a:r>
            <a:r>
              <a:rPr lang="en-US" sz="3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3400" dirty="0"/>
              <a:t>Three-phase or high frequency </a:t>
            </a:r>
            <a:r>
              <a:rPr lang="en-US" sz="3400" dirty="0" smtClean="0"/>
              <a:t>generators make x-ray generation more efficient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967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371600"/>
          </a:xfrm>
        </p:spPr>
        <p:txBody>
          <a:bodyPr>
            <a:normAutofit/>
          </a:bodyPr>
          <a:lstStyle/>
          <a:p>
            <a:r>
              <a:rPr lang="en-US" sz="4800" dirty="0"/>
              <a:t>High Voltage Generation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8077200" cy="42780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“From the standpoint of patient dose and radiographic quality (when radiographic technique is adjusted to same density and contrast), there is no appreciable improvement with the three-phase generator or high-frequency generator in standard imaging techniques.”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2954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>
                <a:solidFill>
                  <a:schemeClr val="tx1"/>
                </a:solidFill>
              </a:rPr>
              <a:t>Basic Operational Procedures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51816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r>
              <a:rPr lang="en-US" sz="3300" dirty="0"/>
              <a:t>Minimization of beam “on” time</a:t>
            </a:r>
          </a:p>
          <a:p>
            <a:r>
              <a:rPr lang="en-US" sz="3300" dirty="0"/>
              <a:t>Manual reset timer</a:t>
            </a:r>
          </a:p>
          <a:p>
            <a:r>
              <a:rPr lang="en-US" sz="3300" dirty="0" smtClean="0"/>
              <a:t>Maintenance </a:t>
            </a:r>
            <a:r>
              <a:rPr lang="en-US" sz="3300" dirty="0"/>
              <a:t>of:</a:t>
            </a:r>
          </a:p>
          <a:p>
            <a:pPr lvl="1"/>
            <a:r>
              <a:rPr lang="en-US" sz="3300" dirty="0"/>
              <a:t>Low </a:t>
            </a:r>
            <a:r>
              <a:rPr lang="en-US" sz="3300" dirty="0" err="1"/>
              <a:t>mA</a:t>
            </a:r>
            <a:endParaRPr lang="en-US" sz="3300" dirty="0"/>
          </a:p>
          <a:p>
            <a:pPr lvl="1"/>
            <a:r>
              <a:rPr lang="en-US" sz="3300" dirty="0" smtClean="0"/>
              <a:t>Optimal </a:t>
            </a:r>
            <a:r>
              <a:rPr lang="en-US" sz="3300" dirty="0" err="1" smtClean="0"/>
              <a:t>kVp</a:t>
            </a:r>
            <a:endParaRPr lang="en-US" sz="3300" dirty="0"/>
          </a:p>
          <a:p>
            <a:pPr lvl="1"/>
            <a:r>
              <a:rPr lang="en-US" sz="3300" dirty="0"/>
              <a:t>Collimation</a:t>
            </a:r>
          </a:p>
          <a:p>
            <a:pPr lvl="1"/>
            <a:r>
              <a:rPr lang="en-US" sz="3300" dirty="0" smtClean="0"/>
              <a:t>Proper dose </a:t>
            </a:r>
            <a:r>
              <a:rPr lang="en-US" sz="3300" dirty="0"/>
              <a:t>rate</a:t>
            </a:r>
          </a:p>
          <a:p>
            <a:pPr lvl="1"/>
            <a:r>
              <a:rPr lang="en-US" sz="3300" dirty="0" smtClean="0"/>
              <a:t>Minimal magnification</a:t>
            </a:r>
            <a:endParaRPr lang="en-US" sz="3300" dirty="0"/>
          </a:p>
          <a:p>
            <a:pPr lvl="1"/>
            <a:r>
              <a:rPr lang="en-US" sz="3300" dirty="0" smtClean="0"/>
              <a:t>Limited high-level fluoroscopy (boost)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7494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10668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Conducting the Fluoroscopic </a:t>
            </a:r>
            <a:r>
              <a:rPr lang="en-US" sz="4800" dirty="0" smtClean="0">
                <a:solidFill>
                  <a:schemeClr val="tx1"/>
                </a:solidFill>
              </a:rPr>
              <a:t>Exam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924800" cy="5181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3400" dirty="0"/>
              <a:t>Technical factors </a:t>
            </a:r>
            <a:r>
              <a:rPr lang="en-US" sz="3400" b="1" u="sng" dirty="0"/>
              <a:t>directly</a:t>
            </a:r>
            <a:r>
              <a:rPr lang="en-US" sz="3400" dirty="0"/>
              <a:t> influencing dose rate </a:t>
            </a:r>
            <a:r>
              <a:rPr lang="en-US" sz="3400" dirty="0" smtClean="0"/>
              <a:t> </a:t>
            </a:r>
            <a:endParaRPr lang="en-US" sz="3400" dirty="0"/>
          </a:p>
          <a:p>
            <a:pPr lvl="1">
              <a:lnSpc>
                <a:spcPct val="90000"/>
              </a:lnSpc>
            </a:pPr>
            <a:r>
              <a:rPr lang="en-US" sz="3400" dirty="0"/>
              <a:t>mA</a:t>
            </a:r>
          </a:p>
          <a:p>
            <a:pPr lvl="1">
              <a:lnSpc>
                <a:spcPct val="90000"/>
              </a:lnSpc>
            </a:pPr>
            <a:r>
              <a:rPr lang="en-US" sz="3400" dirty="0" err="1"/>
              <a:t>kVp</a:t>
            </a:r>
            <a:endParaRPr lang="en-US" sz="3400" dirty="0"/>
          </a:p>
          <a:p>
            <a:pPr lvl="1">
              <a:lnSpc>
                <a:spcPct val="90000"/>
              </a:lnSpc>
            </a:pPr>
            <a:r>
              <a:rPr lang="en-US" sz="3400" dirty="0"/>
              <a:t>Collimation</a:t>
            </a:r>
          </a:p>
          <a:p>
            <a:pPr lvl="1">
              <a:lnSpc>
                <a:spcPct val="90000"/>
              </a:lnSpc>
            </a:pPr>
            <a:r>
              <a:rPr lang="en-US" sz="3400" dirty="0"/>
              <a:t>Filtration</a:t>
            </a:r>
          </a:p>
          <a:p>
            <a:pPr lvl="1">
              <a:lnSpc>
                <a:spcPct val="90000"/>
              </a:lnSpc>
            </a:pPr>
            <a:r>
              <a:rPr lang="en-US" sz="3400" dirty="0"/>
              <a:t>Exposure time</a:t>
            </a:r>
          </a:p>
          <a:p>
            <a:pPr lvl="1">
              <a:lnSpc>
                <a:spcPct val="90000"/>
              </a:lnSpc>
            </a:pPr>
            <a:r>
              <a:rPr lang="en-US" sz="3400" dirty="0"/>
              <a:t>Target to panel distance</a:t>
            </a:r>
          </a:p>
        </p:txBody>
      </p:sp>
    </p:spTree>
    <p:extLst>
      <p:ext uri="{BB962C8B-B14F-4D97-AF65-F5344CB8AC3E}">
        <p14:creationId xmlns:p14="http://schemas.microsoft.com/office/powerpoint/2010/main" val="12879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34400" cy="10668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>
                <a:solidFill>
                  <a:schemeClr val="tx1"/>
                </a:solidFill>
              </a:rPr>
              <a:t>Basic Operational Procedures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153400" cy="4572000"/>
          </a:xfrm>
          <a:noFill/>
          <a:ln/>
        </p:spPr>
        <p:txBody>
          <a:bodyPr lIns="92075" tIns="46038" rIns="92075" bIns="46038"/>
          <a:lstStyle/>
          <a:p>
            <a:r>
              <a:rPr lang="en-US" sz="3400" dirty="0" smtClean="0"/>
              <a:t>Image recording</a:t>
            </a:r>
          </a:p>
          <a:p>
            <a:pPr lvl="1"/>
            <a:r>
              <a:rPr lang="en-US" sz="3400" dirty="0" smtClean="0"/>
              <a:t>Video tape, </a:t>
            </a:r>
            <a:r>
              <a:rPr lang="en-US" sz="3400" dirty="0" err="1"/>
              <a:t>p</a:t>
            </a:r>
            <a:r>
              <a:rPr lang="en-US" sz="3400" dirty="0" err="1" smtClean="0"/>
              <a:t>hotospot</a:t>
            </a:r>
            <a:r>
              <a:rPr lang="en-US" sz="3400" dirty="0" smtClean="0"/>
              <a:t> / </a:t>
            </a:r>
            <a:r>
              <a:rPr lang="en-US" sz="3400" dirty="0"/>
              <a:t>d</a:t>
            </a:r>
            <a:r>
              <a:rPr lang="en-US" sz="3400" dirty="0" smtClean="0"/>
              <a:t>igital </a:t>
            </a:r>
            <a:r>
              <a:rPr lang="en-US" sz="3400" dirty="0" err="1"/>
              <a:t>photospot</a:t>
            </a:r>
            <a:r>
              <a:rPr lang="en-US" sz="3400" dirty="0"/>
              <a:t> </a:t>
            </a:r>
            <a:r>
              <a:rPr lang="en-US" sz="3400" dirty="0" smtClean="0"/>
              <a:t>recording, </a:t>
            </a:r>
            <a:r>
              <a:rPr lang="en-US" sz="3400" dirty="0">
                <a:solidFill>
                  <a:prstClr val="black"/>
                </a:solidFill>
              </a:rPr>
              <a:t>conventional spot filming, </a:t>
            </a:r>
            <a:endParaRPr lang="en-US" sz="3400" dirty="0"/>
          </a:p>
          <a:p>
            <a:r>
              <a:rPr lang="en-US" sz="3400" dirty="0"/>
              <a:t>QC of image intensifiers</a:t>
            </a:r>
          </a:p>
          <a:p>
            <a:r>
              <a:rPr lang="en-US" sz="3400" dirty="0"/>
              <a:t>TV camera/monitor </a:t>
            </a:r>
            <a:endParaRPr lang="en-US" sz="3400" dirty="0" smtClean="0"/>
          </a:p>
          <a:p>
            <a:r>
              <a:rPr lang="en-US" sz="3400" dirty="0" smtClean="0"/>
              <a:t>Minimal </a:t>
            </a:r>
            <a:r>
              <a:rPr lang="en-US" sz="3400" dirty="0"/>
              <a:t>patient-to-intensifier distance</a:t>
            </a:r>
          </a:p>
        </p:txBody>
      </p:sp>
    </p:spTree>
    <p:extLst>
      <p:ext uri="{BB962C8B-B14F-4D97-AF65-F5344CB8AC3E}">
        <p14:creationId xmlns:p14="http://schemas.microsoft.com/office/powerpoint/2010/main" val="24850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73" y="152400"/>
            <a:ext cx="8991600" cy="12954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>
                <a:solidFill>
                  <a:schemeClr val="tx1"/>
                </a:solidFill>
              </a:rPr>
              <a:t>Basic Operational Procedures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724400"/>
          </a:xfrm>
          <a:noFill/>
          <a:ln/>
        </p:spPr>
        <p:txBody>
          <a:bodyPr lIns="92075" tIns="46038" rIns="92075" bIns="46038"/>
          <a:lstStyle/>
          <a:p>
            <a:r>
              <a:rPr lang="en-US" sz="3400" dirty="0"/>
              <a:t>Position to the area of interest </a:t>
            </a:r>
            <a:r>
              <a:rPr lang="en-US" sz="3400" u="sng" dirty="0"/>
              <a:t>prior</a:t>
            </a:r>
            <a:r>
              <a:rPr lang="en-US" sz="3400" dirty="0"/>
              <a:t> to fluoroscopy</a:t>
            </a:r>
          </a:p>
          <a:p>
            <a:r>
              <a:rPr lang="en-US" sz="3400" dirty="0"/>
              <a:t>Reduce patient motion</a:t>
            </a:r>
          </a:p>
          <a:p>
            <a:r>
              <a:rPr lang="en-US" sz="3400" dirty="0" smtClean="0"/>
              <a:t>Provide gonadal </a:t>
            </a:r>
            <a:r>
              <a:rPr lang="en-US" sz="3400" dirty="0"/>
              <a:t>shielding</a:t>
            </a:r>
          </a:p>
          <a:p>
            <a:r>
              <a:rPr lang="en-US" sz="3400" dirty="0"/>
              <a:t>Reduce extraneous </a:t>
            </a:r>
            <a:r>
              <a:rPr lang="en-US" sz="3400" dirty="0" smtClean="0"/>
              <a:t>room light</a:t>
            </a:r>
            <a:endParaRPr lang="en-US" sz="3400" dirty="0"/>
          </a:p>
          <a:p>
            <a:r>
              <a:rPr lang="en-US" sz="3400" dirty="0" smtClean="0"/>
              <a:t>Ensure </a:t>
            </a:r>
            <a:r>
              <a:rPr lang="en-US" sz="3400" dirty="0" err="1" smtClean="0"/>
              <a:t>bucky</a:t>
            </a:r>
            <a:r>
              <a:rPr lang="en-US" sz="3400" dirty="0" smtClean="0"/>
              <a:t> tray is moved from to one end of the table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6602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248400" cy="9144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Pediatric </a:t>
            </a:r>
            <a:r>
              <a:rPr lang="en-US" dirty="0" smtClean="0">
                <a:solidFill>
                  <a:schemeClr val="tx1"/>
                </a:solidFill>
              </a:rPr>
              <a:t>Fluoroscopy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382000" cy="48768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400" u="sng" dirty="0"/>
              <a:t>Motion </a:t>
            </a:r>
            <a:r>
              <a:rPr lang="en-US" sz="3400" u="sng" dirty="0" smtClean="0"/>
              <a:t>will present the biggest challenge</a:t>
            </a:r>
            <a:endParaRPr lang="en-US" sz="3400" u="sng" dirty="0"/>
          </a:p>
          <a:p>
            <a:r>
              <a:rPr lang="en-US" sz="3400" dirty="0"/>
              <a:t>Personnel need to wear lead gloves and aprons if holding a child</a:t>
            </a:r>
          </a:p>
          <a:p>
            <a:r>
              <a:rPr lang="en-US" sz="3400" dirty="0" err="1"/>
              <a:t>Gonadal</a:t>
            </a:r>
            <a:r>
              <a:rPr lang="en-US" sz="3400" dirty="0"/>
              <a:t> shielding of </a:t>
            </a:r>
            <a:r>
              <a:rPr lang="en-US" sz="3400" u="sng" dirty="0"/>
              <a:t>at least 0.5 mm </a:t>
            </a:r>
            <a:r>
              <a:rPr lang="en-US" sz="3400" u="sng" dirty="0" err="1"/>
              <a:t>Pb</a:t>
            </a:r>
            <a:endParaRPr lang="en-US" sz="3400" u="sng" dirty="0"/>
          </a:p>
          <a:p>
            <a:r>
              <a:rPr lang="en-US" sz="3400" dirty="0"/>
              <a:t>Clothing and diapers create artifacts</a:t>
            </a:r>
          </a:p>
          <a:p>
            <a:r>
              <a:rPr lang="en-US" sz="3400" dirty="0"/>
              <a:t>Avoid using ABC or ABS</a:t>
            </a:r>
          </a:p>
          <a:p>
            <a:r>
              <a:rPr lang="en-US" sz="3400" dirty="0"/>
              <a:t>Use shortest possible patient-to-image </a:t>
            </a:r>
            <a:r>
              <a:rPr lang="en-US" sz="3400" dirty="0" smtClean="0"/>
              <a:t>distance</a:t>
            </a:r>
            <a:endParaRPr lang="en-US" sz="3400" dirty="0"/>
          </a:p>
        </p:txBody>
      </p:sp>
      <p:graphicFrame>
        <p:nvGraphicFramePr>
          <p:cNvPr id="4710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187427"/>
              </p:ext>
            </p:extLst>
          </p:nvPr>
        </p:nvGraphicFramePr>
        <p:xfrm>
          <a:off x="6858000" y="228600"/>
          <a:ext cx="2057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lip" r:id="rId4" imgW="4025880" imgH="3030480" progId="">
                  <p:embed/>
                </p:oleObj>
              </mc:Choice>
              <mc:Fallback>
                <p:oleObj name="Clip" r:id="rId4" imgW="4025880" imgH="30304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8600"/>
                        <a:ext cx="2057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9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467600" cy="1066800"/>
          </a:xfrm>
          <a:noFill/>
          <a:ln/>
        </p:spPr>
        <p:txBody>
          <a:bodyPr lIns="92075" tIns="46038" rIns="92075" bIns="46038"/>
          <a:lstStyle/>
          <a:p>
            <a:r>
              <a:rPr lang="en-US" dirty="0">
                <a:solidFill>
                  <a:schemeClr val="tx1"/>
                </a:solidFill>
              </a:rPr>
              <a:t>Pediatric Fluoroscopy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382000" cy="52578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3400" dirty="0"/>
              <a:t>Collimate to area of interest</a:t>
            </a:r>
          </a:p>
          <a:p>
            <a:r>
              <a:rPr lang="en-US" sz="3400" dirty="0"/>
              <a:t>May have to manually override automatic collimation</a:t>
            </a:r>
          </a:p>
          <a:p>
            <a:r>
              <a:rPr lang="en-US" sz="3400" dirty="0"/>
              <a:t>Cine frame rates to a minimum</a:t>
            </a:r>
          </a:p>
          <a:p>
            <a:r>
              <a:rPr lang="en-US" sz="3400" dirty="0"/>
              <a:t>Grids increase radiation &amp; are not necessary for use with infants</a:t>
            </a:r>
          </a:p>
          <a:p>
            <a:r>
              <a:rPr lang="en-US" sz="3400" dirty="0" err="1"/>
              <a:t>Photospot</a:t>
            </a:r>
            <a:r>
              <a:rPr lang="en-US" sz="3400" dirty="0"/>
              <a:t>, spot film cameras, and digital </a:t>
            </a:r>
            <a:r>
              <a:rPr lang="en-US" sz="3400" dirty="0" err="1"/>
              <a:t>photospot</a:t>
            </a:r>
            <a:r>
              <a:rPr lang="en-US" sz="3400" dirty="0"/>
              <a:t> </a:t>
            </a:r>
            <a:r>
              <a:rPr lang="en-US" sz="3400" dirty="0" smtClean="0"/>
              <a:t>cameras/recording </a:t>
            </a:r>
            <a:r>
              <a:rPr lang="en-US" sz="3400" dirty="0"/>
              <a:t>preferable to conventional spot film imaging</a:t>
            </a:r>
          </a:p>
        </p:txBody>
      </p:sp>
      <p:graphicFrame>
        <p:nvGraphicFramePr>
          <p:cNvPr id="4915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724019"/>
              </p:ext>
            </p:extLst>
          </p:nvPr>
        </p:nvGraphicFramePr>
        <p:xfrm>
          <a:off x="7391400" y="228600"/>
          <a:ext cx="1587500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Clip" r:id="rId4" imgW="4025880" imgH="4160520" progId="">
                  <p:embed/>
                </p:oleObj>
              </mc:Choice>
              <mc:Fallback>
                <p:oleObj name="Clip" r:id="rId4" imgW="4025880" imgH="41605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28600"/>
                        <a:ext cx="1587500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6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Mobile </a:t>
            </a:r>
            <a:r>
              <a:rPr lang="en-US" sz="4800" dirty="0" smtClean="0">
                <a:solidFill>
                  <a:schemeClr val="tx1"/>
                </a:solidFill>
              </a:rPr>
              <a:t>Operation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48768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500" dirty="0"/>
              <a:t>An audible indicator when radiation is produced</a:t>
            </a:r>
          </a:p>
          <a:p>
            <a:r>
              <a:rPr lang="en-US" sz="3500" dirty="0"/>
              <a:t>Time accumulator incorporated into the video display</a:t>
            </a:r>
          </a:p>
          <a:p>
            <a:r>
              <a:rPr lang="en-US" sz="3500" dirty="0"/>
              <a:t>Analog or digital video storage system</a:t>
            </a:r>
          </a:p>
          <a:p>
            <a:r>
              <a:rPr lang="en-US" sz="3500" dirty="0"/>
              <a:t>“Last frame hold” </a:t>
            </a:r>
            <a:r>
              <a:rPr lang="en-US" sz="3500" dirty="0" smtClean="0"/>
              <a:t>feature (LIH)</a:t>
            </a:r>
            <a:endParaRPr lang="en-US" sz="3500" dirty="0"/>
          </a:p>
          <a:p>
            <a:r>
              <a:rPr lang="en-US" sz="3500" dirty="0"/>
              <a:t>Longest possible “cone” / “spacer” to increase SSD</a:t>
            </a:r>
          </a:p>
        </p:txBody>
      </p:sp>
    </p:spTree>
    <p:extLst>
      <p:ext uri="{BB962C8B-B14F-4D97-AF65-F5344CB8AC3E}">
        <p14:creationId xmlns:p14="http://schemas.microsoft.com/office/powerpoint/2010/main" val="9624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5000">
                <a:solidFill>
                  <a:schemeClr val="tx1"/>
                </a:solidFill>
              </a:rPr>
              <a:t>Mobile Operation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447800"/>
            <a:ext cx="4953000" cy="4876800"/>
          </a:xfrm>
          <a:noFill/>
          <a:ln/>
        </p:spPr>
        <p:txBody>
          <a:bodyPr lIns="92075" tIns="46038" rIns="92075" bIns="46038"/>
          <a:lstStyle/>
          <a:p>
            <a:r>
              <a:rPr lang="en-US" sz="3500"/>
              <a:t>C-arm cover</a:t>
            </a:r>
          </a:p>
          <a:p>
            <a:r>
              <a:rPr lang="en-US" sz="3500"/>
              <a:t>Properly functioning locks</a:t>
            </a:r>
          </a:p>
          <a:p>
            <a:r>
              <a:rPr lang="en-US" sz="3500"/>
              <a:t>Equipment in good physical condition</a:t>
            </a:r>
          </a:p>
          <a:p>
            <a:r>
              <a:rPr lang="en-US" sz="3500"/>
              <a:t>Appropriately cleaned &amp; covered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597275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423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447800"/>
          </a:xfrm>
          <a:noFill/>
          <a:ln/>
        </p:spPr>
        <p:txBody>
          <a:bodyPr lIns="92075" tIns="46038" rIns="92075" bIns="46038"/>
          <a:lstStyle/>
          <a:p>
            <a:r>
              <a:rPr lang="en-US">
                <a:solidFill>
                  <a:schemeClr val="tx1"/>
                </a:solidFill>
              </a:rPr>
              <a:t>Mobile Fluoroscopic Equipment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458200" cy="5410200"/>
          </a:xfrm>
          <a:noFill/>
          <a:ln/>
        </p:spPr>
        <p:txBody>
          <a:bodyPr lIns="92075" tIns="46038" rIns="92075" bIns="46038"/>
          <a:lstStyle/>
          <a:p>
            <a:r>
              <a:rPr lang="en-US" sz="3400" dirty="0"/>
              <a:t>Structural shielding will be the same if used in a fixed space</a:t>
            </a:r>
          </a:p>
          <a:p>
            <a:r>
              <a:rPr lang="en-US" sz="3400" dirty="0"/>
              <a:t>Minimum 12</a:t>
            </a:r>
            <a:r>
              <a:rPr lang="en-US" sz="3400" dirty="0">
                <a:cs typeface="Arial" charset="0"/>
              </a:rPr>
              <a:t>″ SSD</a:t>
            </a:r>
          </a:p>
          <a:p>
            <a:r>
              <a:rPr lang="en-US" sz="3400" dirty="0"/>
              <a:t>Image intensification MUST be provided</a:t>
            </a:r>
          </a:p>
          <a:p>
            <a:r>
              <a:rPr lang="en-US" sz="3400" dirty="0"/>
              <a:t>Shall be impossible to operate if collimating cone or diaphragm is not in place</a:t>
            </a:r>
          </a:p>
          <a:p>
            <a:r>
              <a:rPr lang="en-US" sz="3400" dirty="0"/>
              <a:t>Maximum permissible dose rate shall not exceed 5 </a:t>
            </a:r>
            <a:r>
              <a:rPr lang="en-US" sz="3400" dirty="0" err="1"/>
              <a:t>rads</a:t>
            </a:r>
            <a:r>
              <a:rPr lang="en-US" sz="3400" dirty="0"/>
              <a:t>/min @ 30 cm (12</a:t>
            </a:r>
            <a:r>
              <a:rPr lang="en-US" sz="3400" dirty="0">
                <a:cs typeface="Arial" charset="0"/>
              </a:rPr>
              <a:t>″)</a:t>
            </a:r>
          </a:p>
        </p:txBody>
      </p:sp>
    </p:spTree>
    <p:extLst>
      <p:ext uri="{BB962C8B-B14F-4D97-AF65-F5344CB8AC3E}">
        <p14:creationId xmlns:p14="http://schemas.microsoft.com/office/powerpoint/2010/main" val="23980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Mobile Fluoroscopic Equipment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382000" cy="5181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Personnel monitoring REQUIRED </a:t>
            </a:r>
            <a:r>
              <a:rPr lang="en-US" sz="3500" dirty="0" smtClean="0"/>
              <a:t>for those using </a:t>
            </a:r>
            <a:r>
              <a:rPr lang="en-US" sz="3500" dirty="0"/>
              <a:t>mobile equipment</a:t>
            </a:r>
          </a:p>
          <a:p>
            <a:pPr>
              <a:lnSpc>
                <a:spcPct val="90000"/>
              </a:lnSpc>
            </a:pPr>
            <a:r>
              <a:rPr lang="en-US" sz="3500" u="sng" dirty="0"/>
              <a:t>Protective aprons of at least 0.25 mm </a:t>
            </a:r>
            <a:r>
              <a:rPr lang="en-US" sz="3500" u="sng" dirty="0" err="1"/>
              <a:t>Pb</a:t>
            </a:r>
            <a:r>
              <a:rPr lang="en-US" sz="3500" u="sng" dirty="0"/>
              <a:t> worn if one is likely to receive 5 </a:t>
            </a:r>
            <a:r>
              <a:rPr lang="en-US" sz="3500" u="sng" dirty="0" err="1"/>
              <a:t>mR</a:t>
            </a:r>
            <a:r>
              <a:rPr lang="en-US" sz="3500" u="sng" dirty="0"/>
              <a:t>/hr or more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Use boost position (high level control button) only when necessary 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If boost is used, there </a:t>
            </a:r>
            <a:r>
              <a:rPr lang="en-US" sz="3500" u="sng" dirty="0"/>
              <a:t>must</a:t>
            </a:r>
            <a:r>
              <a:rPr lang="en-US" sz="3500" dirty="0"/>
              <a:t> </a:t>
            </a:r>
            <a:r>
              <a:rPr lang="en-US" sz="3500" dirty="0" smtClean="0"/>
              <a:t>be a </a:t>
            </a:r>
            <a:r>
              <a:rPr lang="en-US" sz="3500" dirty="0"/>
              <a:t>continuous </a:t>
            </a:r>
            <a:r>
              <a:rPr lang="en-US" sz="3500" u="sng" dirty="0"/>
              <a:t>audible</a:t>
            </a:r>
            <a:r>
              <a:rPr lang="en-US" sz="3500" dirty="0"/>
              <a:t> signal</a:t>
            </a:r>
          </a:p>
        </p:txBody>
      </p:sp>
    </p:spTree>
    <p:extLst>
      <p:ext uri="{BB962C8B-B14F-4D97-AF65-F5344CB8AC3E}">
        <p14:creationId xmlns:p14="http://schemas.microsoft.com/office/powerpoint/2010/main" val="23961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1"/>
            <a:ext cx="8839200" cy="2228850"/>
          </a:xfrm>
        </p:spPr>
        <p:txBody>
          <a:bodyPr>
            <a:normAutofit/>
          </a:bodyPr>
          <a:lstStyle/>
          <a:p>
            <a:r>
              <a:rPr lang="en-US" dirty="0" smtClean="0"/>
              <a:t>Responsibility &amp; Supervision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tx1"/>
                </a:solidFill>
              </a:rPr>
              <a:t>California Title 17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2192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 sz="4800" dirty="0"/>
              <a:t>Activities &amp; Supervisory Categories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25750" y="1447800"/>
            <a:ext cx="6089650" cy="50292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3400" dirty="0"/>
              <a:t>Authorizing Personnel</a:t>
            </a:r>
          </a:p>
          <a:p>
            <a:r>
              <a:rPr lang="en-US" sz="3400" dirty="0"/>
              <a:t>Documentation of licensure</a:t>
            </a:r>
          </a:p>
          <a:p>
            <a:r>
              <a:rPr lang="en-US" sz="3400" dirty="0"/>
              <a:t>Monitoring and Maintenance Records</a:t>
            </a:r>
          </a:p>
          <a:p>
            <a:r>
              <a:rPr lang="en-US" sz="3400" dirty="0"/>
              <a:t>Incident Notification</a:t>
            </a:r>
          </a:p>
          <a:p>
            <a:r>
              <a:rPr lang="en-US" sz="3400" dirty="0"/>
              <a:t>Continued Education</a:t>
            </a:r>
          </a:p>
          <a:p>
            <a:r>
              <a:rPr lang="en-US" sz="3400" dirty="0"/>
              <a:t>Safety Provisions</a:t>
            </a:r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282575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49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5500" dirty="0" err="1">
                <a:solidFill>
                  <a:schemeClr val="tx1"/>
                </a:solidFill>
              </a:rPr>
              <a:t>mA</a:t>
            </a:r>
            <a:endParaRPr lang="en-US" sz="5500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524000"/>
            <a:ext cx="8305800" cy="4572000"/>
          </a:xfrm>
          <a:noFill/>
          <a:ln/>
        </p:spPr>
        <p:txBody>
          <a:bodyPr lIns="92075" tIns="46038" rIns="92075" bIns="46038"/>
          <a:lstStyle/>
          <a:p>
            <a:r>
              <a:rPr lang="en-US" sz="3400" dirty="0"/>
              <a:t>Measure of tube current</a:t>
            </a:r>
          </a:p>
          <a:p>
            <a:r>
              <a:rPr lang="en-US" sz="3400" dirty="0"/>
              <a:t>Measure of the quantity of x-ray</a:t>
            </a:r>
          </a:p>
          <a:p>
            <a:r>
              <a:rPr lang="en-US" sz="3400" dirty="0"/>
              <a:t>X-ray output is </a:t>
            </a:r>
            <a:r>
              <a:rPr lang="en-US" sz="3400" u="sng" dirty="0"/>
              <a:t>directly proportional</a:t>
            </a:r>
            <a:r>
              <a:rPr lang="en-US" sz="3400" dirty="0"/>
              <a:t> to </a:t>
            </a:r>
            <a:r>
              <a:rPr lang="en-US" sz="3400" dirty="0" err="1"/>
              <a:t>mA</a:t>
            </a:r>
            <a:endParaRPr lang="en-US" sz="3400" dirty="0"/>
          </a:p>
          <a:p>
            <a:r>
              <a:rPr lang="en-US" sz="3400" dirty="0"/>
              <a:t>Number of photons affect dose </a:t>
            </a:r>
            <a:r>
              <a:rPr lang="en-US" sz="3400" dirty="0" smtClean="0"/>
              <a:t>rate</a:t>
            </a:r>
          </a:p>
          <a:p>
            <a:pPr lvl="1"/>
            <a:r>
              <a:rPr lang="en-US" sz="3400" dirty="0" smtClean="0"/>
              <a:t>An increase in photons equates to an increase in patient dose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2072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Supervisor Responsibility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524000"/>
            <a:ext cx="4611688" cy="4227513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3400" dirty="0"/>
              <a:t>Shielding</a:t>
            </a:r>
          </a:p>
          <a:p>
            <a:r>
              <a:rPr lang="en-US" sz="3400" dirty="0"/>
              <a:t>Equipment registration</a:t>
            </a:r>
          </a:p>
          <a:p>
            <a:r>
              <a:rPr lang="en-US" sz="3400" dirty="0"/>
              <a:t>Supervision of </a:t>
            </a:r>
            <a:r>
              <a:rPr lang="en-US" sz="3400" dirty="0" smtClean="0"/>
              <a:t>operators</a:t>
            </a:r>
            <a:endParaRPr lang="en-US" sz="3400" dirty="0"/>
          </a:p>
        </p:txBody>
      </p:sp>
      <p:pic>
        <p:nvPicPr>
          <p:cNvPr id="819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42164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0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4800"/>
              <a:t>Authorized Personnel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447800"/>
            <a:ext cx="8458200" cy="5029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400" dirty="0"/>
              <a:t>Only those persons with valid permits or certification</a:t>
            </a:r>
          </a:p>
          <a:p>
            <a:r>
              <a:rPr lang="en-US" sz="3400" dirty="0"/>
              <a:t>Licentiates of the healing arts, including MD’s, DO’s, DPM’s, and DC’s</a:t>
            </a:r>
          </a:p>
          <a:p>
            <a:r>
              <a:rPr lang="en-US" sz="3400" dirty="0"/>
              <a:t>Those with Fluoroscopy supervisory permits</a:t>
            </a:r>
          </a:p>
        </p:txBody>
      </p:sp>
    </p:spTree>
    <p:extLst>
      <p:ext uri="{BB962C8B-B14F-4D97-AF65-F5344CB8AC3E}">
        <p14:creationId xmlns:p14="http://schemas.microsoft.com/office/powerpoint/2010/main" val="42533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382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4800"/>
              <a:t>Authorized Personnel (cont)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486400" cy="460851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/>
              <a:t>Those with Radiology supervisory permits (general radiology)</a:t>
            </a:r>
          </a:p>
          <a:p>
            <a:r>
              <a:rPr lang="en-US" dirty="0"/>
              <a:t>Dermatological supervisor and operator permits for low level skin treatment.</a:t>
            </a: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33020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91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4800"/>
              <a:t>Authorized Personnel (cont)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447800"/>
            <a:ext cx="8458200" cy="5029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/>
              <a:t>Certified technologist with at least 2 years of formal training</a:t>
            </a:r>
          </a:p>
          <a:p>
            <a:r>
              <a:rPr lang="en-US" dirty="0" smtClean="0"/>
              <a:t>Students </a:t>
            </a:r>
            <a:r>
              <a:rPr lang="en-US" dirty="0"/>
              <a:t>in approved programs </a:t>
            </a:r>
            <a:endParaRPr lang="en-US" dirty="0" smtClean="0"/>
          </a:p>
          <a:p>
            <a:r>
              <a:rPr lang="en-US" dirty="0" smtClean="0"/>
              <a:t>Physician assistants with formal training and certification </a:t>
            </a:r>
          </a:p>
          <a:p>
            <a:r>
              <a:rPr lang="en-US" dirty="0"/>
              <a:t>Limited permit technician with less than 2 years of formal </a:t>
            </a:r>
            <a:r>
              <a:rPr lang="en-US" dirty="0" smtClean="0"/>
              <a:t>training </a:t>
            </a:r>
            <a:r>
              <a:rPr lang="en-US" u="sng" dirty="0"/>
              <a:t>can not do </a:t>
            </a:r>
            <a:r>
              <a:rPr lang="en-US" u="sng" dirty="0" smtClean="0"/>
              <a:t>Fluoroscopy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199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Scope of Practice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077200" cy="4572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400" dirty="0"/>
              <a:t>Supervision is limited to scope of practice</a:t>
            </a:r>
          </a:p>
          <a:p>
            <a:r>
              <a:rPr lang="en-US" sz="3400" dirty="0"/>
              <a:t>Technologists </a:t>
            </a:r>
            <a:r>
              <a:rPr lang="en-US" sz="3400" dirty="0" smtClean="0"/>
              <a:t>and PAs may </a:t>
            </a:r>
            <a:r>
              <a:rPr lang="en-US" sz="3400" dirty="0"/>
              <a:t>only practice under approved supervision</a:t>
            </a:r>
          </a:p>
          <a:p>
            <a:r>
              <a:rPr lang="en-US" sz="3400" dirty="0"/>
              <a:t>Technologists do not interpret x-rays or imply intent to do </a:t>
            </a:r>
            <a:r>
              <a:rPr lang="en-US" sz="3400" dirty="0" smtClean="0"/>
              <a:t>so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217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Display of Documents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229600" cy="4227513"/>
          </a:xfrm>
          <a:noFill/>
          <a:ln/>
        </p:spPr>
        <p:txBody>
          <a:bodyPr lIns="92075" tIns="46038" rIns="92075" bIns="46038">
            <a:normAutofit fontScale="92500"/>
          </a:bodyPr>
          <a:lstStyle/>
          <a:p>
            <a:r>
              <a:rPr lang="en-US" sz="3400" dirty="0"/>
              <a:t>C</a:t>
            </a:r>
            <a:r>
              <a:rPr lang="en-US" sz="3400" dirty="0" smtClean="0"/>
              <a:t>ertificates </a:t>
            </a:r>
            <a:r>
              <a:rPr lang="en-US" sz="3400" dirty="0"/>
              <a:t>and permits issued by the RHB </a:t>
            </a:r>
            <a:r>
              <a:rPr lang="en-US" sz="3400" u="sng" dirty="0"/>
              <a:t>must</a:t>
            </a:r>
            <a:r>
              <a:rPr lang="en-US" sz="3400" dirty="0"/>
              <a:t> be posted in the place of work. </a:t>
            </a:r>
          </a:p>
          <a:p>
            <a:r>
              <a:rPr lang="en-US" sz="3400" dirty="0"/>
              <a:t>Photocopies will suffice for individuals with multiple </a:t>
            </a:r>
            <a:r>
              <a:rPr lang="en-US" sz="3400" dirty="0" smtClean="0"/>
              <a:t>employers</a:t>
            </a:r>
          </a:p>
          <a:p>
            <a:r>
              <a:rPr lang="en-US" sz="3400" dirty="0"/>
              <a:t>Permits </a:t>
            </a:r>
            <a:r>
              <a:rPr lang="en-US" sz="3400" dirty="0" smtClean="0"/>
              <a:t>must </a:t>
            </a:r>
            <a:r>
              <a:rPr lang="en-US" sz="3400" dirty="0"/>
              <a:t>be prominently displayed.</a:t>
            </a:r>
          </a:p>
          <a:p>
            <a:r>
              <a:rPr lang="en-US" sz="3400" dirty="0"/>
              <a:t>For large groups a list of </a:t>
            </a:r>
            <a:r>
              <a:rPr lang="en-US" sz="3400" dirty="0" smtClean="0"/>
              <a:t>licensed/certified </a:t>
            </a:r>
            <a:r>
              <a:rPr lang="en-US" sz="3400" dirty="0"/>
              <a:t>individuals will suffice with information about the location of the actual documents</a:t>
            </a:r>
            <a:r>
              <a:rPr lang="en-US" sz="3400" dirty="0" smtClean="0"/>
              <a:t>.</a:t>
            </a:r>
            <a:endParaRPr lang="en-US" sz="3400" dirty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1311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Display of Documents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05000"/>
            <a:ext cx="4038600" cy="422751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/>
              <a:t>California regulations RH-2364 “Notification to Employees” </a:t>
            </a:r>
            <a:r>
              <a:rPr lang="en-US" b="1" i="1" u="sng" dirty="0"/>
              <a:t>must</a:t>
            </a:r>
            <a:r>
              <a:rPr lang="en-US" dirty="0"/>
              <a:t> be posted.</a:t>
            </a:r>
          </a:p>
        </p:txBody>
      </p:sp>
      <p:pic>
        <p:nvPicPr>
          <p:cNvPr id="2253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79600"/>
            <a:ext cx="41783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30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Record Keeping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600200"/>
            <a:ext cx="5029200" cy="4532313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dirty="0"/>
              <a:t>Calibration, test, survey, repair for a period of 3 years</a:t>
            </a:r>
          </a:p>
          <a:p>
            <a:r>
              <a:rPr lang="en-US" dirty="0"/>
              <a:t>Receipts of transfer and or disposal kept 3 years</a:t>
            </a:r>
          </a:p>
          <a:p>
            <a:r>
              <a:rPr lang="en-US" dirty="0" err="1"/>
              <a:t>Dosimetry</a:t>
            </a:r>
            <a:r>
              <a:rPr lang="en-US" dirty="0"/>
              <a:t> reports kept </a:t>
            </a:r>
            <a:r>
              <a:rPr lang="en-US" dirty="0" smtClean="0"/>
              <a:t>indefinitely</a:t>
            </a:r>
            <a:endParaRPr lang="en-US" dirty="0"/>
          </a:p>
        </p:txBody>
      </p:sp>
      <p:pic>
        <p:nvPicPr>
          <p:cNvPr id="2458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14600"/>
            <a:ext cx="35814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385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Record Keeping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676400"/>
            <a:ext cx="8077200" cy="445611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500" dirty="0" err="1" smtClean="0"/>
              <a:t>Dosimetry</a:t>
            </a:r>
            <a:r>
              <a:rPr lang="en-US" sz="3500" dirty="0" smtClean="0"/>
              <a:t> reports come out monthly or quarterly</a:t>
            </a:r>
          </a:p>
          <a:p>
            <a:pPr lvl="1"/>
            <a:r>
              <a:rPr lang="en-US" sz="3500" dirty="0" smtClean="0"/>
              <a:t>In units of rem or </a:t>
            </a:r>
            <a:r>
              <a:rPr lang="en-US" sz="3500" dirty="0" err="1" smtClean="0"/>
              <a:t>mrem</a:t>
            </a:r>
            <a:endParaRPr lang="en-US" sz="3500" dirty="0"/>
          </a:p>
          <a:p>
            <a:r>
              <a:rPr lang="en-US" sz="3500" dirty="0" smtClean="0"/>
              <a:t>Badge reporting </a:t>
            </a:r>
            <a:r>
              <a:rPr lang="en-US" sz="3500" dirty="0"/>
              <a:t>not to exceed one year</a:t>
            </a:r>
          </a:p>
          <a:p>
            <a:r>
              <a:rPr lang="en-US" sz="3500" dirty="0"/>
              <a:t>Film processor records logs 1 year</a:t>
            </a: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6828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5240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 sz="4800" dirty="0"/>
              <a:t>Over-Exposure of Monitoring Badges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676400"/>
            <a:ext cx="5257800" cy="47244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dirty="0"/>
              <a:t>An over exposure of a film badge, or dosimeter type device is considered to be presumptive evidence of exposure and </a:t>
            </a:r>
            <a:r>
              <a:rPr lang="en-US" b="1" u="sng" dirty="0"/>
              <a:t>not definitive information</a:t>
            </a:r>
          </a:p>
        </p:txBody>
      </p:sp>
      <p:pic>
        <p:nvPicPr>
          <p:cNvPr id="2867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12925"/>
            <a:ext cx="2006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rrowheads="1"/>
          </p:cNvPicPr>
          <p:nvPr/>
        </p:nvPicPr>
        <p:blipFill>
          <a:blip r:embed="rId4" cstate="print"/>
          <a:srcRect r="6022" b="9905"/>
          <a:stretch>
            <a:fillRect/>
          </a:stretch>
        </p:blipFill>
        <p:spPr bwMode="auto">
          <a:xfrm>
            <a:off x="381000" y="4800600"/>
            <a:ext cx="2936065" cy="193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895600"/>
            <a:ext cx="2921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76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5500" dirty="0" err="1">
                <a:solidFill>
                  <a:schemeClr val="tx1"/>
                </a:solidFill>
              </a:rPr>
              <a:t>kVp</a:t>
            </a:r>
            <a:endParaRPr lang="en-US" sz="55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600200"/>
            <a:ext cx="7467600" cy="4572000"/>
          </a:xfrm>
          <a:noFill/>
          <a:ln/>
        </p:spPr>
        <p:txBody>
          <a:bodyPr lIns="92075" tIns="46038" rIns="92075" bIns="46038"/>
          <a:lstStyle/>
          <a:p>
            <a:r>
              <a:rPr lang="en-US" sz="3400" dirty="0"/>
              <a:t>Measure of tube potential</a:t>
            </a:r>
          </a:p>
          <a:p>
            <a:r>
              <a:rPr lang="en-US" sz="3400" dirty="0"/>
              <a:t>Determines the penetrating ability of x-rays</a:t>
            </a:r>
          </a:p>
          <a:p>
            <a:r>
              <a:rPr lang="en-US" sz="3400" dirty="0"/>
              <a:t>Refers to the </a:t>
            </a:r>
            <a:r>
              <a:rPr lang="en-US" sz="3400" u="sng" dirty="0"/>
              <a:t>quality</a:t>
            </a:r>
            <a:r>
              <a:rPr lang="en-US" sz="3400" dirty="0"/>
              <a:t> of the beam</a:t>
            </a:r>
          </a:p>
          <a:p>
            <a:r>
              <a:rPr lang="en-US" sz="3400" dirty="0" smtClean="0"/>
              <a:t>Maximize </a:t>
            </a:r>
            <a:r>
              <a:rPr lang="en-US" sz="3400" dirty="0"/>
              <a:t>differential absorption </a:t>
            </a:r>
          </a:p>
        </p:txBody>
      </p:sp>
    </p:spTree>
    <p:extLst>
      <p:ext uri="{BB962C8B-B14F-4D97-AF65-F5344CB8AC3E}">
        <p14:creationId xmlns:p14="http://schemas.microsoft.com/office/powerpoint/2010/main" val="3477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82000" cy="10668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Reporting Over Exposures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219200"/>
            <a:ext cx="5791200" cy="5029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400" dirty="0"/>
              <a:t>Immediate notification means by phone</a:t>
            </a:r>
          </a:p>
          <a:p>
            <a:r>
              <a:rPr lang="en-US" sz="3400" dirty="0"/>
              <a:t>24 </a:t>
            </a:r>
            <a:r>
              <a:rPr lang="en-US" sz="3400" dirty="0" err="1"/>
              <a:t>hr</a:t>
            </a:r>
            <a:r>
              <a:rPr lang="en-US" sz="3400" dirty="0"/>
              <a:t> notification means by phone</a:t>
            </a:r>
          </a:p>
          <a:p>
            <a:r>
              <a:rPr lang="en-US" sz="3400" dirty="0"/>
              <a:t>30 day notification means in writing</a:t>
            </a:r>
          </a:p>
          <a:p>
            <a:r>
              <a:rPr lang="en-US" sz="3400" dirty="0"/>
              <a:t>In </a:t>
            </a:r>
            <a:r>
              <a:rPr lang="en-US" sz="3400" u="sng" dirty="0"/>
              <a:t>all</a:t>
            </a:r>
            <a:r>
              <a:rPr lang="en-US" sz="3400" dirty="0"/>
              <a:t> cases written follow up occurs in 30 days</a:t>
            </a:r>
          </a:p>
        </p:txBody>
      </p:sp>
      <p:pic>
        <p:nvPicPr>
          <p:cNvPr id="3072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26670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99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Immediate Notification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524000"/>
            <a:ext cx="5410200" cy="460851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500" dirty="0"/>
              <a:t>25 </a:t>
            </a:r>
            <a:r>
              <a:rPr lang="en-US" sz="3500" dirty="0" err="1"/>
              <a:t>Rem</a:t>
            </a:r>
            <a:r>
              <a:rPr lang="en-US" sz="3500" dirty="0"/>
              <a:t> </a:t>
            </a:r>
            <a:r>
              <a:rPr lang="en-US" sz="3500" dirty="0" smtClean="0"/>
              <a:t>(0.25 </a:t>
            </a:r>
            <a:r>
              <a:rPr lang="en-US" sz="3500" dirty="0" err="1"/>
              <a:t>Sv</a:t>
            </a:r>
            <a:r>
              <a:rPr lang="en-US" sz="3500" dirty="0"/>
              <a:t>) to the total body</a:t>
            </a:r>
          </a:p>
          <a:p>
            <a:r>
              <a:rPr lang="en-US" sz="3500" dirty="0"/>
              <a:t>75 </a:t>
            </a:r>
            <a:r>
              <a:rPr lang="en-US" sz="3500" dirty="0" err="1"/>
              <a:t>Rem</a:t>
            </a:r>
            <a:r>
              <a:rPr lang="en-US" sz="3500" dirty="0"/>
              <a:t> </a:t>
            </a:r>
            <a:r>
              <a:rPr lang="en-US" sz="3500" dirty="0" smtClean="0"/>
              <a:t>(0.75 </a:t>
            </a:r>
            <a:r>
              <a:rPr lang="en-US" sz="3500" dirty="0" err="1"/>
              <a:t>Sv</a:t>
            </a:r>
            <a:r>
              <a:rPr lang="en-US" sz="3500" dirty="0"/>
              <a:t>) to the eyes</a:t>
            </a:r>
          </a:p>
          <a:p>
            <a:r>
              <a:rPr lang="en-US" sz="3500" dirty="0"/>
              <a:t>250 </a:t>
            </a:r>
            <a:r>
              <a:rPr lang="en-US" sz="3500" dirty="0" err="1"/>
              <a:t>Rem</a:t>
            </a:r>
            <a:r>
              <a:rPr lang="en-US" sz="3500" dirty="0"/>
              <a:t> (2.5 </a:t>
            </a:r>
            <a:r>
              <a:rPr lang="en-US" sz="3500" dirty="0" err="1"/>
              <a:t>Sv</a:t>
            </a:r>
            <a:r>
              <a:rPr lang="en-US" sz="3500" dirty="0"/>
              <a:t> ) to the skin</a:t>
            </a:r>
          </a:p>
        </p:txBody>
      </p:sp>
      <p:pic>
        <p:nvPicPr>
          <p:cNvPr id="3277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243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56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24 Hour Notification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90800" y="1676400"/>
            <a:ext cx="6019800" cy="4456113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3500" dirty="0"/>
              <a:t>5 </a:t>
            </a:r>
            <a:r>
              <a:rPr lang="en-US" sz="3500" dirty="0" err="1"/>
              <a:t>Rem</a:t>
            </a:r>
            <a:r>
              <a:rPr lang="en-US" sz="3500" dirty="0"/>
              <a:t> </a:t>
            </a:r>
            <a:r>
              <a:rPr lang="en-US" sz="3500" dirty="0" smtClean="0"/>
              <a:t>(0.05 </a:t>
            </a:r>
            <a:r>
              <a:rPr lang="en-US" sz="3500" dirty="0" err="1"/>
              <a:t>Sv</a:t>
            </a:r>
            <a:r>
              <a:rPr lang="en-US" sz="3500" dirty="0"/>
              <a:t> ) Total body</a:t>
            </a:r>
          </a:p>
          <a:p>
            <a:r>
              <a:rPr lang="en-US" sz="3500" dirty="0"/>
              <a:t>15 </a:t>
            </a:r>
            <a:r>
              <a:rPr lang="en-US" sz="3500" dirty="0" err="1"/>
              <a:t>Rem</a:t>
            </a:r>
            <a:r>
              <a:rPr lang="en-US" sz="3500" dirty="0"/>
              <a:t> </a:t>
            </a:r>
            <a:r>
              <a:rPr lang="en-US" sz="3500" dirty="0" smtClean="0"/>
              <a:t>(0.15 </a:t>
            </a:r>
            <a:r>
              <a:rPr lang="en-US" sz="3500" dirty="0" err="1"/>
              <a:t>Sv</a:t>
            </a:r>
            <a:r>
              <a:rPr lang="en-US" sz="3500" dirty="0"/>
              <a:t>) to the eyes</a:t>
            </a:r>
          </a:p>
          <a:p>
            <a:r>
              <a:rPr lang="en-US" sz="3500" dirty="0"/>
              <a:t>50 </a:t>
            </a:r>
            <a:r>
              <a:rPr lang="en-US" sz="3500" dirty="0" err="1"/>
              <a:t>Rem</a:t>
            </a:r>
            <a:r>
              <a:rPr lang="en-US" sz="3500" dirty="0"/>
              <a:t>  </a:t>
            </a:r>
            <a:r>
              <a:rPr lang="en-US" sz="3500" dirty="0" smtClean="0"/>
              <a:t>(0.5 </a:t>
            </a:r>
            <a:r>
              <a:rPr lang="en-US" sz="3500" dirty="0" err="1"/>
              <a:t>Sv</a:t>
            </a:r>
            <a:r>
              <a:rPr lang="en-US" sz="3500" dirty="0"/>
              <a:t> ) to the </a:t>
            </a:r>
            <a:r>
              <a:rPr lang="en-US" sz="3500" dirty="0" smtClean="0"/>
              <a:t>skin</a:t>
            </a:r>
            <a:endParaRPr lang="en-US" sz="3500" dirty="0"/>
          </a:p>
          <a:p>
            <a:r>
              <a:rPr lang="en-US" sz="3500" dirty="0"/>
              <a:t>Again, to be done by phone</a:t>
            </a:r>
          </a:p>
        </p:txBody>
      </p:sp>
      <p:graphicFrame>
        <p:nvGraphicFramePr>
          <p:cNvPr id="34820" name="Object 4"/>
          <p:cNvGraphicFramePr>
            <a:graphicFrameLocks/>
          </p:cNvGraphicFramePr>
          <p:nvPr/>
        </p:nvGraphicFramePr>
        <p:xfrm>
          <a:off x="228600" y="2286000"/>
          <a:ext cx="21336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lip" r:id="rId4" imgW="2679480" imgH="2679480" progId="">
                  <p:embed/>
                </p:oleObj>
              </mc:Choice>
              <mc:Fallback>
                <p:oleObj name="Clip" r:id="rId4" imgW="2679480" imgH="26794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21336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44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Request For Renewal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828800"/>
            <a:ext cx="7848600" cy="430371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500" dirty="0"/>
              <a:t>Must be filed 30 days prior to expiration</a:t>
            </a:r>
          </a:p>
          <a:p>
            <a:r>
              <a:rPr lang="en-US" sz="3500" dirty="0"/>
              <a:t>Changes of address must be reported in 30 days</a:t>
            </a:r>
          </a:p>
        </p:txBody>
      </p:sp>
    </p:spTree>
    <p:extLst>
      <p:ext uri="{BB962C8B-B14F-4D97-AF65-F5344CB8AC3E}">
        <p14:creationId xmlns:p14="http://schemas.microsoft.com/office/powerpoint/2010/main" val="16994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/>
              <a:t>Inspection of Equipment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8153400" cy="453231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500" dirty="0"/>
              <a:t>Machinery not meeting specification shall not be operable</a:t>
            </a:r>
          </a:p>
          <a:p>
            <a:r>
              <a:rPr lang="en-US" sz="3500" dirty="0"/>
              <a:t>The </a:t>
            </a:r>
            <a:r>
              <a:rPr lang="en-US" sz="3500" dirty="0" smtClean="0"/>
              <a:t>State (RHB) can </a:t>
            </a:r>
            <a:r>
              <a:rPr lang="en-US" sz="3500" dirty="0"/>
              <a:t>inspect without notice at any </a:t>
            </a:r>
            <a:r>
              <a:rPr lang="en-US" sz="3500" dirty="0" smtClean="0"/>
              <a:t>time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4619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419600" cy="1600200"/>
          </a:xfrm>
          <a:noFill/>
          <a:ln/>
        </p:spPr>
        <p:txBody>
          <a:bodyPr lIns="92075" tIns="46038" rIns="92075" bIns="46038"/>
          <a:lstStyle/>
          <a:p>
            <a:r>
              <a:rPr lang="en-US" sz="4800"/>
              <a:t>Structural Shielding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609600"/>
            <a:ext cx="5181600" cy="5522913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3500" dirty="0"/>
              <a:t>Must be in compliance with state specifications</a:t>
            </a:r>
          </a:p>
          <a:p>
            <a:r>
              <a:rPr lang="en-US" sz="3500" dirty="0"/>
              <a:t>Primary Barrier 1/16 inch lead or equivalent</a:t>
            </a:r>
          </a:p>
          <a:p>
            <a:r>
              <a:rPr lang="en-US" sz="3500" dirty="0"/>
              <a:t>Secondary Barrier 1/32 inch lead or equivalent</a:t>
            </a:r>
          </a:p>
          <a:p>
            <a:r>
              <a:rPr lang="en-US" sz="3500" dirty="0"/>
              <a:t>6 feet 8 inches</a:t>
            </a:r>
          </a:p>
        </p:txBody>
      </p:sp>
      <p:pic>
        <p:nvPicPr>
          <p:cNvPr id="4096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70585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51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Health And Safety Code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219200"/>
            <a:ext cx="5105400" cy="5334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/>
              <a:t>Un-Lawful operation shall be in violation of HSC Sec (107075)</a:t>
            </a:r>
          </a:p>
          <a:p>
            <a:r>
              <a:rPr lang="en-US" dirty="0"/>
              <a:t>Failure to operate within codes is a misdemeanor</a:t>
            </a:r>
          </a:p>
          <a:p>
            <a:r>
              <a:rPr lang="en-US" dirty="0"/>
              <a:t>Regulations fall under state law (California Code of Regulations) </a:t>
            </a: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3" cstate="print"/>
          <a:srcRect b="27406"/>
          <a:stretch>
            <a:fillRect/>
          </a:stretch>
        </p:blipFill>
        <p:spPr bwMode="auto">
          <a:xfrm>
            <a:off x="228600" y="2438400"/>
            <a:ext cx="2895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230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 smtClean="0"/>
              <a:t>Permit </a:t>
            </a:r>
            <a:r>
              <a:rPr lang="en-US" sz="4800" dirty="0"/>
              <a:t>Holders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371600"/>
            <a:ext cx="7772400" cy="476091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500" dirty="0" smtClean="0"/>
              <a:t>Be familiar with procedure to </a:t>
            </a:r>
            <a:r>
              <a:rPr lang="en-US" sz="3500" dirty="0"/>
              <a:t>be done </a:t>
            </a:r>
            <a:r>
              <a:rPr lang="en-US" sz="3500" u="sng" dirty="0"/>
              <a:t>prior</a:t>
            </a:r>
            <a:r>
              <a:rPr lang="en-US" sz="3500" dirty="0"/>
              <a:t> to exposure</a:t>
            </a:r>
          </a:p>
          <a:p>
            <a:r>
              <a:rPr lang="en-US" sz="3500" dirty="0"/>
              <a:t>Clear Fluoroscopy room of all </a:t>
            </a:r>
            <a:r>
              <a:rPr lang="en-US" sz="3500" dirty="0" smtClean="0"/>
              <a:t>non-essential </a:t>
            </a:r>
            <a:r>
              <a:rPr lang="en-US" sz="3500" dirty="0"/>
              <a:t>personnel prior to exam</a:t>
            </a:r>
          </a:p>
          <a:p>
            <a:r>
              <a:rPr lang="en-US" sz="3500" dirty="0" smtClean="0"/>
              <a:t>Collimate to the area of interest</a:t>
            </a:r>
            <a:endParaRPr lang="en-US" sz="3500" dirty="0"/>
          </a:p>
          <a:p>
            <a:r>
              <a:rPr lang="en-US" sz="3500" dirty="0"/>
              <a:t>Eliminate artifacts</a:t>
            </a:r>
          </a:p>
        </p:txBody>
      </p:sp>
    </p:spTree>
    <p:extLst>
      <p:ext uri="{BB962C8B-B14F-4D97-AF65-F5344CB8AC3E}">
        <p14:creationId xmlns:p14="http://schemas.microsoft.com/office/powerpoint/2010/main" val="15165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 smtClean="0"/>
              <a:t>Permit Holders (</a:t>
            </a:r>
            <a:r>
              <a:rPr lang="en-US" sz="4800" dirty="0" err="1" smtClean="0"/>
              <a:t>cont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71600"/>
            <a:ext cx="8153400" cy="4648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500" dirty="0" smtClean="0"/>
              <a:t>Patient gonadal shielding is mandatory (unless it interferes with the exam)</a:t>
            </a:r>
            <a:endParaRPr lang="en-US" sz="3500" dirty="0"/>
          </a:p>
          <a:p>
            <a:r>
              <a:rPr lang="en-US" sz="3500" dirty="0"/>
              <a:t>Maintain a technique chart which is consistent with the ALARA principle</a:t>
            </a:r>
          </a:p>
          <a:p>
            <a:r>
              <a:rPr lang="en-US" sz="3500" dirty="0"/>
              <a:t>Observe proper positioning</a:t>
            </a:r>
          </a:p>
          <a:p>
            <a:r>
              <a:rPr lang="en-US" sz="3500" dirty="0"/>
              <a:t>Take steps to avoid motion</a:t>
            </a:r>
          </a:p>
        </p:txBody>
      </p:sp>
    </p:spTree>
    <p:extLst>
      <p:ext uri="{BB962C8B-B14F-4D97-AF65-F5344CB8AC3E}">
        <p14:creationId xmlns:p14="http://schemas.microsoft.com/office/powerpoint/2010/main" val="30087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Scope of Supervision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600200"/>
            <a:ext cx="7848600" cy="453231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500" dirty="0"/>
              <a:t>Direct: Under personal supervision.</a:t>
            </a:r>
          </a:p>
          <a:p>
            <a:pPr lvl="1"/>
            <a:r>
              <a:rPr lang="en-US" sz="3500" dirty="0"/>
              <a:t> The Supervisory personnel </a:t>
            </a:r>
            <a:r>
              <a:rPr lang="en-US" sz="3500" dirty="0" smtClean="0"/>
              <a:t>works </a:t>
            </a:r>
            <a:r>
              <a:rPr lang="en-US" sz="3500" b="1" i="1" u="sng" dirty="0" smtClean="0"/>
              <a:t>directly</a:t>
            </a:r>
            <a:r>
              <a:rPr lang="en-US" sz="3500" dirty="0" smtClean="0"/>
              <a:t> with the technologist / PA</a:t>
            </a:r>
            <a:endParaRPr lang="en-US" sz="3500" dirty="0"/>
          </a:p>
          <a:p>
            <a:r>
              <a:rPr lang="en-US" sz="3500" dirty="0"/>
              <a:t>Indirect: The supervisory personnel is </a:t>
            </a:r>
            <a:r>
              <a:rPr lang="en-US" sz="3500" i="1" u="sng" dirty="0"/>
              <a:t>available</a:t>
            </a:r>
            <a:r>
              <a:rPr lang="en-US" sz="3500" dirty="0"/>
              <a:t> for direct supervision</a:t>
            </a:r>
          </a:p>
        </p:txBody>
      </p:sp>
    </p:spTree>
    <p:extLst>
      <p:ext uri="{BB962C8B-B14F-4D97-AF65-F5344CB8AC3E}">
        <p14:creationId xmlns:p14="http://schemas.microsoft.com/office/powerpoint/2010/main" val="7049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72000" cy="1143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Collimation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06800" y="1447800"/>
            <a:ext cx="5156200" cy="4876800"/>
          </a:xfrm>
          <a:noFill/>
          <a:ln/>
        </p:spPr>
        <p:txBody>
          <a:bodyPr lIns="92075" tIns="46038" rIns="92075" bIns="46038"/>
          <a:lstStyle/>
          <a:p>
            <a:r>
              <a:rPr lang="en-US" sz="3400" u="sng" dirty="0"/>
              <a:t>Most effective method to reduce patient and operator exposure</a:t>
            </a:r>
          </a:p>
          <a:p>
            <a:r>
              <a:rPr lang="en-US" sz="3400" dirty="0" smtClean="0"/>
              <a:t>At 14 </a:t>
            </a:r>
            <a:r>
              <a:rPr lang="en-US" sz="3400" dirty="0"/>
              <a:t>inches above table a border must be seen on the monitor (if using manual collimation)</a:t>
            </a: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49151"/>
            <a:ext cx="3302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39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4800" dirty="0" smtClean="0"/>
              <a:t>Operator Performance</a:t>
            </a:r>
            <a:endParaRPr lang="en-US" sz="48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0"/>
            <a:ext cx="8610600" cy="4800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500" dirty="0"/>
              <a:t>Perform duties correctly and conscientiously</a:t>
            </a:r>
          </a:p>
          <a:p>
            <a:r>
              <a:rPr lang="en-US" sz="3500" dirty="0"/>
              <a:t>Wear protective aprons of </a:t>
            </a:r>
            <a:r>
              <a:rPr lang="en-US" sz="3500" u="sng" dirty="0"/>
              <a:t>at least</a:t>
            </a:r>
            <a:r>
              <a:rPr lang="en-US" sz="3500" dirty="0"/>
              <a:t> 0.25 mm during fluoroscopy</a:t>
            </a:r>
          </a:p>
          <a:p>
            <a:r>
              <a:rPr lang="en-US" sz="3500" dirty="0"/>
              <a:t>Avoid holding </a:t>
            </a:r>
            <a:r>
              <a:rPr lang="en-US" sz="3500" dirty="0" smtClean="0"/>
              <a:t>patients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77451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Technologist Performance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524000"/>
            <a:ext cx="8382000" cy="4800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500" dirty="0"/>
              <a:t>Know appropriate </a:t>
            </a:r>
            <a:r>
              <a:rPr lang="en-US" sz="3500" dirty="0" smtClean="0"/>
              <a:t>views </a:t>
            </a:r>
            <a:r>
              <a:rPr lang="en-US" sz="3500" dirty="0"/>
              <a:t>to take</a:t>
            </a:r>
          </a:p>
          <a:p>
            <a:r>
              <a:rPr lang="en-US" sz="3500" dirty="0"/>
              <a:t>Use </a:t>
            </a:r>
            <a:r>
              <a:rPr lang="en-US" sz="3500" dirty="0" smtClean="0"/>
              <a:t>optimal </a:t>
            </a:r>
            <a:r>
              <a:rPr lang="en-US" sz="3500" dirty="0"/>
              <a:t>film and processor </a:t>
            </a:r>
            <a:r>
              <a:rPr lang="en-US" sz="3500" dirty="0" smtClean="0"/>
              <a:t>techniques if using film/screen</a:t>
            </a:r>
          </a:p>
          <a:p>
            <a:r>
              <a:rPr lang="en-US" sz="3500" dirty="0" smtClean="0"/>
              <a:t>If using CR (cassette-based radiography) use the correct algorithm for the body part</a:t>
            </a:r>
            <a:endParaRPr lang="en-US" sz="3500" dirty="0"/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3027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9906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Radiation Protection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1066800"/>
            <a:ext cx="6858000" cy="55626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3500" dirty="0"/>
              <a:t>Protective lead aprons </a:t>
            </a:r>
            <a:r>
              <a:rPr lang="en-US" sz="3500" u="sng" dirty="0"/>
              <a:t>minimum</a:t>
            </a:r>
            <a:r>
              <a:rPr lang="en-US" sz="3500" dirty="0"/>
              <a:t> of 0.25 must be worn</a:t>
            </a:r>
          </a:p>
          <a:p>
            <a:r>
              <a:rPr lang="en-US" sz="3500" dirty="0"/>
              <a:t>Monitoring device at the collar of the apron for Fluoroscopy &amp; at waist for routine radiography</a:t>
            </a:r>
          </a:p>
          <a:p>
            <a:r>
              <a:rPr lang="en-US" sz="3500" dirty="0"/>
              <a:t>Technologist </a:t>
            </a:r>
            <a:r>
              <a:rPr lang="en-US" sz="3500" u="sng" dirty="0"/>
              <a:t>should</a:t>
            </a:r>
            <a:r>
              <a:rPr lang="en-US" sz="3500" dirty="0"/>
              <a:t> remain behind secondary barrier</a:t>
            </a:r>
          </a:p>
          <a:p>
            <a:r>
              <a:rPr lang="en-US" sz="3500" dirty="0"/>
              <a:t>Maintain at </a:t>
            </a:r>
            <a:r>
              <a:rPr lang="en-US" sz="3500" u="sng" dirty="0"/>
              <a:t>least 6 feet </a:t>
            </a:r>
            <a:r>
              <a:rPr lang="en-US" sz="3500" dirty="0"/>
              <a:t>during portable operation.</a:t>
            </a:r>
          </a:p>
        </p:txBody>
      </p:sp>
      <p:pic>
        <p:nvPicPr>
          <p:cNvPr id="5530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130490"/>
            <a:ext cx="1981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00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24400"/>
            <a:ext cx="22860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0668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Radiation Protection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1143000"/>
            <a:ext cx="6400800" cy="53340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When possible devices such as eye wear, thyroid shielding, gloves, </a:t>
            </a:r>
            <a:r>
              <a:rPr lang="en-US" sz="3400" dirty="0" smtClean="0"/>
              <a:t>or use mobile shielding</a:t>
            </a:r>
            <a:endParaRPr lang="en-US" sz="3400" dirty="0"/>
          </a:p>
          <a:p>
            <a:pPr>
              <a:lnSpc>
                <a:spcPct val="90000"/>
              </a:lnSpc>
            </a:pPr>
            <a:r>
              <a:rPr lang="en-US" sz="3400" dirty="0"/>
              <a:t>Standard thicknesses of lead aprons </a:t>
            </a:r>
            <a:r>
              <a:rPr lang="en-US" sz="3400" dirty="0" smtClean="0"/>
              <a:t>eliminate </a:t>
            </a:r>
            <a:r>
              <a:rPr lang="en-US" sz="3400" dirty="0"/>
              <a:t>about 96% of </a:t>
            </a:r>
            <a:r>
              <a:rPr lang="en-US" sz="3400" dirty="0" smtClean="0"/>
              <a:t>exposure from scatter</a:t>
            </a:r>
            <a:endParaRPr lang="en-US" sz="3400" dirty="0"/>
          </a:p>
          <a:p>
            <a:pPr>
              <a:lnSpc>
                <a:spcPct val="90000"/>
              </a:lnSpc>
            </a:pPr>
            <a:r>
              <a:rPr lang="en-US" sz="3400" u="sng" dirty="0"/>
              <a:t>Monitoring required when one could receive 1/10 of the </a:t>
            </a:r>
            <a:r>
              <a:rPr lang="en-US" sz="3400" u="sng" dirty="0" smtClean="0"/>
              <a:t>annual </a:t>
            </a:r>
            <a:r>
              <a:rPr lang="en-US" sz="3400" u="sng" dirty="0" err="1" smtClean="0"/>
              <a:t>EfD</a:t>
            </a:r>
            <a:endParaRPr lang="en-US" sz="3400" u="sng" dirty="0"/>
          </a:p>
        </p:txBody>
      </p:sp>
      <p:pic>
        <p:nvPicPr>
          <p:cNvPr id="5734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19685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04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/>
              <a:t>Continuing Education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143000"/>
            <a:ext cx="8153400" cy="5181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400" dirty="0" smtClean="0"/>
              <a:t>No less than 10 CEUs at renewal every 2 years</a:t>
            </a:r>
          </a:p>
          <a:p>
            <a:r>
              <a:rPr lang="en-US" sz="3400" dirty="0"/>
              <a:t>A</a:t>
            </a:r>
            <a:r>
              <a:rPr lang="en-US" sz="3400" dirty="0" smtClean="0"/>
              <a:t>t </a:t>
            </a:r>
            <a:r>
              <a:rPr lang="en-US" sz="3400" dirty="0"/>
              <a:t>least four (4) of the credits </a:t>
            </a:r>
            <a:r>
              <a:rPr lang="en-US" sz="3400" dirty="0" smtClean="0"/>
              <a:t>address </a:t>
            </a:r>
            <a:r>
              <a:rPr lang="en-US" sz="3400" dirty="0"/>
              <a:t>radiation safety for the clinical uses of </a:t>
            </a:r>
            <a:r>
              <a:rPr lang="en-US" sz="3400" dirty="0" smtClean="0"/>
              <a:t>fluoroscopy</a:t>
            </a:r>
            <a:endParaRPr lang="en-US" sz="3400" dirty="0"/>
          </a:p>
          <a:p>
            <a:r>
              <a:rPr lang="en-US" sz="3400" dirty="0" smtClean="0"/>
              <a:t>Documentation must be maintained for four (4) years following the date the credits were earned</a:t>
            </a:r>
          </a:p>
        </p:txBody>
      </p:sp>
    </p:spTree>
    <p:extLst>
      <p:ext uri="{BB962C8B-B14F-4D97-AF65-F5344CB8AC3E}">
        <p14:creationId xmlns:p14="http://schemas.microsoft.com/office/powerpoint/2010/main" val="18144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Education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“Approved continuing education credits” means one hour increments of instruction received in subjects related to the application of X-ray to the human body, which have been accepted for purposes of licensing, credentialing, assigning professional status, or certification, by any of the following entities:</a:t>
            </a:r>
            <a:br>
              <a:rPr lang="en-US" dirty="0"/>
            </a:br>
            <a:r>
              <a:rPr lang="en-US" dirty="0"/>
              <a:t>• American Registry of Radiologic Technologists (ARRT);</a:t>
            </a:r>
            <a:br>
              <a:rPr lang="en-US" dirty="0"/>
            </a:br>
            <a:r>
              <a:rPr lang="en-US" dirty="0"/>
              <a:t>• California Physician Assistant Committee;</a:t>
            </a:r>
            <a:br>
              <a:rPr lang="en-US" dirty="0"/>
            </a:br>
            <a:r>
              <a:rPr lang="en-US" dirty="0"/>
              <a:t>• Medical Board of California;</a:t>
            </a:r>
            <a:br>
              <a:rPr lang="en-US" dirty="0"/>
            </a:br>
            <a:r>
              <a:rPr lang="en-US" dirty="0"/>
              <a:t>• Osteopathic Medical Board of California;</a:t>
            </a:r>
            <a:br>
              <a:rPr lang="en-US" dirty="0"/>
            </a:br>
            <a:r>
              <a:rPr lang="en-US" dirty="0"/>
              <a:t>• California Board of Chiropractic Examiners; or</a:t>
            </a:r>
            <a:br>
              <a:rPr lang="en-US" dirty="0"/>
            </a:br>
            <a:r>
              <a:rPr lang="en-US" dirty="0"/>
              <a:t>• Board of Podiatric Medicine.</a:t>
            </a:r>
          </a:p>
        </p:txBody>
      </p:sp>
    </p:spTree>
    <p:extLst>
      <p:ext uri="{BB962C8B-B14F-4D97-AF65-F5344CB8AC3E}">
        <p14:creationId xmlns:p14="http://schemas.microsoft.com/office/powerpoint/2010/main" val="13671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886200" cy="1143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Filtration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685800"/>
            <a:ext cx="5486400" cy="5410200"/>
          </a:xfrm>
          <a:noFill/>
          <a:ln/>
        </p:spPr>
        <p:txBody>
          <a:bodyPr lIns="92075" tIns="46038" rIns="92075" bIns="46038"/>
          <a:lstStyle/>
          <a:p>
            <a:r>
              <a:rPr lang="en-US" sz="3400" dirty="0"/>
              <a:t>A material placed in the useful beam to absorb less penetrating radiation</a:t>
            </a:r>
          </a:p>
          <a:p>
            <a:r>
              <a:rPr lang="en-US" sz="3400" u="sng" dirty="0"/>
              <a:t>May not be less than 2.5 mm of aluminum filtration</a:t>
            </a:r>
          </a:p>
          <a:p>
            <a:r>
              <a:rPr lang="en-US" sz="3400" dirty="0"/>
              <a:t>Inherent 0.5  mm</a:t>
            </a:r>
          </a:p>
          <a:p>
            <a:r>
              <a:rPr lang="en-US" sz="3400" dirty="0"/>
              <a:t>Added 2.0 mm</a:t>
            </a:r>
          </a:p>
          <a:p>
            <a:r>
              <a:rPr lang="en-US" sz="3400" dirty="0"/>
              <a:t>2.5 mm total at 80 </a:t>
            </a:r>
            <a:r>
              <a:rPr lang="en-US" sz="3400" dirty="0" err="1"/>
              <a:t>kVp</a:t>
            </a:r>
            <a:endParaRPr lang="en-US" sz="3400" dirty="0"/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3581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07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Half Value Layer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600200"/>
            <a:ext cx="4953000" cy="5029200"/>
          </a:xfrm>
          <a:noFill/>
          <a:ln/>
        </p:spPr>
        <p:txBody>
          <a:bodyPr lIns="92075" tIns="46038" rIns="92075" bIns="46038"/>
          <a:lstStyle/>
          <a:p>
            <a:r>
              <a:rPr lang="en-US" sz="3400"/>
              <a:t>Material which reduces radiation intensity by 50%</a:t>
            </a:r>
          </a:p>
          <a:p>
            <a:r>
              <a:rPr lang="en-US" sz="3400" u="sng"/>
              <a:t>A diagnostic tool</a:t>
            </a:r>
          </a:p>
          <a:p>
            <a:r>
              <a:rPr lang="en-US" sz="3400"/>
              <a:t>Standard thickness of 3 mm used at normal operating voltages (80  - 120 kVp)</a:t>
            </a:r>
          </a:p>
        </p:txBody>
      </p:sp>
      <p:pic>
        <p:nvPicPr>
          <p:cNvPr id="1638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38862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00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Exposure Time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524000"/>
            <a:ext cx="8382000" cy="4419600"/>
          </a:xfrm>
          <a:noFill/>
          <a:ln/>
        </p:spPr>
        <p:txBody>
          <a:bodyPr lIns="92075" tIns="46038" rIns="92075" bIns="46038"/>
          <a:lstStyle/>
          <a:p>
            <a:r>
              <a:rPr lang="en-US" sz="3400" dirty="0"/>
              <a:t>The X-ray beam “on” time</a:t>
            </a:r>
          </a:p>
          <a:p>
            <a:r>
              <a:rPr lang="en-US" sz="3400" dirty="0"/>
              <a:t>Reducing beam “on” time </a:t>
            </a:r>
            <a:r>
              <a:rPr lang="en-US" sz="3400" u="sng" dirty="0"/>
              <a:t>decreases</a:t>
            </a:r>
            <a:r>
              <a:rPr lang="en-US" sz="3400" dirty="0"/>
              <a:t> patient exposure</a:t>
            </a:r>
          </a:p>
          <a:p>
            <a:r>
              <a:rPr lang="en-US" sz="3400" dirty="0"/>
              <a:t>Cumulative manual reset time</a:t>
            </a:r>
          </a:p>
          <a:p>
            <a:r>
              <a:rPr lang="en-US" sz="3400" dirty="0"/>
              <a:t>Predetermined time limit may not exceed 5 minutes</a:t>
            </a:r>
          </a:p>
          <a:p>
            <a:r>
              <a:rPr lang="en-US" sz="3400" dirty="0"/>
              <a:t>Designed to protect patient</a:t>
            </a:r>
          </a:p>
        </p:txBody>
      </p:sp>
    </p:spTree>
    <p:extLst>
      <p:ext uri="{BB962C8B-B14F-4D97-AF65-F5344CB8AC3E}">
        <p14:creationId xmlns:p14="http://schemas.microsoft.com/office/powerpoint/2010/main" val="13608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90600"/>
          </a:xfrm>
          <a:noFill/>
          <a:ln/>
        </p:spPr>
        <p:txBody>
          <a:bodyPr lIns="92075" tIns="46038" rIns="92075" bIns="46038"/>
          <a:lstStyle/>
          <a:p>
            <a:r>
              <a:rPr lang="en-US" sz="4800" dirty="0">
                <a:solidFill>
                  <a:schemeClr val="tx1"/>
                </a:solidFill>
              </a:rPr>
              <a:t>Allowable Exposure Rates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143000"/>
            <a:ext cx="5029200" cy="5410200"/>
          </a:xfrm>
          <a:noFill/>
          <a:ln/>
        </p:spPr>
        <p:txBody>
          <a:bodyPr lIns="92075" tIns="46038" rIns="92075" bIns="46038"/>
          <a:lstStyle/>
          <a:p>
            <a:r>
              <a:rPr lang="en-US" sz="3400" u="sng" dirty="0"/>
              <a:t>Dose Rate at 80 </a:t>
            </a:r>
            <a:r>
              <a:rPr lang="en-US" sz="3400" u="sng" dirty="0" err="1"/>
              <a:t>kVp</a:t>
            </a:r>
            <a:r>
              <a:rPr lang="en-US" sz="3400" u="sng" dirty="0"/>
              <a:t> not to exceed 2.2 R/ </a:t>
            </a:r>
            <a:r>
              <a:rPr lang="en-US" sz="3400" u="sng" dirty="0" err="1"/>
              <a:t>mA</a:t>
            </a:r>
            <a:r>
              <a:rPr lang="en-US" sz="3400" u="sng" dirty="0"/>
              <a:t> per min or 5 R total</a:t>
            </a:r>
          </a:p>
          <a:p>
            <a:r>
              <a:rPr lang="en-US" sz="3400" u="sng" dirty="0"/>
              <a:t>Exposure rate not greater than 10 R/min with boost </a:t>
            </a:r>
          </a:p>
          <a:p>
            <a:r>
              <a:rPr lang="en-US" sz="3400" dirty="0"/>
              <a:t>Devices that indicate current </a:t>
            </a:r>
            <a:r>
              <a:rPr lang="en-US" sz="3400" u="sng" dirty="0"/>
              <a:t>must</a:t>
            </a:r>
            <a:r>
              <a:rPr lang="en-US" sz="3400" dirty="0"/>
              <a:t> be </a:t>
            </a:r>
            <a:r>
              <a:rPr lang="en-US" sz="3400" dirty="0" smtClean="0"/>
              <a:t>provided</a:t>
            </a:r>
            <a:endParaRPr lang="en-US" sz="3400" dirty="0"/>
          </a:p>
        </p:txBody>
      </p:sp>
      <p:pic>
        <p:nvPicPr>
          <p:cNvPr id="2048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599"/>
            <a:ext cx="3505200" cy="304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861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1820</Words>
  <Application>Microsoft Office PowerPoint</Application>
  <PresentationFormat>On-screen Show (4:3)</PresentationFormat>
  <Paragraphs>319</Paragraphs>
  <Slides>55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Clip</vt:lpstr>
      <vt:lpstr>PowerPoint Presentation</vt:lpstr>
      <vt:lpstr>Conducting the Fluoroscopic Exam</vt:lpstr>
      <vt:lpstr>mA</vt:lpstr>
      <vt:lpstr>kVp</vt:lpstr>
      <vt:lpstr>Collimation</vt:lpstr>
      <vt:lpstr>Filtration</vt:lpstr>
      <vt:lpstr>Half Value Layer</vt:lpstr>
      <vt:lpstr>Exposure Time</vt:lpstr>
      <vt:lpstr>Allowable Exposure Rates</vt:lpstr>
      <vt:lpstr>Allowable Exposure Rates</vt:lpstr>
      <vt:lpstr>Target to Panel Distance (TPD</vt:lpstr>
      <vt:lpstr>Conducting the Fluoroscopy Exam</vt:lpstr>
      <vt:lpstr>Lighting</vt:lpstr>
      <vt:lpstr>Lighting</vt:lpstr>
      <vt:lpstr>Low Absorption Table Tops</vt:lpstr>
      <vt:lpstr>Image Receptor Quality</vt:lpstr>
      <vt:lpstr>Conducting the Exam</vt:lpstr>
      <vt:lpstr>High Voltage Generation</vt:lpstr>
      <vt:lpstr>Basic Operational Procedures</vt:lpstr>
      <vt:lpstr>Basic Operational Procedures</vt:lpstr>
      <vt:lpstr>Basic Operational Procedures</vt:lpstr>
      <vt:lpstr>Pediatric Fluoroscopy</vt:lpstr>
      <vt:lpstr>Pediatric Fluoroscopy</vt:lpstr>
      <vt:lpstr>Mobile Operation</vt:lpstr>
      <vt:lpstr>Mobile Operation</vt:lpstr>
      <vt:lpstr>Mobile Fluoroscopic Equipment</vt:lpstr>
      <vt:lpstr>Mobile Fluoroscopic Equipment</vt:lpstr>
      <vt:lpstr>Responsibility &amp; Supervision </vt:lpstr>
      <vt:lpstr>Activities &amp; Supervisory Categories</vt:lpstr>
      <vt:lpstr>Supervisor Responsibility</vt:lpstr>
      <vt:lpstr>Authorized Personnel</vt:lpstr>
      <vt:lpstr>Authorized Personnel (cont)</vt:lpstr>
      <vt:lpstr>Authorized Personnel (cont)</vt:lpstr>
      <vt:lpstr>Scope of Practice</vt:lpstr>
      <vt:lpstr>Display of Documents</vt:lpstr>
      <vt:lpstr>Display of Documents</vt:lpstr>
      <vt:lpstr>Record Keeping</vt:lpstr>
      <vt:lpstr>Record Keeping</vt:lpstr>
      <vt:lpstr>Over-Exposure of Monitoring Badges </vt:lpstr>
      <vt:lpstr>Reporting Over Exposures</vt:lpstr>
      <vt:lpstr>Immediate Notification</vt:lpstr>
      <vt:lpstr>24 Hour Notification</vt:lpstr>
      <vt:lpstr>Request For Renewal</vt:lpstr>
      <vt:lpstr>Inspection of Equipment</vt:lpstr>
      <vt:lpstr>Structural Shielding</vt:lpstr>
      <vt:lpstr>Health And Safety Code</vt:lpstr>
      <vt:lpstr>Permit Holders</vt:lpstr>
      <vt:lpstr>Permit Holders (cont)</vt:lpstr>
      <vt:lpstr>Scope of Supervision</vt:lpstr>
      <vt:lpstr>Operator Performance</vt:lpstr>
      <vt:lpstr>Technologist Performance </vt:lpstr>
      <vt:lpstr>Radiation Protection</vt:lpstr>
      <vt:lpstr>Radiation Protection</vt:lpstr>
      <vt:lpstr>Continuing Education</vt:lpstr>
      <vt:lpstr>Continuing Education (cont)</vt:lpstr>
    </vt:vector>
  </TitlesOfParts>
  <Company>Kaiser Permanente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Responsibility &amp; Supervision Title 17</dc:title>
  <dc:creator>Kelly Angel</dc:creator>
  <cp:lastModifiedBy>Kelly Angel</cp:lastModifiedBy>
  <cp:revision>45</cp:revision>
  <cp:lastPrinted>2015-02-18T20:09:38Z</cp:lastPrinted>
  <dcterms:created xsi:type="dcterms:W3CDTF">2014-08-20T16:08:52Z</dcterms:created>
  <dcterms:modified xsi:type="dcterms:W3CDTF">2015-02-18T20:17:47Z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