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30" autoAdjust="0"/>
  </p:normalViewPr>
  <p:slideViewPr>
    <p:cSldViewPr>
      <p:cViewPr varScale="1">
        <p:scale>
          <a:sx n="85" d="100"/>
          <a:sy n="85" d="100"/>
        </p:scale>
        <p:origin x="-23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A14B44-F5DC-462D-B03B-8515ED270AE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C65FF8-4F94-4B7E-A995-1707B231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0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0E323-2EFF-4056-95FD-AA5E57AD254D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09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06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2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20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A46FF-8997-4313-9770-4EB0E4BDF3F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5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0DB6F-CADC-4A8B-9C4B-248D0394435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69BAB-9A65-4419-91C4-5D023A84E93B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C9DB-665E-40FD-B0F4-F8A1BEA17C9C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456AD-15E0-4D4A-AC22-1F2F22B577E2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A46FF-8997-4313-9770-4EB0E4BDF3F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44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68DF2-EA84-407B-91E5-391CF60E23B1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21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A4C3B-3F01-4C76-AD72-1F14E2B623BD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81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48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41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EF203-C43F-45EE-848F-506A4CC8D54F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8911A-5918-4912-8DF8-AD0C8023BF46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8E7A3-10CD-4609-AF26-870ED035D9B4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9F813-78B4-47F3-81CB-9E4BD78B7377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A46FF-8997-4313-9770-4EB0E4BDF3F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870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4FA86-53FD-4AB7-AB44-9E46C493EDB7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3FD5C-2B1B-45DF-B519-92CF682B2CCF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53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F6BE2-2A11-4ED9-AD4C-86D4FD36D6A1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A46FF-8997-4313-9770-4EB0E4BDF3F1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24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A46FF-8997-4313-9770-4EB0E4BDF3F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160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34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59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2E3BA-AD41-47C0-B5E4-43443BB287C9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28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8DA-AA49-4325-BEF1-565BB1B7F18A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CEAC8-871B-421B-BA71-1413E33A116D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375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835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A2BBD-F621-42A3-80DF-2A12326D0F0A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ED8E9-D0A4-4FA2-9BB2-3AB7F50DEC80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FB62D-52D8-44F8-88F5-7E2AE708F413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5FF8-4F94-4B7E-A995-1707B23105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A46FF-8997-4313-9770-4EB0E4BDF3F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0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A46FF-8997-4313-9770-4EB0E4BDF3F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3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A46FF-8997-4313-9770-4EB0E4BDF3F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2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A46FF-8997-4313-9770-4EB0E4BDF3F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4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8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0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4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646A90-2DCE-460D-8DFD-EF7B422968A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2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AC40A2-6D77-4F04-BB73-4A8933155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1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1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4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2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6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B803-1F41-4A3D-8991-8FB60F77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C82C-440C-48DF-A105-75EC2E33C0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47848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KPSAHS</a:t>
            </a:r>
          </a:p>
        </p:txBody>
      </p:sp>
    </p:spTree>
    <p:extLst>
      <p:ext uri="{BB962C8B-B14F-4D97-AF65-F5344CB8AC3E}">
        <p14:creationId xmlns:p14="http://schemas.microsoft.com/office/powerpoint/2010/main" val="127646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14400"/>
            <a:ext cx="8839200" cy="3429000"/>
          </a:xfrm>
          <a:noFill/>
          <a:ln/>
        </p:spPr>
        <p:txBody>
          <a:bodyPr lIns="92075" tIns="46038" rIns="92075" bIns="46038" anchor="t">
            <a:noAutofit/>
          </a:bodyPr>
          <a:lstStyle/>
          <a:p>
            <a:r>
              <a:rPr lang="en-US" sz="4500" dirty="0"/>
              <a:t>Personnel Radiation Protection</a:t>
            </a:r>
            <a:br>
              <a:rPr lang="en-US" sz="4500" dirty="0"/>
            </a:br>
            <a:r>
              <a:rPr lang="en-US" sz="4500" dirty="0"/>
              <a:t>Personnel Monitoring</a:t>
            </a:r>
            <a:br>
              <a:rPr lang="en-US" sz="4500" dirty="0"/>
            </a:br>
            <a:r>
              <a:rPr lang="en-US" sz="4500" dirty="0"/>
              <a:t>Potentially Pregnant Patients</a:t>
            </a:r>
            <a:br>
              <a:rPr lang="en-US" sz="4500" dirty="0"/>
            </a:br>
            <a:r>
              <a:rPr lang="en-US" sz="4500" dirty="0"/>
              <a:t>Occupationally Exposed Women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410200"/>
            <a:ext cx="7924800" cy="641350"/>
          </a:xfrm>
          <a:noFill/>
          <a:ln/>
        </p:spPr>
        <p:txBody>
          <a:bodyPr lIns="92075" tIns="46038" rIns="92075" bIns="46038"/>
          <a:lstStyle/>
          <a:p>
            <a:r>
              <a:rPr lang="en-US" dirty="0" err="1" smtClean="0">
                <a:solidFill>
                  <a:schemeClr val="tx1"/>
                </a:solidFill>
              </a:rPr>
              <a:t>Bushong</a:t>
            </a:r>
            <a:r>
              <a:rPr lang="en-US" dirty="0" smtClean="0">
                <a:solidFill>
                  <a:schemeClr val="tx1"/>
                </a:solidFill>
              </a:rPr>
              <a:t>, Chapters 35 - 38</a:t>
            </a:r>
          </a:p>
        </p:txBody>
      </p:sp>
    </p:spTree>
    <p:extLst>
      <p:ext uri="{BB962C8B-B14F-4D97-AF65-F5344CB8AC3E}">
        <p14:creationId xmlns:p14="http://schemas.microsoft.com/office/powerpoint/2010/main" val="13797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4800"/>
              <a:t>Isoexposure Contours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05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500" dirty="0"/>
              <a:t>Shows areas where </a:t>
            </a:r>
            <a:r>
              <a:rPr lang="en-US" sz="3500" dirty="0" smtClean="0"/>
              <a:t>one would </a:t>
            </a:r>
            <a:r>
              <a:rPr lang="en-US" sz="3500" dirty="0"/>
              <a:t>receive the least amount of scatter radiation (if </a:t>
            </a:r>
            <a:r>
              <a:rPr lang="en-US" sz="3500" dirty="0" smtClean="0"/>
              <a:t>that person must </a:t>
            </a:r>
            <a:r>
              <a:rPr lang="en-US" sz="3500" dirty="0"/>
              <a:t>remain in the room)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At 1 foot from the table, the operator </a:t>
            </a:r>
            <a:r>
              <a:rPr lang="en-US" sz="3500" dirty="0" smtClean="0"/>
              <a:t>could </a:t>
            </a:r>
            <a:r>
              <a:rPr lang="en-US" sz="3500" dirty="0"/>
              <a:t>receive 500 </a:t>
            </a:r>
            <a:r>
              <a:rPr lang="en-US" sz="3500" dirty="0" err="1"/>
              <a:t>mR</a:t>
            </a:r>
            <a:r>
              <a:rPr lang="en-US" sz="3500" dirty="0"/>
              <a:t> / hour (5 </a:t>
            </a:r>
            <a:r>
              <a:rPr lang="en-US" sz="3500" dirty="0" err="1"/>
              <a:t>mGy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At normal position for the </a:t>
            </a:r>
            <a:r>
              <a:rPr lang="en-US" sz="3500" dirty="0" smtClean="0"/>
              <a:t>operator, </a:t>
            </a:r>
            <a:r>
              <a:rPr lang="en-US" sz="3500" dirty="0"/>
              <a:t>exposure rate is about 300 </a:t>
            </a:r>
            <a:r>
              <a:rPr lang="en-US" sz="3500" dirty="0" err="1"/>
              <a:t>mR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(3 </a:t>
            </a:r>
            <a:r>
              <a:rPr lang="en-US" sz="3500" dirty="0" err="1"/>
              <a:t>mGy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95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037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7150"/>
            <a:ext cx="7467600" cy="6743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57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0380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1438"/>
            <a:ext cx="7377563" cy="6634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42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0380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1693"/>
            <a:ext cx="7377562" cy="6633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3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Protective Aprons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Thickness of protective aprons </a:t>
            </a:r>
            <a:r>
              <a:rPr lang="en-US" sz="3600" u="sng"/>
              <a:t>should</a:t>
            </a:r>
            <a:r>
              <a:rPr lang="en-US" sz="3600"/>
              <a:t> be 0.5 mm Pb </a:t>
            </a:r>
          </a:p>
          <a:p>
            <a:pPr>
              <a:lnSpc>
                <a:spcPct val="90000"/>
              </a:lnSpc>
            </a:pPr>
            <a:r>
              <a:rPr lang="en-US" sz="3600" b="1" u="sng"/>
              <a:t>SHALL</a:t>
            </a:r>
            <a:r>
              <a:rPr lang="en-US" sz="3600"/>
              <a:t> be no less than 0.25 mm Pb</a:t>
            </a:r>
          </a:p>
          <a:p>
            <a:pPr>
              <a:lnSpc>
                <a:spcPct val="90000"/>
              </a:lnSpc>
            </a:pPr>
            <a:r>
              <a:rPr lang="en-US" sz="3600"/>
              <a:t>Exposure lessened by 97% if using 0.25 mm Pb, 99.7% if using 0.5 mm Pb</a:t>
            </a:r>
          </a:p>
          <a:p>
            <a:pPr>
              <a:lnSpc>
                <a:spcPct val="90000"/>
              </a:lnSpc>
            </a:pPr>
            <a:r>
              <a:rPr lang="en-US" sz="3600"/>
              <a:t>Covers about 80% of active bone marrow</a:t>
            </a:r>
          </a:p>
        </p:txBody>
      </p:sp>
    </p:spTree>
    <p:extLst>
      <p:ext uri="{BB962C8B-B14F-4D97-AF65-F5344CB8AC3E}">
        <p14:creationId xmlns:p14="http://schemas.microsoft.com/office/powerpoint/2010/main" val="32998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Protective Devices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953000"/>
          </a:xfrm>
        </p:spPr>
        <p:txBody>
          <a:bodyPr/>
          <a:lstStyle/>
          <a:p>
            <a:r>
              <a:rPr lang="en-US" sz="3500" dirty="0"/>
              <a:t>Overhanging curtains (ceiling suspended), mobile screens, protective curtains (overlapping protective drapes), protective gloves, leaded glasses</a:t>
            </a:r>
          </a:p>
          <a:p>
            <a:r>
              <a:rPr lang="en-US" sz="3500" dirty="0"/>
              <a:t>All will be </a:t>
            </a:r>
            <a:r>
              <a:rPr lang="en-US" sz="3500" u="sng" dirty="0"/>
              <a:t>at least 0.25 mm </a:t>
            </a:r>
            <a:r>
              <a:rPr lang="en-US" sz="3500" u="sng" dirty="0" err="1"/>
              <a:t>Pb</a:t>
            </a:r>
            <a:r>
              <a:rPr lang="en-US" sz="3500" dirty="0"/>
              <a:t> equivalent</a:t>
            </a:r>
          </a:p>
        </p:txBody>
      </p:sp>
    </p:spTree>
    <p:extLst>
      <p:ext uri="{BB962C8B-B14F-4D97-AF65-F5344CB8AC3E}">
        <p14:creationId xmlns:p14="http://schemas.microsoft.com/office/powerpoint/2010/main" val="8246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096962"/>
          </a:xfrm>
          <a:noFill/>
          <a:ln/>
        </p:spPr>
        <p:txBody>
          <a:bodyPr lIns="92075" tIns="46038" rIns="92075" bIns="46038"/>
          <a:lstStyle/>
          <a:p>
            <a:r>
              <a:rPr lang="en-US" sz="4500" dirty="0"/>
              <a:t>Personnel Monitoring Equipment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6121" cy="4754563"/>
          </a:xfrm>
          <a:noFill/>
          <a:ln/>
        </p:spPr>
        <p:txBody>
          <a:bodyPr lIns="92075" tIns="46038" rIns="92075" bIns="46038"/>
          <a:lstStyle/>
          <a:p>
            <a:r>
              <a:rPr lang="en-US" sz="3500" dirty="0"/>
              <a:t>Personnel monitoring equipment means devices designed to be worn or carried by an individual for the purpose of measuring the dose equivalent received by that individual. </a:t>
            </a:r>
          </a:p>
          <a:p>
            <a:r>
              <a:rPr lang="en-US" sz="3500" dirty="0"/>
              <a:t>Cardinal Principles of Radiation Protection</a:t>
            </a:r>
          </a:p>
          <a:p>
            <a:pPr lvl="1"/>
            <a:r>
              <a:rPr lang="en-US" sz="3500" dirty="0"/>
              <a:t>Time, Distance, Shielding </a:t>
            </a:r>
          </a:p>
        </p:txBody>
      </p:sp>
    </p:spTree>
    <p:extLst>
      <p:ext uri="{BB962C8B-B14F-4D97-AF65-F5344CB8AC3E}">
        <p14:creationId xmlns:p14="http://schemas.microsoft.com/office/powerpoint/2010/main" val="3281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Personnel Monitoring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800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500" dirty="0" smtClean="0"/>
              <a:t>Records </a:t>
            </a:r>
            <a:r>
              <a:rPr lang="en-US" sz="3500" dirty="0"/>
              <a:t>exposure in </a:t>
            </a:r>
            <a:r>
              <a:rPr lang="en-US" sz="3500" dirty="0" err="1" smtClean="0"/>
              <a:t>mrem</a:t>
            </a:r>
            <a:endParaRPr lang="en-US" sz="3500" dirty="0"/>
          </a:p>
          <a:p>
            <a:r>
              <a:rPr lang="en-US" sz="3500" dirty="0" smtClean="0"/>
              <a:t>Measures </a:t>
            </a:r>
            <a:r>
              <a:rPr lang="en-US" sz="3500" dirty="0"/>
              <a:t>exposure over time (quantity)</a:t>
            </a:r>
          </a:p>
          <a:p>
            <a:r>
              <a:rPr lang="en-US" sz="3500" dirty="0" smtClean="0"/>
              <a:t>Provides </a:t>
            </a:r>
            <a:r>
              <a:rPr lang="en-US" sz="3500" dirty="0"/>
              <a:t>an indication of the type of incident radiation (quality)</a:t>
            </a:r>
          </a:p>
          <a:p>
            <a:r>
              <a:rPr lang="en-US" sz="3500" dirty="0" smtClean="0"/>
              <a:t>Provides </a:t>
            </a:r>
            <a:r>
              <a:rPr lang="en-US" sz="3500" dirty="0"/>
              <a:t>a legally acceptable record of personnel exposure</a:t>
            </a:r>
          </a:p>
          <a:p>
            <a:r>
              <a:rPr lang="en-US" sz="3500" dirty="0"/>
              <a:t>References whole body exposure</a:t>
            </a:r>
          </a:p>
        </p:txBody>
      </p:sp>
    </p:spTree>
    <p:extLst>
      <p:ext uri="{BB962C8B-B14F-4D97-AF65-F5344CB8AC3E}">
        <p14:creationId xmlns:p14="http://schemas.microsoft.com/office/powerpoint/2010/main" val="37066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Acceptable </a:t>
            </a:r>
            <a:r>
              <a:rPr lang="en-US" sz="4800" u="sng" dirty="0"/>
              <a:t>Legal</a:t>
            </a:r>
            <a:r>
              <a:rPr lang="en-US" sz="4800" dirty="0"/>
              <a:t> Devices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2133600"/>
          </a:xfrm>
          <a:noFill/>
          <a:ln/>
        </p:spPr>
        <p:txBody>
          <a:bodyPr lIns="92075" tIns="46038" rIns="92075" bIns="46038"/>
          <a:lstStyle/>
          <a:p>
            <a:r>
              <a:rPr lang="en-US" sz="3500" dirty="0"/>
              <a:t>Film Badges</a:t>
            </a:r>
          </a:p>
          <a:p>
            <a:r>
              <a:rPr lang="en-US" sz="3500" dirty="0" err="1"/>
              <a:t>Thermoluminescent</a:t>
            </a:r>
            <a:r>
              <a:rPr lang="en-US" sz="3500" dirty="0"/>
              <a:t>  dosimeters (TLD</a:t>
            </a:r>
            <a:r>
              <a:rPr lang="en-US" sz="3500" dirty="0" smtClean="0"/>
              <a:t>)</a:t>
            </a:r>
          </a:p>
          <a:p>
            <a:r>
              <a:rPr lang="en-US" sz="3500" dirty="0" smtClean="0"/>
              <a:t>Optically-stimulated luminescent (OSL)</a:t>
            </a:r>
            <a:endParaRPr lang="en-US" sz="3500" dirty="0"/>
          </a:p>
        </p:txBody>
      </p:sp>
      <p:pic>
        <p:nvPicPr>
          <p:cNvPr id="1024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2004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Film Bad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3882029" cy="3048000"/>
          </a:xfrm>
          <a:prstGeom prst="rect">
            <a:avLst/>
          </a:prstGeom>
          <a:noFill/>
        </p:spPr>
      </p:pic>
      <p:pic>
        <p:nvPicPr>
          <p:cNvPr id="50178" name="Picture 2" descr="http://www.research.northwestern.edu/ors/safety/radiation/nutrino/images/newdosi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876800"/>
            <a:ext cx="1905000" cy="172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Accessory Devices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25138"/>
            <a:ext cx="4876800" cy="4754563"/>
          </a:xfrm>
          <a:noFill/>
          <a:ln/>
        </p:spPr>
        <p:txBody>
          <a:bodyPr lIns="92075" tIns="46038" rIns="92075" bIns="46038"/>
          <a:lstStyle/>
          <a:p>
            <a:r>
              <a:rPr lang="en-US" sz="3500" dirty="0"/>
              <a:t>Pocket dosimeters</a:t>
            </a:r>
          </a:p>
          <a:p>
            <a:r>
              <a:rPr lang="en-US" sz="3500" dirty="0"/>
              <a:t>Audible Warning devices</a:t>
            </a:r>
          </a:p>
          <a:p>
            <a:r>
              <a:rPr lang="en-US" sz="3500" dirty="0"/>
              <a:t>If an accessory device is used, it MUST be used </a:t>
            </a:r>
            <a:r>
              <a:rPr lang="en-US" sz="3500" u="sng" dirty="0"/>
              <a:t>with</a:t>
            </a:r>
            <a:r>
              <a:rPr lang="en-US" sz="3500" dirty="0"/>
              <a:t> a legally acceptable device</a:t>
            </a: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501" y="1447800"/>
            <a:ext cx="287580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5638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http://www.healthcare.philips.com/main/products/solutions/doseaware/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5340214"/>
            <a:ext cx="2133600" cy="144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8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800" dirty="0"/>
              <a:t>Protection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sz="3500" dirty="0"/>
              <a:t>Basis for protection: to PREVENT detrimental stochastic or non-stochastic effects</a:t>
            </a:r>
          </a:p>
          <a:p>
            <a:r>
              <a:rPr lang="en-US" sz="3500" dirty="0"/>
              <a:t>Stochastic: </a:t>
            </a:r>
          </a:p>
          <a:p>
            <a:pPr lvl="1"/>
            <a:r>
              <a:rPr lang="en-US" sz="3500" dirty="0"/>
              <a:t>Probability</a:t>
            </a:r>
          </a:p>
          <a:p>
            <a:r>
              <a:rPr lang="en-US" sz="3500" dirty="0"/>
              <a:t>Non-stochastic (deterministic):</a:t>
            </a:r>
          </a:p>
          <a:p>
            <a:pPr lvl="1"/>
            <a:r>
              <a:rPr lang="en-US" sz="3500" dirty="0"/>
              <a:t>Severity</a:t>
            </a:r>
          </a:p>
        </p:txBody>
      </p:sp>
    </p:spTree>
    <p:extLst>
      <p:ext uri="{BB962C8B-B14F-4D97-AF65-F5344CB8AC3E}">
        <p14:creationId xmlns:p14="http://schemas.microsoft.com/office/powerpoint/2010/main" val="35677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5410200" cy="8382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Film Badges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Film holder</a:t>
            </a:r>
          </a:p>
          <a:p>
            <a:r>
              <a:rPr lang="en-US" sz="3600" dirty="0"/>
              <a:t>Copper or Aluminum filters</a:t>
            </a:r>
          </a:p>
          <a:p>
            <a:r>
              <a:rPr lang="en-US" sz="3600" dirty="0"/>
              <a:t>Packaged film</a:t>
            </a:r>
          </a:p>
          <a:p>
            <a:r>
              <a:rPr lang="en-US" sz="3600" dirty="0"/>
              <a:t>Exposure sensitivity 10 </a:t>
            </a:r>
            <a:r>
              <a:rPr lang="en-US" sz="3600" dirty="0" err="1" smtClean="0"/>
              <a:t>mR</a:t>
            </a:r>
            <a:r>
              <a:rPr lang="en-US" sz="3600" dirty="0" smtClean="0"/>
              <a:t> </a:t>
            </a:r>
            <a:r>
              <a:rPr lang="en-US" sz="3600" dirty="0"/>
              <a:t>- 700 </a:t>
            </a:r>
            <a:r>
              <a:rPr lang="en-US" sz="3600" dirty="0" smtClean="0"/>
              <a:t>R</a:t>
            </a:r>
            <a:endParaRPr lang="en-US" sz="3600" dirty="0"/>
          </a:p>
          <a:p>
            <a:r>
              <a:rPr lang="en-US" sz="3600" dirty="0"/>
              <a:t>Accuracy </a:t>
            </a:r>
            <a:r>
              <a:rPr lang="en-US" sz="3600" dirty="0">
                <a:cs typeface="Arial" charset="0"/>
              </a:rPr>
              <a:t>± </a:t>
            </a:r>
            <a:r>
              <a:rPr lang="en-US" sz="3600" dirty="0"/>
              <a:t>25%</a:t>
            </a:r>
          </a:p>
          <a:p>
            <a:r>
              <a:rPr lang="en-US" sz="3600" dirty="0"/>
              <a:t>True permanent record</a:t>
            </a:r>
          </a:p>
        </p:txBody>
      </p:sp>
    </p:spTree>
    <p:extLst>
      <p:ext uri="{BB962C8B-B14F-4D97-AF65-F5344CB8AC3E}">
        <p14:creationId xmlns:p14="http://schemas.microsoft.com/office/powerpoint/2010/main" val="40300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8" y="152400"/>
            <a:ext cx="2538103" cy="2556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"/>
            <a:ext cx="3488028" cy="29718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93433"/>
            <a:ext cx="4506764" cy="425307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4772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3716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/>
              <a:t>Thermoluminescent dosimeters (TLD)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876800"/>
          </a:xfrm>
          <a:noFill/>
          <a:ln/>
        </p:spPr>
        <p:txBody>
          <a:bodyPr lIns="92075" tIns="46038" rIns="92075" bIns="46038"/>
          <a:lstStyle/>
          <a:p>
            <a:r>
              <a:rPr lang="en-US" sz="3300" dirty="0"/>
              <a:t>Lithium fluoride crystals</a:t>
            </a:r>
          </a:p>
          <a:p>
            <a:r>
              <a:rPr lang="en-US" sz="3300" dirty="0"/>
              <a:t>Heated </a:t>
            </a:r>
            <a:r>
              <a:rPr lang="en-US" sz="3300" dirty="0" smtClean="0"/>
              <a:t>to release light</a:t>
            </a:r>
            <a:endParaRPr lang="en-US" sz="3300" dirty="0"/>
          </a:p>
          <a:p>
            <a:r>
              <a:rPr lang="en-US" sz="3300" dirty="0" smtClean="0"/>
              <a:t>Light released is in proportion to dose received</a:t>
            </a:r>
            <a:endParaRPr lang="en-US" sz="3300" dirty="0"/>
          </a:p>
          <a:p>
            <a:r>
              <a:rPr lang="en-US" sz="3300" dirty="0"/>
              <a:t>Accuracy of </a:t>
            </a:r>
            <a:r>
              <a:rPr lang="en-US" sz="3300" dirty="0">
                <a:cs typeface="Arial" charset="0"/>
              </a:rPr>
              <a:t>±</a:t>
            </a:r>
            <a:r>
              <a:rPr lang="en-US" sz="3300" dirty="0"/>
              <a:t> 9%</a:t>
            </a:r>
          </a:p>
          <a:p>
            <a:r>
              <a:rPr lang="en-US" sz="3300" dirty="0" smtClean="0"/>
              <a:t>Initial high cost but reusable</a:t>
            </a:r>
            <a:endParaRPr lang="en-US" sz="3300" dirty="0"/>
          </a:p>
          <a:p>
            <a:r>
              <a:rPr lang="en-US" sz="3300" dirty="0"/>
              <a:t>No true permanent record</a:t>
            </a:r>
          </a:p>
          <a:p>
            <a:r>
              <a:rPr lang="en-US" sz="3300" dirty="0" smtClean="0"/>
              <a:t>Accuracy </a:t>
            </a:r>
            <a:r>
              <a:rPr lang="en-US" sz="3300" dirty="0"/>
              <a:t>as low as 5 </a:t>
            </a:r>
            <a:r>
              <a:rPr lang="en-US" sz="3300" dirty="0" err="1"/>
              <a:t>mR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1716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5" y="2895600"/>
            <a:ext cx="8241630" cy="38100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8" b="6321"/>
          <a:stretch/>
        </p:blipFill>
        <p:spPr bwMode="auto">
          <a:xfrm>
            <a:off x="4535190" y="152400"/>
            <a:ext cx="4395165" cy="294117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657600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2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05400"/>
          </a:xfrm>
        </p:spPr>
        <p:txBody>
          <a:bodyPr/>
          <a:lstStyle/>
          <a:p>
            <a:r>
              <a:rPr lang="en-US" sz="3400" dirty="0" smtClean="0"/>
              <a:t>Filters of copper and tin and an open window</a:t>
            </a:r>
          </a:p>
          <a:p>
            <a:pPr lvl="1"/>
            <a:r>
              <a:rPr lang="en-US" sz="3400" dirty="0" smtClean="0"/>
              <a:t>Demonstrate energy of exposure</a:t>
            </a:r>
          </a:p>
          <a:p>
            <a:pPr lvl="1"/>
            <a:r>
              <a:rPr lang="en-US" sz="3400" dirty="0" smtClean="0"/>
              <a:t>Also demonstrate if exposure occurred while static or in motion</a:t>
            </a:r>
          </a:p>
          <a:p>
            <a:r>
              <a:rPr lang="en-US" sz="3400" dirty="0" smtClean="0"/>
              <a:t>Issued on monthly or quarterly basis</a:t>
            </a:r>
          </a:p>
          <a:p>
            <a:r>
              <a:rPr lang="en-US" sz="3400" dirty="0" smtClean="0"/>
              <a:t>Sensitive to 1 </a:t>
            </a:r>
            <a:r>
              <a:rPr lang="en-US" sz="3400" dirty="0" err="1" smtClean="0"/>
              <a:t>mR</a:t>
            </a:r>
            <a:endParaRPr lang="en-US" sz="3400" dirty="0" smtClean="0"/>
          </a:p>
          <a:p>
            <a:r>
              <a:rPr lang="en-US" sz="3400" dirty="0" smtClean="0"/>
              <a:t>Environmentally stable and durable</a:t>
            </a:r>
          </a:p>
        </p:txBody>
      </p:sp>
    </p:spTree>
    <p:extLst>
      <p:ext uri="{BB962C8B-B14F-4D97-AF65-F5344CB8AC3E}">
        <p14:creationId xmlns:p14="http://schemas.microsoft.com/office/powerpoint/2010/main" val="25796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004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286250" cy="51911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0" name="Picture 6" descr="slid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06" y="3758406"/>
            <a:ext cx="7162800" cy="286543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4419600" y="685800"/>
            <a:ext cx="3886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prstClr val="black"/>
                </a:solidFill>
                <a:latin typeface="Arial" charset="0"/>
              </a:rPr>
              <a:t>OSL Dosimeter</a:t>
            </a:r>
          </a:p>
        </p:txBody>
      </p:sp>
    </p:spTree>
    <p:extLst>
      <p:ext uri="{BB962C8B-B14F-4D97-AF65-F5344CB8AC3E}">
        <p14:creationId xmlns:p14="http://schemas.microsoft.com/office/powerpoint/2010/main" val="13418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Badge Location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Waist or chest level without apron</a:t>
            </a:r>
          </a:p>
          <a:p>
            <a:r>
              <a:rPr lang="en-US" sz="3600" dirty="0"/>
              <a:t>At collar of apron during fluoroscopy</a:t>
            </a:r>
          </a:p>
          <a:p>
            <a:r>
              <a:rPr lang="en-US" sz="3600" dirty="0"/>
              <a:t>Dual </a:t>
            </a:r>
            <a:r>
              <a:rPr lang="en-US" sz="3600" dirty="0" smtClean="0"/>
              <a:t>badges may </a:t>
            </a:r>
            <a:r>
              <a:rPr lang="en-US" sz="3600" dirty="0"/>
              <a:t>be worn by pregnant </a:t>
            </a:r>
            <a:r>
              <a:rPr lang="en-US" sz="3600" dirty="0" smtClean="0"/>
              <a:t>occupational workers or those working in interventional areas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74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Occupational Exposure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754563"/>
          </a:xfrm>
          <a:noFill/>
          <a:ln/>
        </p:spPr>
        <p:txBody>
          <a:bodyPr lIns="92075" tIns="46038" rIns="92075" bIns="46038"/>
          <a:lstStyle/>
          <a:p>
            <a:r>
              <a:rPr lang="en-US" sz="3500" dirty="0"/>
              <a:t>Means exposure that a person receives in the process of employment</a:t>
            </a:r>
          </a:p>
          <a:p>
            <a:r>
              <a:rPr lang="en-US" sz="3500" dirty="0"/>
              <a:t>Does </a:t>
            </a:r>
            <a:r>
              <a:rPr lang="en-US" sz="3500" b="1" u="sng" dirty="0"/>
              <a:t>not</a:t>
            </a:r>
            <a:r>
              <a:rPr lang="en-US" sz="3500" dirty="0"/>
              <a:t> include, background or dose individuals may receive for medical </a:t>
            </a:r>
            <a:r>
              <a:rPr lang="en-US" sz="3500" dirty="0" smtClean="0"/>
              <a:t>purposes</a:t>
            </a:r>
            <a:endParaRPr lang="en-US" sz="3500" dirty="0"/>
          </a:p>
          <a:p>
            <a:r>
              <a:rPr lang="en-US" sz="3500" dirty="0"/>
              <a:t>Badge is only be worn at the place of </a:t>
            </a:r>
            <a:r>
              <a:rPr lang="en-US" sz="3500" dirty="0" smtClean="0"/>
              <a:t>employment</a:t>
            </a:r>
          </a:p>
          <a:p>
            <a:r>
              <a:rPr lang="en-US" sz="3500" dirty="0" smtClean="0"/>
              <a:t>Badge reading is </a:t>
            </a:r>
            <a:r>
              <a:rPr lang="en-US" sz="3500" u="sng" dirty="0" smtClean="0"/>
              <a:t>presumptive</a:t>
            </a:r>
            <a:r>
              <a:rPr lang="en-US" sz="3500" dirty="0" smtClean="0"/>
              <a:t> evidence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6441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Whole Body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838200"/>
            <a:ext cx="8915400" cy="54864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3500" dirty="0"/>
              <a:t>Head</a:t>
            </a:r>
          </a:p>
          <a:p>
            <a:r>
              <a:rPr lang="en-US" sz="3500" dirty="0"/>
              <a:t>Trunk including gonads</a:t>
            </a:r>
          </a:p>
          <a:p>
            <a:r>
              <a:rPr lang="en-US" sz="3500" dirty="0"/>
              <a:t>Arms above the elbows</a:t>
            </a:r>
          </a:p>
          <a:p>
            <a:r>
              <a:rPr lang="en-US" sz="3500" dirty="0"/>
              <a:t>Legs above the knee</a:t>
            </a:r>
          </a:p>
          <a:p>
            <a:r>
              <a:rPr lang="en-US" sz="3500" dirty="0" err="1" smtClean="0"/>
              <a:t>EfD</a:t>
            </a:r>
            <a:r>
              <a:rPr lang="en-US" sz="3500" dirty="0" smtClean="0"/>
              <a:t> </a:t>
            </a:r>
            <a:r>
              <a:rPr lang="en-US" sz="3500" dirty="0"/>
              <a:t>= 5 rem/year (0.05 </a:t>
            </a:r>
            <a:r>
              <a:rPr lang="en-US" sz="3500" dirty="0" err="1"/>
              <a:t>Sv</a:t>
            </a:r>
            <a:r>
              <a:rPr lang="en-US" sz="3500" dirty="0"/>
              <a:t>; 50 </a:t>
            </a:r>
            <a:r>
              <a:rPr lang="en-US" sz="3500" dirty="0" err="1"/>
              <a:t>mSv</a:t>
            </a:r>
            <a:r>
              <a:rPr lang="en-US" sz="3500" dirty="0"/>
              <a:t>)</a:t>
            </a:r>
          </a:p>
          <a:p>
            <a:pPr lvl="1"/>
            <a:r>
              <a:rPr lang="en-US" sz="3500" dirty="0"/>
              <a:t>100 </a:t>
            </a:r>
            <a:r>
              <a:rPr lang="en-US" sz="3500" dirty="0" err="1"/>
              <a:t>rem</a:t>
            </a:r>
            <a:r>
              <a:rPr lang="en-US" sz="3500" dirty="0"/>
              <a:t> / </a:t>
            </a:r>
            <a:r>
              <a:rPr lang="en-US" sz="3500" dirty="0" err="1"/>
              <a:t>Sv</a:t>
            </a:r>
            <a:endParaRPr lang="en-US" sz="3500" dirty="0"/>
          </a:p>
          <a:p>
            <a:r>
              <a:rPr lang="en-US" sz="3500" dirty="0"/>
              <a:t>Effective </a:t>
            </a:r>
            <a:r>
              <a:rPr lang="en-US" sz="3500" dirty="0" smtClean="0"/>
              <a:t>Dose (E), </a:t>
            </a:r>
            <a:r>
              <a:rPr lang="en-US" sz="3500" dirty="0"/>
              <a:t>(</a:t>
            </a:r>
            <a:r>
              <a:rPr lang="en-US" sz="3500" dirty="0" err="1" smtClean="0"/>
              <a:t>EfD</a:t>
            </a:r>
            <a:r>
              <a:rPr lang="en-US" sz="3500" dirty="0" smtClean="0"/>
              <a:t>); (DL) Dose Limit</a:t>
            </a:r>
          </a:p>
          <a:p>
            <a:r>
              <a:rPr lang="en-US" sz="3500" dirty="0" smtClean="0"/>
              <a:t>Limits are based on a linear, </a:t>
            </a:r>
            <a:r>
              <a:rPr lang="en-US" sz="3500" dirty="0" err="1" smtClean="0"/>
              <a:t>nonthreshold</a:t>
            </a:r>
            <a:r>
              <a:rPr lang="en-US" sz="3500" dirty="0" smtClean="0"/>
              <a:t> dose-response relationship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7470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Other </a:t>
            </a:r>
            <a:r>
              <a:rPr lang="en-US" sz="4800" dirty="0" err="1" smtClean="0"/>
              <a:t>EfD</a:t>
            </a:r>
            <a:r>
              <a:rPr lang="en-US" sz="4800" dirty="0" smtClean="0"/>
              <a:t> (DL)</a:t>
            </a:r>
            <a:endParaRPr lang="en-US" sz="4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8305800" cy="4149725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Lens of the eye 15 </a:t>
            </a:r>
            <a:r>
              <a:rPr lang="en-US" sz="3600" dirty="0" err="1"/>
              <a:t>rem</a:t>
            </a:r>
            <a:r>
              <a:rPr lang="en-US" sz="3600" dirty="0"/>
              <a:t> or 0.15 </a:t>
            </a:r>
            <a:r>
              <a:rPr lang="en-US" sz="3600" dirty="0" err="1"/>
              <a:t>Sv</a:t>
            </a:r>
            <a:r>
              <a:rPr lang="en-US" sz="3600" dirty="0"/>
              <a:t> (150 </a:t>
            </a:r>
            <a:r>
              <a:rPr lang="en-US" sz="3600" dirty="0" err="1"/>
              <a:t>mSv</a:t>
            </a:r>
            <a:r>
              <a:rPr lang="en-US" sz="3600" dirty="0"/>
              <a:t>)</a:t>
            </a:r>
          </a:p>
          <a:p>
            <a:r>
              <a:rPr lang="en-US" sz="3600" dirty="0"/>
              <a:t>Skin and / or extremities 50 </a:t>
            </a:r>
            <a:r>
              <a:rPr lang="en-US" sz="3600" dirty="0" err="1"/>
              <a:t>rem</a:t>
            </a:r>
            <a:r>
              <a:rPr lang="en-US" sz="3600" dirty="0"/>
              <a:t> or 0.5 </a:t>
            </a:r>
            <a:r>
              <a:rPr lang="en-US" sz="3600" dirty="0" err="1"/>
              <a:t>Sv</a:t>
            </a:r>
            <a:r>
              <a:rPr lang="en-US" sz="3600" dirty="0"/>
              <a:t> (500 </a:t>
            </a:r>
            <a:r>
              <a:rPr lang="en-US" sz="3600" dirty="0" err="1"/>
              <a:t>mSv</a:t>
            </a:r>
            <a:r>
              <a:rPr lang="en-US" sz="3600" dirty="0"/>
              <a:t>)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08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Supervisor’s Responsibility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500"/>
              <a:t>Abide by ALARA</a:t>
            </a:r>
          </a:p>
          <a:p>
            <a:r>
              <a:rPr lang="en-US" sz="3500"/>
              <a:t>Ensure no individual receives more than </a:t>
            </a:r>
            <a:r>
              <a:rPr lang="en-US" sz="3500" b="1" u="sng"/>
              <a:t>5 rems (50 mSv)</a:t>
            </a:r>
            <a:r>
              <a:rPr lang="en-US" sz="3500"/>
              <a:t> in one calendar year</a:t>
            </a:r>
          </a:p>
        </p:txBody>
      </p:sp>
    </p:spTree>
    <p:extLst>
      <p:ext uri="{BB962C8B-B14F-4D97-AF65-F5344CB8AC3E}">
        <p14:creationId xmlns:p14="http://schemas.microsoft.com/office/powerpoint/2010/main" val="8433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Non-Occupational Exposure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Non-occupational exposed persons</a:t>
            </a:r>
          </a:p>
          <a:p>
            <a:r>
              <a:rPr lang="en-US" sz="3600" dirty="0" smtClean="0"/>
              <a:t>Usually hospital workers who are not radiology employees but who regularly visit the x-ray rooms</a:t>
            </a:r>
          </a:p>
          <a:p>
            <a:r>
              <a:rPr lang="en-US" sz="3600" dirty="0" smtClean="0"/>
              <a:t>E (or </a:t>
            </a:r>
            <a:r>
              <a:rPr lang="en-US" sz="3600" dirty="0" err="1" smtClean="0"/>
              <a:t>EfD</a:t>
            </a:r>
            <a:r>
              <a:rPr lang="en-US" sz="3600" dirty="0" smtClean="0"/>
              <a:t> or DL) is 1/10 of that established for the radiation worker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04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Population Dose Limits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7543800" cy="452596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0.1 </a:t>
            </a:r>
            <a:r>
              <a:rPr lang="en-US" sz="3600" dirty="0" err="1"/>
              <a:t>rem</a:t>
            </a:r>
            <a:r>
              <a:rPr lang="en-US" sz="3600" dirty="0"/>
              <a:t> (1 </a:t>
            </a:r>
            <a:r>
              <a:rPr lang="en-US" sz="3600" dirty="0" err="1"/>
              <a:t>mSv</a:t>
            </a:r>
            <a:r>
              <a:rPr lang="en-US" sz="3600" dirty="0"/>
              <a:t>) / year</a:t>
            </a:r>
          </a:p>
          <a:p>
            <a:pPr lvl="1"/>
            <a:r>
              <a:rPr lang="en-US" sz="3600" dirty="0"/>
              <a:t>100 </a:t>
            </a:r>
            <a:r>
              <a:rPr lang="en-US" sz="3600" dirty="0" err="1"/>
              <a:t>mrem</a:t>
            </a:r>
            <a:endParaRPr lang="en-US" sz="3600" dirty="0"/>
          </a:p>
          <a:p>
            <a:r>
              <a:rPr lang="en-US" sz="3600" dirty="0"/>
              <a:t>0.002 </a:t>
            </a:r>
            <a:r>
              <a:rPr lang="en-US" sz="3600" dirty="0" err="1"/>
              <a:t>rem</a:t>
            </a:r>
            <a:r>
              <a:rPr lang="en-US" sz="3600" dirty="0"/>
              <a:t> or 2 </a:t>
            </a:r>
            <a:r>
              <a:rPr lang="en-US" sz="3600" dirty="0" err="1"/>
              <a:t>millirems</a:t>
            </a:r>
            <a:r>
              <a:rPr lang="en-US" sz="3600" dirty="0"/>
              <a:t> in one hour (2 </a:t>
            </a:r>
            <a:r>
              <a:rPr lang="en-US" sz="3600" dirty="0" err="1"/>
              <a:t>mrem</a:t>
            </a:r>
            <a:r>
              <a:rPr lang="en-US" sz="3600" dirty="0"/>
              <a:t> / hour)</a:t>
            </a:r>
          </a:p>
          <a:p>
            <a:pPr lvl="1"/>
            <a:r>
              <a:rPr lang="en-US" sz="3600" dirty="0"/>
              <a:t>0.02 </a:t>
            </a:r>
            <a:r>
              <a:rPr lang="en-US" sz="3600" dirty="0" err="1"/>
              <a:t>mSv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67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990600"/>
          </a:xfrm>
          <a:noFill/>
          <a:ln/>
        </p:spPr>
        <p:txBody>
          <a:bodyPr lIns="92075" tIns="46038" rIns="92075" bIns="46038"/>
          <a:lstStyle/>
          <a:p>
            <a:r>
              <a:rPr lang="en-US" sz="4800"/>
              <a:t>Frequency Reporting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458200" cy="5181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3600" dirty="0" smtClean="0"/>
              <a:t>Most </a:t>
            </a:r>
            <a:r>
              <a:rPr lang="en-US" sz="3600" dirty="0"/>
              <a:t>badges typically changed out monthly, TLD’s  quarterly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State </a:t>
            </a:r>
            <a:r>
              <a:rPr lang="en-US" sz="3600" u="sng" dirty="0"/>
              <a:t>advises</a:t>
            </a:r>
            <a:r>
              <a:rPr lang="en-US" sz="3600" dirty="0"/>
              <a:t> monthly changes regardless of </a:t>
            </a:r>
            <a:r>
              <a:rPr lang="en-US" sz="3600" dirty="0" smtClean="0"/>
              <a:t>the type (no </a:t>
            </a:r>
            <a:r>
              <a:rPr lang="en-US" sz="3600" dirty="0"/>
              <a:t>minimum or maximum monitoring time frame)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Up to 1 year to report each monthly or quarterly </a:t>
            </a:r>
            <a:r>
              <a:rPr lang="en-US" sz="3600" dirty="0" smtClean="0"/>
              <a:t>dose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48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Practically all overexposure reports to the RHB are a result of poor practice on the part of the X-ray supervisor/operator who conducted the exam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Monitoring Requirements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686800" cy="4683125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b="1" u="sng" dirty="0"/>
              <a:t>High Radiation Area</a:t>
            </a:r>
            <a:r>
              <a:rPr lang="en-US" sz="3600" dirty="0"/>
              <a:t> = 0.1 </a:t>
            </a:r>
            <a:r>
              <a:rPr lang="en-US" sz="3600" dirty="0" err="1"/>
              <a:t>rem</a:t>
            </a:r>
            <a:r>
              <a:rPr lang="en-US" sz="3600" dirty="0"/>
              <a:t>  (1 </a:t>
            </a:r>
            <a:r>
              <a:rPr lang="en-US" sz="3600" dirty="0" err="1"/>
              <a:t>mSv</a:t>
            </a:r>
            <a:r>
              <a:rPr lang="en-US" sz="3600" dirty="0"/>
              <a:t>) in 1 hour at 30 cm from source</a:t>
            </a:r>
            <a:endParaRPr lang="en-US" sz="3600" u="sng" dirty="0"/>
          </a:p>
          <a:p>
            <a:r>
              <a:rPr lang="en-US" sz="3600" b="1" u="sng" dirty="0"/>
              <a:t>Radiation Area</a:t>
            </a:r>
            <a:r>
              <a:rPr lang="en-US" sz="3600" dirty="0"/>
              <a:t> = 0.005 </a:t>
            </a:r>
            <a:r>
              <a:rPr lang="en-US" sz="3600" dirty="0" err="1"/>
              <a:t>rem</a:t>
            </a:r>
            <a:r>
              <a:rPr lang="en-US" sz="3600" dirty="0"/>
              <a:t> (0.05 </a:t>
            </a:r>
            <a:r>
              <a:rPr lang="en-US" sz="3600" dirty="0" err="1"/>
              <a:t>mSv</a:t>
            </a:r>
            <a:r>
              <a:rPr lang="en-US" sz="3600" dirty="0"/>
              <a:t>) in 1 hour at 30 cm from source </a:t>
            </a:r>
          </a:p>
          <a:p>
            <a:r>
              <a:rPr lang="en-US" sz="3600" dirty="0"/>
              <a:t>Persons operating mobile x-ray equipment</a:t>
            </a:r>
          </a:p>
        </p:txBody>
      </p:sp>
    </p:spTree>
    <p:extLst>
      <p:ext uri="{BB962C8B-B14F-4D97-AF65-F5344CB8AC3E}">
        <p14:creationId xmlns:p14="http://schemas.microsoft.com/office/powerpoint/2010/main" val="3607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Area Definitions</a:t>
            </a:r>
            <a:endParaRPr lang="en-US" sz="48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458200" cy="4830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Restricted Area</a:t>
            </a:r>
          </a:p>
          <a:p>
            <a:pPr lvl="1"/>
            <a:r>
              <a:rPr lang="en-US" sz="3600" dirty="0" smtClean="0"/>
              <a:t>A </a:t>
            </a:r>
            <a:r>
              <a:rPr lang="en-US" sz="3600" dirty="0"/>
              <a:t>area in which access is limited by the licensee for the purpose of protecting individuals against undue risk from exposure to </a:t>
            </a:r>
            <a:r>
              <a:rPr lang="en-US" sz="3600" dirty="0" smtClean="0"/>
              <a:t>radiation</a:t>
            </a:r>
          </a:p>
          <a:p>
            <a:r>
              <a:rPr lang="en-US" sz="3600" dirty="0" smtClean="0"/>
              <a:t>Unrestricted Area</a:t>
            </a:r>
          </a:p>
          <a:p>
            <a:pPr lvl="1"/>
            <a:r>
              <a:rPr lang="en-US" sz="3600" dirty="0"/>
              <a:t>An area to which access is neither limited nor controlled by the licensee. 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37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4800" dirty="0" smtClean="0"/>
              <a:t>Area Definitions</a:t>
            </a:r>
            <a:endParaRPr lang="en-US" sz="48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Controlled Area</a:t>
            </a:r>
          </a:p>
          <a:p>
            <a:pPr lvl="1"/>
            <a:r>
              <a:rPr lang="en-US" sz="3500" dirty="0" smtClean="0"/>
              <a:t>Barrier </a:t>
            </a:r>
            <a:r>
              <a:rPr lang="en-US" sz="3500" dirty="0"/>
              <a:t>should reduce exposure to less than 100 </a:t>
            </a:r>
            <a:r>
              <a:rPr lang="en-US" sz="3500" dirty="0" err="1"/>
              <a:t>mrem</a:t>
            </a:r>
            <a:r>
              <a:rPr lang="en-US" sz="3500" dirty="0"/>
              <a:t>/</a:t>
            </a:r>
            <a:r>
              <a:rPr lang="en-US" sz="3500" dirty="0" err="1"/>
              <a:t>wk</a:t>
            </a:r>
            <a:endParaRPr lang="en-US" sz="3500" dirty="0"/>
          </a:p>
          <a:p>
            <a:pPr lvl="1"/>
            <a:r>
              <a:rPr lang="en-US" sz="3500" dirty="0"/>
              <a:t>Design based on a dose limit of 5000 </a:t>
            </a:r>
            <a:r>
              <a:rPr lang="en-US" sz="3500" dirty="0" err="1"/>
              <a:t>mrem</a:t>
            </a:r>
            <a:r>
              <a:rPr lang="en-US" sz="3500" dirty="0"/>
              <a:t> (5 rem) per year </a:t>
            </a:r>
            <a:endParaRPr lang="en-US" sz="3500" dirty="0" smtClean="0"/>
          </a:p>
          <a:p>
            <a:r>
              <a:rPr lang="en-US" sz="3500" dirty="0" smtClean="0"/>
              <a:t>Uncontrolled Area</a:t>
            </a:r>
          </a:p>
          <a:p>
            <a:pPr lvl="1"/>
            <a:r>
              <a:rPr lang="en-US" sz="3500" dirty="0"/>
              <a:t>An area which can be occupied by anyone, where the exposure does not exceed 100 </a:t>
            </a:r>
            <a:r>
              <a:rPr lang="en-US" sz="3500" dirty="0" err="1"/>
              <a:t>mR</a:t>
            </a:r>
            <a:r>
              <a:rPr lang="en-US" sz="3500" dirty="0"/>
              <a:t>/</a:t>
            </a:r>
            <a:r>
              <a:rPr lang="en-US" sz="3500" dirty="0" err="1"/>
              <a:t>yr</a:t>
            </a:r>
            <a:r>
              <a:rPr lang="en-US" sz="3500" dirty="0"/>
              <a:t>, or 2 </a:t>
            </a:r>
            <a:r>
              <a:rPr lang="en-US" sz="3500" dirty="0" err="1"/>
              <a:t>mR</a:t>
            </a:r>
            <a:r>
              <a:rPr lang="en-US" sz="3500" dirty="0"/>
              <a:t>/</a:t>
            </a:r>
            <a:r>
              <a:rPr lang="en-US" sz="3500" dirty="0" err="1"/>
              <a:t>wk</a:t>
            </a:r>
            <a:endParaRPr lang="en-US" sz="3500" dirty="0"/>
          </a:p>
          <a:p>
            <a:pPr lvl="1"/>
            <a:r>
              <a:rPr lang="en-US" sz="3500" dirty="0"/>
              <a:t>The barrier to limit exposure to less than 2 </a:t>
            </a:r>
            <a:r>
              <a:rPr lang="en-US" sz="3500" dirty="0" err="1"/>
              <a:t>mR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0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Area Definitions</a:t>
            </a:r>
            <a:endParaRPr lang="en-US" sz="48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745163"/>
          </a:xfrm>
        </p:spPr>
        <p:txBody>
          <a:bodyPr>
            <a:noAutofit/>
          </a:bodyPr>
          <a:lstStyle/>
          <a:p>
            <a:r>
              <a:rPr lang="en-US" sz="3300" dirty="0" smtClean="0"/>
              <a:t>Radiation Area</a:t>
            </a:r>
          </a:p>
          <a:p>
            <a:pPr lvl="1"/>
            <a:r>
              <a:rPr lang="en-US" sz="3300" dirty="0" smtClean="0"/>
              <a:t>A </a:t>
            </a:r>
            <a:r>
              <a:rPr lang="en-US" sz="3300" dirty="0"/>
              <a:t>area accessible to individuals, in which they could receive in excess of </a:t>
            </a:r>
            <a:r>
              <a:rPr lang="en-US" sz="3300" b="1" u="sng" dirty="0"/>
              <a:t>0.005 rem (0.05 </a:t>
            </a:r>
            <a:r>
              <a:rPr lang="en-US" sz="3300" b="1" u="sng" dirty="0" err="1"/>
              <a:t>Sv</a:t>
            </a:r>
            <a:r>
              <a:rPr lang="en-US" sz="3300" b="1" u="sng" dirty="0"/>
              <a:t>)</a:t>
            </a:r>
            <a:r>
              <a:rPr lang="en-US" sz="3300" dirty="0"/>
              <a:t> in 1 hour at 30 cm from the </a:t>
            </a:r>
            <a:r>
              <a:rPr lang="en-US" sz="3300" dirty="0" smtClean="0"/>
              <a:t>source</a:t>
            </a:r>
          </a:p>
          <a:p>
            <a:r>
              <a:rPr lang="en-US" sz="3300" dirty="0" smtClean="0"/>
              <a:t>High Radiation Area</a:t>
            </a:r>
          </a:p>
          <a:p>
            <a:pPr lvl="1"/>
            <a:r>
              <a:rPr lang="en-US" sz="3300" dirty="0"/>
              <a:t>An area accessible to individuals, in which levels could result in an individual receiving a dose equivalent in excess of </a:t>
            </a:r>
            <a:r>
              <a:rPr lang="en-US" sz="3300" b="1" u="sng" dirty="0"/>
              <a:t>0.1 Rem (1 </a:t>
            </a:r>
            <a:r>
              <a:rPr lang="en-US" sz="3300" b="1" u="sng" dirty="0" err="1"/>
              <a:t>mSv</a:t>
            </a:r>
            <a:r>
              <a:rPr lang="en-US" sz="3300" b="1" u="sng" dirty="0"/>
              <a:t>) </a:t>
            </a:r>
            <a:r>
              <a:rPr lang="en-US" sz="3300" dirty="0"/>
              <a:t>in 1 hour at 30 cm from the </a:t>
            </a:r>
            <a:r>
              <a:rPr lang="en-US" sz="3300" dirty="0" smtClean="0"/>
              <a:t>source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2510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Very High Radiation Area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500"/>
              <a:t>An area accessible to individuals in which radiation levels could be in excess of </a:t>
            </a:r>
            <a:r>
              <a:rPr lang="en-US" sz="3500" b="1" u="sng"/>
              <a:t>500 rads (5 Gy)</a:t>
            </a:r>
            <a:r>
              <a:rPr lang="en-US" sz="3500"/>
              <a:t> in 1 hour at 1 meter from the source. </a:t>
            </a:r>
          </a:p>
        </p:txBody>
      </p:sp>
    </p:spTree>
    <p:extLst>
      <p:ext uri="{BB962C8B-B14F-4D97-AF65-F5344CB8AC3E}">
        <p14:creationId xmlns:p14="http://schemas.microsoft.com/office/powerpoint/2010/main" val="29120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905000"/>
          </a:xfrm>
          <a:noFill/>
          <a:ln/>
        </p:spPr>
        <p:txBody>
          <a:bodyPr lIns="92075" tIns="46038" rIns="92075" bIns="46038" anchor="b"/>
          <a:lstStyle/>
          <a:p>
            <a:r>
              <a:rPr lang="en-US" sz="5500"/>
              <a:t>Potentially Pregnant Patients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7086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4800" dirty="0"/>
              <a:t>Operator Exposure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135563"/>
          </a:xfrm>
        </p:spPr>
        <p:txBody>
          <a:bodyPr>
            <a:normAutofit/>
          </a:bodyPr>
          <a:lstStyle/>
          <a:p>
            <a:r>
              <a:rPr lang="en-US" sz="3300" dirty="0" smtClean="0"/>
              <a:t>Operator exposure is primarily due to scatter radiation from the patient</a:t>
            </a:r>
            <a:endParaRPr lang="en-US" sz="3300" dirty="0"/>
          </a:p>
          <a:p>
            <a:pPr lvl="1"/>
            <a:r>
              <a:rPr lang="en-US" sz="3300" dirty="0"/>
              <a:t>To a lesser degree from other scattering media (collimator, tabletop, </a:t>
            </a:r>
            <a:r>
              <a:rPr lang="en-US" sz="3300" dirty="0" err="1"/>
              <a:t>etc</a:t>
            </a:r>
            <a:r>
              <a:rPr lang="en-US" sz="3300" dirty="0"/>
              <a:t>) and leakage</a:t>
            </a:r>
          </a:p>
          <a:p>
            <a:pPr lvl="1"/>
            <a:r>
              <a:rPr lang="en-US" sz="3300" dirty="0"/>
              <a:t>Exposed only when dead-man switch is activated</a:t>
            </a:r>
          </a:p>
          <a:p>
            <a:pPr lvl="1"/>
            <a:r>
              <a:rPr lang="en-US" sz="3300" dirty="0"/>
              <a:t>Scatter to operator </a:t>
            </a:r>
            <a:r>
              <a:rPr lang="en-US" sz="3300" b="1" dirty="0"/>
              <a:t>DIRECTLY</a:t>
            </a:r>
            <a:r>
              <a:rPr lang="en-US" sz="3300" dirty="0"/>
              <a:t> proportional to the dose to the patient</a:t>
            </a:r>
          </a:p>
        </p:txBody>
      </p:sp>
    </p:spTree>
    <p:extLst>
      <p:ext uri="{BB962C8B-B14F-4D97-AF65-F5344CB8AC3E}">
        <p14:creationId xmlns:p14="http://schemas.microsoft.com/office/powerpoint/2010/main" val="130311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73162"/>
          </a:xfrm>
          <a:noFill/>
          <a:ln/>
        </p:spPr>
        <p:txBody>
          <a:bodyPr lIns="92075" tIns="46038" rIns="92075" bIns="46038"/>
          <a:lstStyle/>
          <a:p>
            <a:r>
              <a:rPr lang="en-US" sz="4800"/>
              <a:t>Women of Childbearing Age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/>
              <a:t>Small potential for adverse biological effects </a:t>
            </a:r>
          </a:p>
          <a:p>
            <a:r>
              <a:rPr lang="en-US" sz="3600"/>
              <a:t>There is no threshold dose</a:t>
            </a:r>
          </a:p>
          <a:p>
            <a:r>
              <a:rPr lang="en-US" sz="3600"/>
              <a:t>Effects are directly proportional to absorbed radiation dose (linear, non-threshold)</a:t>
            </a:r>
          </a:p>
        </p:txBody>
      </p:sp>
    </p:spTree>
    <p:extLst>
      <p:ext uri="{BB962C8B-B14F-4D97-AF65-F5344CB8AC3E}">
        <p14:creationId xmlns:p14="http://schemas.microsoft.com/office/powerpoint/2010/main" val="25254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4478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/>
              <a:t>Recommendation to Women of Childbearing Age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7244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3500" dirty="0"/>
              <a:t>Since there is no absolutely “safe” period for the conduct of diagnostic x-ray examination, should women who have a potential to be pregnant and women having abdominal area x-rays be scheduled according to their menstrual period or postponed to reduce the possibility of exposing an unsuspected embryo/fetus to radiation? </a:t>
            </a:r>
          </a:p>
        </p:txBody>
      </p:sp>
    </p:spTree>
    <p:extLst>
      <p:ext uri="{BB962C8B-B14F-4D97-AF65-F5344CB8AC3E}">
        <p14:creationId xmlns:p14="http://schemas.microsoft.com/office/powerpoint/2010/main" val="40660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371600"/>
          </a:xfrm>
        </p:spPr>
        <p:txBody>
          <a:bodyPr>
            <a:normAutofit fontScale="90000"/>
          </a:bodyPr>
          <a:lstStyle/>
          <a:p>
            <a:r>
              <a:rPr lang="en-US"/>
              <a:t>Recommendation to Women of Childbearing Age (cont)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sz="3600"/>
              <a:t>The answer is “no”</a:t>
            </a:r>
          </a:p>
          <a:p>
            <a:r>
              <a:rPr lang="en-US" sz="3600"/>
              <a:t>Exams falling into this category need not be postponed or selectively scheduled unless it may be related to the patient’s current illness</a:t>
            </a:r>
          </a:p>
        </p:txBody>
      </p:sp>
    </p:spTree>
    <p:extLst>
      <p:ext uri="{BB962C8B-B14F-4D97-AF65-F5344CB8AC3E}">
        <p14:creationId xmlns:p14="http://schemas.microsoft.com/office/powerpoint/2010/main" val="3740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8001000" cy="1695450"/>
          </a:xfrm>
        </p:spPr>
        <p:txBody>
          <a:bodyPr>
            <a:normAutofit fontScale="90000"/>
          </a:bodyPr>
          <a:lstStyle/>
          <a:p>
            <a:r>
              <a:rPr lang="en-US" sz="5500" dirty="0"/>
              <a:t>Occupationally Exposed Women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500" dirty="0" smtClean="0"/>
              <a:t> 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3251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91600" cy="944562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4600" dirty="0"/>
              <a:t>Occupationally Exposed Women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5029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Must declare in writing conception dates</a:t>
            </a:r>
          </a:p>
          <a:p>
            <a:r>
              <a:rPr lang="en-US" sz="3600" dirty="0"/>
              <a:t>Dose not to exceed 0.5 rem (5 </a:t>
            </a:r>
            <a:r>
              <a:rPr lang="en-US" sz="3600" dirty="0" err="1"/>
              <a:t>mSv</a:t>
            </a:r>
            <a:r>
              <a:rPr lang="en-US" sz="3600" dirty="0"/>
              <a:t>) for the gestational period</a:t>
            </a:r>
          </a:p>
          <a:p>
            <a:r>
              <a:rPr lang="en-US" sz="3600" dirty="0"/>
              <a:t>At declaration if the fetal dose is found to be 0.5 rem (5 </a:t>
            </a:r>
            <a:r>
              <a:rPr lang="en-US" sz="3600" dirty="0" err="1"/>
              <a:t>mSv</a:t>
            </a:r>
            <a:r>
              <a:rPr lang="en-US" sz="3600" dirty="0"/>
              <a:t>) (</a:t>
            </a:r>
            <a:r>
              <a:rPr lang="en-US" sz="3600" dirty="0">
                <a:cs typeface="Arial" charset="0"/>
              </a:rPr>
              <a:t>±</a:t>
            </a:r>
            <a:r>
              <a:rPr lang="en-US" sz="3600" dirty="0"/>
              <a:t> 0.05 rem or 0.5 </a:t>
            </a:r>
            <a:r>
              <a:rPr lang="en-US" sz="3600" dirty="0" err="1"/>
              <a:t>mSv</a:t>
            </a:r>
            <a:r>
              <a:rPr lang="en-US" sz="3600" dirty="0"/>
              <a:t>), then the dosage remaining for the rest of the pregnancy can not exceed 0.05 rem or 0.5 </a:t>
            </a:r>
            <a:r>
              <a:rPr lang="en-US" sz="3600" dirty="0" err="1"/>
              <a:t>mSv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46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4600" dirty="0"/>
              <a:t>Occupationally Exposed Women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800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Not to exceed 0.05 </a:t>
            </a:r>
            <a:r>
              <a:rPr lang="en-US" sz="3600" dirty="0" err="1"/>
              <a:t>rem</a:t>
            </a:r>
            <a:r>
              <a:rPr lang="en-US" sz="3600" dirty="0"/>
              <a:t> or 50 </a:t>
            </a:r>
            <a:r>
              <a:rPr lang="en-US" sz="3600" dirty="0" err="1"/>
              <a:t>mrem</a:t>
            </a:r>
            <a:r>
              <a:rPr lang="en-US" sz="3600" dirty="0"/>
              <a:t> in any one month.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Risk during 1st </a:t>
            </a:r>
            <a:r>
              <a:rPr lang="en-US" sz="3600" dirty="0" smtClean="0"/>
              <a:t>Trimester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Due to ALARA, the employer does NOT have to reassign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Delay having children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Take leave of absence if a realistic </a:t>
            </a:r>
            <a:r>
              <a:rPr lang="en-US" sz="3600" dirty="0" smtClean="0"/>
              <a:t>option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9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020762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4600" dirty="0"/>
              <a:t>Occupationally Exposed Women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90696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No patient </a:t>
            </a:r>
            <a:r>
              <a:rPr lang="en-US" sz="3600" dirty="0" smtClean="0"/>
              <a:t>holding</a:t>
            </a:r>
          </a:p>
          <a:p>
            <a:r>
              <a:rPr lang="en-US" sz="3600" dirty="0"/>
              <a:t>Wrap around </a:t>
            </a:r>
            <a:r>
              <a:rPr lang="en-US" sz="3600" dirty="0" smtClean="0"/>
              <a:t>apron</a:t>
            </a:r>
            <a:endParaRPr lang="en-US" sz="3600" dirty="0"/>
          </a:p>
          <a:p>
            <a:r>
              <a:rPr lang="en-US" sz="3600" dirty="0"/>
              <a:t>Dual monitoring badges</a:t>
            </a:r>
          </a:p>
          <a:p>
            <a:pPr lvl="1"/>
            <a:r>
              <a:rPr lang="en-US" sz="3600" dirty="0"/>
              <a:t>If a “baby badge” is worn, it is worn at the waist UNDER the </a:t>
            </a:r>
            <a:r>
              <a:rPr lang="en-US" sz="3600" dirty="0" smtClean="0"/>
              <a:t>apron during portables or fluoroscopy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36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/>
              <a:t>Operator Exposure (cont)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534400" cy="5334000"/>
          </a:xfrm>
        </p:spPr>
        <p:txBody>
          <a:bodyPr/>
          <a:lstStyle/>
          <a:p>
            <a:r>
              <a:rPr lang="en-US" sz="3500" dirty="0"/>
              <a:t>Operator should stand as far as practical from radiation sources</a:t>
            </a:r>
          </a:p>
          <a:p>
            <a:r>
              <a:rPr lang="en-US" sz="3500" dirty="0"/>
              <a:t>Those who remain in the room MUST wear a protective apron of not less than 0.25 mm </a:t>
            </a:r>
            <a:r>
              <a:rPr lang="en-US" sz="3500" dirty="0" err="1"/>
              <a:t>Pb</a:t>
            </a:r>
            <a:r>
              <a:rPr lang="en-US" sz="3500" dirty="0"/>
              <a:t> equivalent</a:t>
            </a:r>
          </a:p>
          <a:p>
            <a:r>
              <a:rPr lang="en-US" sz="3500" dirty="0"/>
              <a:t>Operator to wear monitoring device outside of the apron at the collar </a:t>
            </a:r>
          </a:p>
          <a:p>
            <a:r>
              <a:rPr lang="en-US" sz="3500" dirty="0" smtClean="0"/>
              <a:t>If so equipped, ensure </a:t>
            </a:r>
            <a:r>
              <a:rPr lang="en-US" sz="3500" dirty="0" err="1"/>
              <a:t>bucky</a:t>
            </a:r>
            <a:r>
              <a:rPr lang="en-US" sz="3500" dirty="0"/>
              <a:t> slot cover and protective curtains are in place</a:t>
            </a:r>
          </a:p>
        </p:txBody>
      </p:sp>
    </p:spTree>
    <p:extLst>
      <p:ext uri="{BB962C8B-B14F-4D97-AF65-F5344CB8AC3E}">
        <p14:creationId xmlns:p14="http://schemas.microsoft.com/office/powerpoint/2010/main" val="103201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Operator Exposure (cont)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r>
              <a:rPr lang="en-US" sz="3400" dirty="0"/>
              <a:t>For an under-table fluoroscopy tube, maximum intensities are at angles of 135</a:t>
            </a:r>
            <a:r>
              <a:rPr lang="en-US" sz="3400" dirty="0">
                <a:cs typeface="Arial" charset="0"/>
              </a:rPr>
              <a:t>° and 120° from the primary beam</a:t>
            </a:r>
          </a:p>
          <a:p>
            <a:r>
              <a:rPr lang="en-US" sz="3400" dirty="0">
                <a:cs typeface="Arial" charset="0"/>
              </a:rPr>
              <a:t>Minimum intensities are received at scatter angles of 45°, 60°, and 90°, in that order</a:t>
            </a:r>
          </a:p>
          <a:p>
            <a:r>
              <a:rPr lang="en-US" sz="3400" dirty="0">
                <a:cs typeface="Arial" charset="0"/>
              </a:rPr>
              <a:t>The operator always stands at </a:t>
            </a:r>
            <a:r>
              <a:rPr lang="en-US" sz="3400" u="sng" dirty="0">
                <a:cs typeface="Arial" charset="0"/>
              </a:rPr>
              <a:t>right angles</a:t>
            </a:r>
            <a:r>
              <a:rPr lang="en-US" sz="3400" dirty="0">
                <a:cs typeface="Arial" charset="0"/>
              </a:rPr>
              <a:t> to the </a:t>
            </a:r>
            <a:r>
              <a:rPr lang="en-US" sz="3400" dirty="0" smtClean="0">
                <a:cs typeface="Arial" charset="0"/>
              </a:rPr>
              <a:t>patient</a:t>
            </a:r>
            <a:endParaRPr lang="en-US" sz="3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0400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0636"/>
            <a:ext cx="7239000" cy="6710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90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800" dirty="0"/>
              <a:t>Operator Exposure (</a:t>
            </a:r>
            <a:r>
              <a:rPr lang="en-US" sz="4800" dirty="0" err="1"/>
              <a:t>cont</a:t>
            </a:r>
            <a:r>
              <a:rPr lang="en-US" sz="4800" dirty="0"/>
              <a:t>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r>
              <a:rPr lang="en-US" sz="3400" dirty="0"/>
              <a:t>Scatter radiation from a C-arm is highest when the x-ray tube is </a:t>
            </a:r>
            <a:r>
              <a:rPr lang="en-US" sz="3400" b="1" u="sng" dirty="0"/>
              <a:t>above</a:t>
            </a:r>
            <a:r>
              <a:rPr lang="en-US" sz="3400" dirty="0"/>
              <a:t> the patient</a:t>
            </a:r>
          </a:p>
          <a:p>
            <a:r>
              <a:rPr lang="en-US" sz="3400" dirty="0"/>
              <a:t>Operator is also exposed to leakage radiation </a:t>
            </a:r>
          </a:p>
          <a:p>
            <a:r>
              <a:rPr lang="en-US" sz="3400" dirty="0"/>
              <a:t>Operators in interventional labs often have higher exposures because of the lack of a protective curtain and longer beam-on times</a:t>
            </a:r>
          </a:p>
        </p:txBody>
      </p:sp>
    </p:spTree>
    <p:extLst>
      <p:ext uri="{BB962C8B-B14F-4D97-AF65-F5344CB8AC3E}">
        <p14:creationId xmlns:p14="http://schemas.microsoft.com/office/powerpoint/2010/main" val="26920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04000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0760"/>
            <a:ext cx="7239000" cy="6722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95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1484</Words>
  <Application>Microsoft Office PowerPoint</Application>
  <PresentationFormat>On-screen Show (4:3)</PresentationFormat>
  <Paragraphs>227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1_Office Theme</vt:lpstr>
      <vt:lpstr>Personnel Radiation Protection Personnel Monitoring Potentially Pregnant Patients Occupationally Exposed Women</vt:lpstr>
      <vt:lpstr>Protection</vt:lpstr>
      <vt:lpstr>Supervisor’s Responsibility</vt:lpstr>
      <vt:lpstr>Operator Exposure</vt:lpstr>
      <vt:lpstr>Operator Exposure (cont)</vt:lpstr>
      <vt:lpstr>Operator Exposure (cont)</vt:lpstr>
      <vt:lpstr>PowerPoint Presentation</vt:lpstr>
      <vt:lpstr>Operator Exposure (cont)</vt:lpstr>
      <vt:lpstr>PowerPoint Presentation</vt:lpstr>
      <vt:lpstr>Isoexposure Contours</vt:lpstr>
      <vt:lpstr>PowerPoint Presentation</vt:lpstr>
      <vt:lpstr>PowerPoint Presentation</vt:lpstr>
      <vt:lpstr>PowerPoint Presentation</vt:lpstr>
      <vt:lpstr>Protective Aprons</vt:lpstr>
      <vt:lpstr>Other Protective Devices</vt:lpstr>
      <vt:lpstr>Personnel Monitoring Equipment</vt:lpstr>
      <vt:lpstr>Personnel Monitoring</vt:lpstr>
      <vt:lpstr>Acceptable Legal Devices </vt:lpstr>
      <vt:lpstr>Accessory Devices</vt:lpstr>
      <vt:lpstr>Film Badges</vt:lpstr>
      <vt:lpstr>PowerPoint Presentation</vt:lpstr>
      <vt:lpstr>Thermoluminescent dosimeters (TLD)</vt:lpstr>
      <vt:lpstr>PowerPoint Presentation</vt:lpstr>
      <vt:lpstr>OSL</vt:lpstr>
      <vt:lpstr>PowerPoint Presentation</vt:lpstr>
      <vt:lpstr>Badge Location</vt:lpstr>
      <vt:lpstr>Occupational Exposure</vt:lpstr>
      <vt:lpstr>Whole Body</vt:lpstr>
      <vt:lpstr>Other EfD (DL)</vt:lpstr>
      <vt:lpstr>Non-Occupational Exposure</vt:lpstr>
      <vt:lpstr>Population Dose Limits</vt:lpstr>
      <vt:lpstr>Frequency Reporting</vt:lpstr>
      <vt:lpstr>PowerPoint Presentation</vt:lpstr>
      <vt:lpstr>Monitoring Requirements</vt:lpstr>
      <vt:lpstr>Area Definitions</vt:lpstr>
      <vt:lpstr>Area Definitions</vt:lpstr>
      <vt:lpstr>Area Definitions</vt:lpstr>
      <vt:lpstr>Very High Radiation Area</vt:lpstr>
      <vt:lpstr>Potentially Pregnant Patients</vt:lpstr>
      <vt:lpstr>Women of Childbearing Age</vt:lpstr>
      <vt:lpstr>Recommendation to Women of Childbearing Age</vt:lpstr>
      <vt:lpstr>Recommendation to Women of Childbearing Age (cont)</vt:lpstr>
      <vt:lpstr>Occupationally Exposed Women</vt:lpstr>
      <vt:lpstr>Occupationally Exposed Women</vt:lpstr>
      <vt:lpstr>Occupationally Exposed Women</vt:lpstr>
      <vt:lpstr>Occupationally Exposed Women</vt:lpstr>
    </vt:vector>
  </TitlesOfParts>
  <Company>Kaiser Permanente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Personnel Radiation Protection Personnel Monitoring Potentially Pregnant Patients Occupationally Exposed Women</dc:title>
  <dc:creator>Kelly Angel</dc:creator>
  <cp:lastModifiedBy>Kelly Angel</cp:lastModifiedBy>
  <cp:revision>6</cp:revision>
  <cp:lastPrinted>2015-02-25T18:27:59Z</cp:lastPrinted>
  <dcterms:created xsi:type="dcterms:W3CDTF">2015-02-18T19:55:22Z</dcterms:created>
  <dcterms:modified xsi:type="dcterms:W3CDTF">2015-02-25T18:32:51Z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