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PT Sans Narrow"/>
      <p:regular r:id="rId19"/>
      <p:bold r:id="rId20"/>
    </p:embeddedFont>
    <p:embeddedFont>
      <p:font typeface="Open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TSansNarrow-bold.fntdata"/><Relationship Id="rId11" Type="http://schemas.openxmlformats.org/officeDocument/2006/relationships/slide" Target="slides/slide6.xml"/><Relationship Id="rId22" Type="http://schemas.openxmlformats.org/officeDocument/2006/relationships/font" Target="fonts/OpenSans-bold.fntdata"/><Relationship Id="rId10" Type="http://schemas.openxmlformats.org/officeDocument/2006/relationships/slide" Target="slides/slide5.xml"/><Relationship Id="rId21" Type="http://schemas.openxmlformats.org/officeDocument/2006/relationships/font" Target="fonts/OpenSans-regular.fntdata"/><Relationship Id="rId13" Type="http://schemas.openxmlformats.org/officeDocument/2006/relationships/slide" Target="slides/slide8.xml"/><Relationship Id="rId24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23" Type="http://schemas.openxmlformats.org/officeDocument/2006/relationships/font" Target="fonts/OpenSa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TSansNarrow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cbi.nlm.nih.gov/books/NBK279054/" TargetMode="External"/><Relationship Id="rId3" Type="http://schemas.openxmlformats.org/officeDocument/2006/relationships/hyperlink" Target="https://radiologykey.com/ultrasound-in-follicle-monitoring-for-ovulation-inductioniui/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abdominalkey.com/normal-fertilization-and-implantation/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mbryology.med.unsw.edu.au/embryology/index.php/Implantation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mbryology.med.unsw.edu.au/embryology/index.php/Implantation" TargetMode="External"/><Relationship Id="rId3" Type="http://schemas.openxmlformats.org/officeDocument/2006/relationships/hyperlink" Target="https://babygest.com/en/definition-of-cygote-embryo-and-fetus/blastocyst-development/" TargetMode="External"/><Relationship Id="rId4" Type="http://schemas.openxmlformats.org/officeDocument/2006/relationships/hyperlink" Target="https://embryology.med.unsw.edu.au/embryology/images/a/ae/Human_blastocyst_day_3-6.mp4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embryology.ch/anglais/gnidation/etape02.html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fetalultrasound.com/online/text/Anatomy%20-%20First%20Trimester.htm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mdpi.com/1422-0067/21/6/1973/htm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ferringfertility.com/thinking-about-ivf/why-start-now/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Day 0 - Day 12 following conception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4cf9ecf0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b4cf9ecf0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 https://courses.lumenlearning.com/wm-biology2/chapter/the-ovarian-cycle-the-menstrual-cycle-and-menopause/</a:t>
            </a:r>
            <a:endParaRPr b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b4cf9ecf04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b4cf9ecf04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Endometrial appearance image credit: </a:t>
            </a:r>
            <a:r>
              <a:rPr lang="en" u="sng">
                <a:solidFill>
                  <a:srgbClr val="009668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https://www.ncbi.nlm.nih.gov/books/NBK279054/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Functional ovarian cysts image credit: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https://radiologykey.com/ultrasound-in-follicle-monitoring-for-ovulation-inductioniui/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b4cf9ecf04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b4cf9ecf04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 page 265 </a:t>
            </a:r>
            <a:r>
              <a:rPr lang="en" sz="1000">
                <a:solidFill>
                  <a:schemeClr val="dk1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(Stephenson &amp; Dmitrieva, 2018)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References: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4cf9ecf04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4cf9ecf04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https://abdominalkey.com/normal-fertilization-and-implantation/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Reference: 2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b4cf9ecf04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b4cf9ecf04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Reference: 3. </a:t>
            </a:r>
            <a:r>
              <a:rPr lang="en">
                <a:solidFill>
                  <a:schemeClr val="dk1"/>
                </a:solidFill>
              </a:rPr>
              <a:t>page 333-3</a:t>
            </a:r>
            <a:r>
              <a:rPr lang="en"/>
              <a:t>34 </a:t>
            </a:r>
            <a:r>
              <a:rPr lang="en" sz="1000"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(Stephenson &amp; Dmitrieva, 2018)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4cf9ecf04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b4cf9ecf04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https://embryology.med.unsw.edu.au/embryology/index.php/Implantation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Reference: 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b4cf9ecf04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b4cf9ecf04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 (embryological development):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https://embryology.med.unsw.edu.au/embryology/index.php/Implantation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 (blastocyst):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https://babygest.com/en/definition-of-cygote-embryo-and-fetus/blastocyst-development/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Reference: 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Additional animation: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https://embryology.med.unsw.edu.au/embryology/images/a/ae/Human_blastocyst_day_3-6.mp4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b4cf9ecf04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b4cf9ecf04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http://www.embryology.ch/anglais/gnidation/etape02.html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Reference: 4, 5, 6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b4e19a91f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b4e19a91f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http://www.fetalultrasound.com/online/text/Anatomy%20-%20First%20Trimester.htm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References: 5, 6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4cf9ecf04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b4cf9ecf04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</a:t>
            </a:r>
            <a:r>
              <a:rPr lang="en">
                <a:solidFill>
                  <a:schemeClr val="dk1"/>
                </a:solidFill>
              </a:rPr>
              <a:t>mage source: </a:t>
            </a:r>
            <a:r>
              <a:rPr lang="en" u="sng">
                <a:solidFill>
                  <a:srgbClr val="009668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https://www.mdpi.com/1422-0067/21/6/1973/htm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Reference: 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4e19a91f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b4e19a91f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source: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https://www.ferringfertility.com/thinking-about-ivf/why-start-now/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4cf9ecf04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b4cf9ecf04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womenshealth.gov/pregnancy/you-get-pregnant/trying-conceive" TargetMode="External"/><Relationship Id="rId4" Type="http://schemas.openxmlformats.org/officeDocument/2006/relationships/hyperlink" Target="https://doi.org/10.1016/j.ceca.2013.10.006" TargetMode="External"/><Relationship Id="rId5" Type="http://schemas.openxmlformats.org/officeDocument/2006/relationships/hyperlink" Target="http://www.embryology.ch/anglais/fplacenta/fecond01.html" TargetMode="External"/><Relationship Id="rId6" Type="http://schemas.openxmlformats.org/officeDocument/2006/relationships/hyperlink" Target="https://www.ncbi.nlm.nih.gov/books/NBK279054/" TargetMode="External"/><Relationship Id="rId7" Type="http://schemas.openxmlformats.org/officeDocument/2006/relationships/hyperlink" Target="https://doi.org/10.1002/rmb2.1208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Conception to Implantation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Presented by Alexis Rojas</a:t>
            </a:r>
            <a:endParaRPr sz="1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of Menstrual Cycle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149075" y="1266325"/>
            <a:ext cx="4921500" cy="35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Physiological cycle to prepare for conception and pregnancy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Ovarian cycle → release ovum for fertilization and influence endometrial lining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Uterine cycle → prepare and support endometrium for embryo development</a:t>
            </a:r>
            <a:endParaRPr sz="1600"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0575" y="0"/>
            <a:ext cx="3980174" cy="514350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4177875" y="3019950"/>
            <a:ext cx="4730700" cy="101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700"/>
              <a:t>e) Dominant (Graafian) follicular cyst; f) Corpus luteum</a:t>
            </a:r>
            <a:endParaRPr sz="700"/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025" y="782475"/>
            <a:ext cx="3867574" cy="336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4075" y="1165075"/>
            <a:ext cx="4689299" cy="185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Fertilization</a:t>
            </a:r>
            <a:endParaRPr/>
          </a:p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179300" y="1266325"/>
            <a:ext cx="3608100" cy="317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0956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Fertilization</a:t>
            </a:r>
            <a:r>
              <a:rPr lang="en" sz="1500"/>
              <a:t> in the ampulla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0956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Sperm + Ovum = </a:t>
            </a:r>
            <a:r>
              <a:rPr b="1" lang="en" sz="1500"/>
              <a:t>Zygote</a:t>
            </a:r>
            <a:endParaRPr b="1" sz="1500"/>
          </a:p>
          <a:p>
            <a:pPr indent="-30956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Sperm and ovum are gametes </a:t>
            </a:r>
            <a:endParaRPr sz="1500"/>
          </a:p>
          <a:p>
            <a:pPr indent="-30956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23 chromosomes </a:t>
            </a:r>
            <a:endParaRPr sz="1500"/>
          </a:p>
          <a:p>
            <a:pPr indent="-30956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Zygote</a:t>
            </a:r>
            <a:endParaRPr sz="1500"/>
          </a:p>
          <a:p>
            <a:pPr indent="-30956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46 chromosomes</a:t>
            </a:r>
            <a:endParaRPr sz="1500"/>
          </a:p>
          <a:p>
            <a:pPr indent="-30956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Embryo</a:t>
            </a:r>
            <a:endParaRPr sz="1500"/>
          </a:p>
          <a:p>
            <a:pPr indent="-30956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Product of zygote division - 8 weeks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0956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Fertile window</a:t>
            </a:r>
            <a:endParaRPr sz="1500"/>
          </a:p>
          <a:p>
            <a:pPr indent="-30956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2-3 days prior to ovulation to 12-24 hours after ovulation.</a:t>
            </a:r>
            <a:endParaRPr sz="1500"/>
          </a:p>
          <a:p>
            <a:pPr indent="-30956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Sperm can survive up to 3 days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5125" y="445025"/>
            <a:ext cx="5448877" cy="400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Fertilization</a:t>
            </a:r>
            <a:endParaRPr/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11700" y="1266325"/>
            <a:ext cx="4356900" cy="33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 sz="1400"/>
              <a:t>Zona pellucida</a:t>
            </a:r>
            <a:r>
              <a:rPr lang="en" sz="1400"/>
              <a:t>: thick, protective layer surrounding the ovum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O</a:t>
            </a:r>
            <a:r>
              <a:rPr lang="en" sz="1400"/>
              <a:t>ne sperm penetrates the zona pellucida and fuses to the plasma membrane of the ovum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F</a:t>
            </a:r>
            <a:r>
              <a:rPr lang="en" sz="1400"/>
              <a:t>ertilized egg (aka </a:t>
            </a:r>
            <a:r>
              <a:rPr b="1" lang="en" sz="1400"/>
              <a:t>zygote</a:t>
            </a:r>
            <a:r>
              <a:rPr lang="en" sz="1400"/>
              <a:t> or </a:t>
            </a:r>
            <a:r>
              <a:rPr b="1" lang="en" sz="1400"/>
              <a:t>conceptus</a:t>
            </a:r>
            <a:r>
              <a:rPr lang="en" sz="1400"/>
              <a:t>)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SzPts val="1400"/>
              <a:buChar char="-"/>
            </a:pPr>
            <a:r>
              <a:rPr lang="en" sz="1400"/>
              <a:t>Zona pellucida persists and blocks other sperm from reaching the ovum</a:t>
            </a:r>
            <a:endParaRPr sz="1400"/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1000" y="1304825"/>
            <a:ext cx="4170599" cy="3362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 Considerations</a:t>
            </a:r>
            <a:endParaRPr/>
          </a:p>
        </p:txBody>
      </p:sp>
      <p:sp>
        <p:nvSpPr>
          <p:cNvPr id="101" name="Google Shape;101;p1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Conceptual 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Age of pregnancy relative to the time of fertilization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</a:t>
            </a:r>
            <a:r>
              <a:rPr lang="en"/>
              <a:t>ka embryonic age or postovulatory 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Fertile window can be up to 4 days so time of fertilization is difficult to determine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Gestational 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Age of pregnancy relative to the first day of the LMP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</a:t>
            </a:r>
            <a:r>
              <a:rPr lang="en"/>
              <a:t>ka menstrual 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Beginning of menstruation is easily observable and roughly 2 weeks before fertile window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Full term pregnancy = LMP + 280 days = 40 weeks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Embryonic Development</a:t>
            </a:r>
            <a:endParaRPr/>
          </a:p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311700" y="1266325"/>
            <a:ext cx="4164900" cy="33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Zygote undergoes cleavage as it travels from the ampulla to the uterus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Solid </a:t>
            </a:r>
            <a:r>
              <a:rPr lang="en"/>
              <a:t>cluster of cells called a </a:t>
            </a:r>
            <a:r>
              <a:rPr b="1" lang="en"/>
              <a:t>morula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Morula size</a:t>
            </a:r>
            <a:r>
              <a:rPr lang="en" sz="1400"/>
              <a:t> is restricted due to the surrounding zona pellucida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</a:t>
            </a:r>
            <a:r>
              <a:rPr lang="en"/>
              <a:t>ompaction of cells → organization of the morula into a </a:t>
            </a:r>
            <a:r>
              <a:rPr b="1" lang="en"/>
              <a:t>blastocyst</a:t>
            </a:r>
            <a:endParaRPr b="1"/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6500" y="1026675"/>
            <a:ext cx="4485276" cy="3201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Embryonic Development </a:t>
            </a:r>
            <a:endParaRPr/>
          </a:p>
        </p:txBody>
      </p:sp>
      <p:sp>
        <p:nvSpPr>
          <p:cNvPr id="114" name="Google Shape;114;p20"/>
          <p:cNvSpPr txBox="1"/>
          <p:nvPr>
            <p:ph idx="1" type="body"/>
          </p:nvPr>
        </p:nvSpPr>
        <p:spPr>
          <a:xfrm>
            <a:off x="311700" y="1246000"/>
            <a:ext cx="4260300" cy="34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056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88"/>
              <a:buChar char="-"/>
            </a:pPr>
            <a:r>
              <a:rPr b="1" lang="en" sz="1487"/>
              <a:t>B</a:t>
            </a:r>
            <a:r>
              <a:rPr b="1" lang="en" sz="1487"/>
              <a:t>lastocyst</a:t>
            </a:r>
            <a:r>
              <a:rPr lang="en" sz="1487"/>
              <a:t>:</a:t>
            </a:r>
            <a:endParaRPr sz="1487"/>
          </a:p>
          <a:p>
            <a:pPr indent="-317182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95"/>
              <a:buChar char="-"/>
            </a:pPr>
            <a:r>
              <a:rPr lang="en" sz="1395"/>
              <a:t>Trophoblast</a:t>
            </a:r>
            <a:endParaRPr sz="1395"/>
          </a:p>
          <a:p>
            <a:pPr indent="-317182" lvl="2" marL="13716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95"/>
              <a:buChar char="-"/>
            </a:pPr>
            <a:r>
              <a:rPr lang="en" sz="1395"/>
              <a:t>Outer layer of cells</a:t>
            </a:r>
            <a:endParaRPr sz="1395"/>
          </a:p>
          <a:p>
            <a:pPr indent="-317182" lvl="2" marL="13716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95"/>
              <a:buChar char="-"/>
            </a:pPr>
            <a:r>
              <a:rPr lang="en" sz="1395"/>
              <a:t>Becomes part of the </a:t>
            </a:r>
            <a:r>
              <a:rPr b="1" lang="en" sz="1395"/>
              <a:t>placenta</a:t>
            </a:r>
            <a:endParaRPr b="1" sz="1395"/>
          </a:p>
          <a:p>
            <a:pPr indent="-317182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95"/>
              <a:buChar char="-"/>
            </a:pPr>
            <a:r>
              <a:rPr lang="en" sz="1395"/>
              <a:t>Blastocele</a:t>
            </a:r>
            <a:endParaRPr sz="1395"/>
          </a:p>
          <a:p>
            <a:pPr indent="-317182" lvl="2" marL="13716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95"/>
              <a:buChar char="-"/>
            </a:pPr>
            <a:r>
              <a:rPr lang="en" sz="1395"/>
              <a:t>Cavity filled with nutritive fluid secretions</a:t>
            </a:r>
            <a:endParaRPr sz="1395"/>
          </a:p>
          <a:p>
            <a:pPr indent="-317182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95"/>
              <a:buChar char="-"/>
            </a:pPr>
            <a:r>
              <a:rPr lang="en" sz="1395"/>
              <a:t>Embryoblast</a:t>
            </a:r>
            <a:endParaRPr sz="1395"/>
          </a:p>
          <a:p>
            <a:pPr indent="-317182" lvl="2" marL="13716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95"/>
              <a:buChar char="-"/>
            </a:pPr>
            <a:r>
              <a:rPr lang="en" sz="1395"/>
              <a:t>Inner cell mass</a:t>
            </a:r>
            <a:endParaRPr sz="1395"/>
          </a:p>
          <a:p>
            <a:pPr indent="-317182" lvl="2" marL="13716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95"/>
              <a:buChar char="-"/>
            </a:pPr>
            <a:r>
              <a:rPr lang="en" sz="1395"/>
              <a:t>Becomes the </a:t>
            </a:r>
            <a:r>
              <a:rPr b="1" lang="en" sz="1395"/>
              <a:t>embryo</a:t>
            </a:r>
            <a:endParaRPr b="1" sz="1395"/>
          </a:p>
          <a:p>
            <a:pPr indent="-317182" lvl="3" marL="18288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95"/>
              <a:buChar char="-"/>
            </a:pPr>
            <a:r>
              <a:rPr lang="en" sz="1395"/>
              <a:t>Ectoderm, mesoderm, endoderm</a:t>
            </a:r>
            <a:endParaRPr sz="139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95"/>
          </a:p>
          <a:p>
            <a:pPr indent="-321067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56"/>
              <a:buChar char="-"/>
            </a:pPr>
            <a:r>
              <a:rPr lang="en" sz="1456"/>
              <a:t>Hatch from zona pellucida → implantation</a:t>
            </a:r>
            <a:endParaRPr sz="1456"/>
          </a:p>
        </p:txBody>
      </p:sp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2675" y="218548"/>
            <a:ext cx="3778251" cy="269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2675" y="2915775"/>
            <a:ext cx="3778249" cy="1605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Implantation</a:t>
            </a:r>
            <a:endParaRPr/>
          </a:p>
        </p:txBody>
      </p:sp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311700" y="1087650"/>
            <a:ext cx="8520600" cy="34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Implantation window</a:t>
            </a:r>
            <a:endParaRPr sz="16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B</a:t>
            </a:r>
            <a:r>
              <a:rPr lang="en" sz="1200"/>
              <a:t>egins ~ 6 days following fertilization 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Elevated progesterone drives decidualization of endometrial tissue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Complete by day 11-12 (GA 3w4d)</a:t>
            </a:r>
            <a:endParaRPr sz="1200"/>
          </a:p>
        </p:txBody>
      </p:sp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6750" y="2571750"/>
            <a:ext cx="5070499" cy="219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Implantation</a:t>
            </a:r>
            <a:endParaRPr/>
          </a:p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311700" y="1266325"/>
            <a:ext cx="5322600" cy="34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Decidualization:</a:t>
            </a:r>
            <a:endParaRPr sz="1400"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Morphological changes of the endometrium to support and nourish an embryo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Secretory phase then accelerated following implantation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Endometrium differentiates into three layers: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>
                <a:solidFill>
                  <a:srgbClr val="C27BA0"/>
                </a:solidFill>
              </a:rPr>
              <a:t>Decidua basalis</a:t>
            </a:r>
            <a:r>
              <a:rPr lang="en"/>
              <a:t> → maternal component of placenta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>
                <a:solidFill>
                  <a:srgbClr val="F6B26B"/>
                </a:solidFill>
              </a:rPr>
              <a:t>Decidua capsularis</a:t>
            </a:r>
            <a:r>
              <a:rPr lang="en"/>
              <a:t>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>
                <a:solidFill>
                  <a:srgbClr val="E69138"/>
                </a:solidFill>
              </a:rPr>
              <a:t>Decidua parietalis (vera)</a:t>
            </a:r>
            <a:r>
              <a:rPr lang="en"/>
              <a:t> </a:t>
            </a:r>
            <a:endParaRPr sz="1600"/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9700" y="1358463"/>
            <a:ext cx="3204900" cy="2426567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/>
        </p:nvSpPr>
        <p:spPr>
          <a:xfrm>
            <a:off x="5685450" y="3785025"/>
            <a:ext cx="303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Open Sans"/>
                <a:ea typeface="Open Sans"/>
                <a:cs typeface="Open Sans"/>
                <a:sym typeface="Open Sans"/>
              </a:rPr>
              <a:t>Image: Uterus GA 3w6d</a:t>
            </a:r>
            <a:endParaRPr sz="10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Implantation</a:t>
            </a:r>
            <a:endParaRPr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6900" y="1247525"/>
            <a:ext cx="4727700" cy="35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200"/>
              <a:t>Trophoblast cells differentiate</a:t>
            </a:r>
            <a:endParaRPr sz="1200"/>
          </a:p>
          <a:p>
            <a:pPr indent="-330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200"/>
              <a:t> Syncytiotrophoblast (outer layer)</a:t>
            </a:r>
            <a:endParaRPr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Secrete:</a:t>
            </a:r>
            <a:endParaRPr sz="1200"/>
          </a:p>
          <a:p>
            <a:pPr indent="-304800" lvl="3" marL="18288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b="1" lang="en" sz="1200"/>
              <a:t>Human chorionic gonadotropin (hCG)</a:t>
            </a:r>
            <a:endParaRPr sz="1200"/>
          </a:p>
          <a:p>
            <a:pPr indent="-304800" lvl="4" marL="22860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Maintain corpus luteum and decidualization</a:t>
            </a:r>
            <a:endParaRPr sz="1200"/>
          </a:p>
          <a:p>
            <a:pPr indent="-304800" lvl="3" marL="18288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b="1" lang="en" sz="1200"/>
              <a:t>Lytic enzymes</a:t>
            </a:r>
            <a:r>
              <a:rPr lang="en" sz="1200"/>
              <a:t> </a:t>
            </a:r>
            <a:endParaRPr sz="1200"/>
          </a:p>
          <a:p>
            <a:pPr indent="-304800" lvl="4" marL="22860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Facilitate burrowing into the endometrium and access to maternal blood</a:t>
            </a:r>
            <a:endParaRPr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Finger-like projections infiltrate the endometrium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Cytotrophoblast (inner layer)</a:t>
            </a:r>
            <a:endParaRPr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Contributes to the chorionic sac (gestational sac)</a:t>
            </a:r>
            <a:endParaRPr sz="1200"/>
          </a:p>
        </p:txBody>
      </p:sp>
      <p:pic>
        <p:nvPicPr>
          <p:cNvPr id="138" name="Google Shape;1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0925" y="1326375"/>
            <a:ext cx="4550751" cy="2324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Fertility</a:t>
            </a:r>
            <a:endParaRPr/>
          </a:p>
        </p:txBody>
      </p:sp>
      <p:sp>
        <p:nvSpPr>
          <p:cNvPr id="144" name="Google Shape;144;p2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Factors affecting conception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Males and females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Endocrine dysfunction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Stress, trauma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Health issue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Functional issues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Obstructive and nonobstructive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Decreased </a:t>
            </a:r>
            <a:r>
              <a:rPr lang="en"/>
              <a:t>availability</a:t>
            </a:r>
            <a:r>
              <a:rPr lang="en"/>
              <a:t> of gametes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47925"/>
            <a:ext cx="4434501" cy="2571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51" name="Google Shape;151;p2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Calibri"/>
              <a:buAutoNum type="arabicPeriod"/>
            </a:pPr>
            <a:r>
              <a:rPr lang="en" sz="13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Trying to conceive. Office on Women's Health. (2018). Retrieved 9 January 2021, from </a:t>
            </a:r>
            <a:r>
              <a:rPr lang="en" sz="1300">
                <a:solidFill>
                  <a:srgbClr val="222222"/>
                </a:solidFill>
                <a:highlight>
                  <a:srgbClr val="FFFFFF"/>
                </a:highlight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https://www.womenshealth.gov/pregnancy/you-get-pregnant/trying-conceive</a:t>
            </a:r>
            <a:endParaRPr sz="13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AutoNum type="arabicPeriod"/>
            </a:pPr>
            <a:r>
              <a:rPr lang="en" sz="13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Neri, Q. V., Lee, B., Rosenwaks, Z., Machaca, K., &amp; Palermo, G. D. (2014). Understanding fertilization through intracytoplasmic sperm injection (ICSI). Cell calcium, 55(1), 24–37. </a:t>
            </a:r>
            <a:r>
              <a:rPr lang="en" sz="1300">
                <a:solidFill>
                  <a:srgbClr val="222222"/>
                </a:solidFill>
                <a:highlight>
                  <a:srgbClr val="FFFFFF"/>
                </a:highlight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https://doi.org/10.1016/j.ceca.2013.10.006</a:t>
            </a:r>
            <a:endParaRPr sz="13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Calibri"/>
              <a:buAutoNum type="arabicPeriod"/>
            </a:pPr>
            <a:r>
              <a:rPr lang="en" sz="13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Stephenson, S. and Dmitrieva, J., 2018. Diagnostic Medical Sonography: Obstetrics &amp; Gynecology. 4th ed. Philadelphia: Wolters Kluwer, pp.265-339.</a:t>
            </a:r>
            <a:endParaRPr sz="13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Calibri"/>
              <a:buAutoNum type="arabicPeriod"/>
            </a:pPr>
            <a:r>
              <a:rPr lang="en" sz="13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Early development. (2021). Retrieved 9 January 2021, from </a:t>
            </a:r>
            <a:r>
              <a:rPr lang="en" sz="1300">
                <a:solidFill>
                  <a:srgbClr val="222222"/>
                </a:solidFill>
                <a:highlight>
                  <a:srgbClr val="FFFFFF"/>
                </a:highlight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http://www.embryology.ch/anglais/fplacenta/fecond01.html</a:t>
            </a:r>
            <a:endParaRPr sz="13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Calibri"/>
              <a:buAutoNum type="arabicPeriod"/>
            </a:pPr>
            <a:r>
              <a:rPr lang="en" sz="13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Reed BG, Carr BR. The Normal Menstrual Cycle and the Control of Ovulation. [Updated 2018 Aug 5]. In: Feingold KR, Anawalt B, Boyce A, et al., editors. Endotext [Internet]. South Dartmouth (MA): MDText.com, Inc.; 2000-. Available from: </a:t>
            </a:r>
            <a:r>
              <a:rPr lang="en" sz="1300">
                <a:solidFill>
                  <a:srgbClr val="222222"/>
                </a:solidFill>
                <a:highlight>
                  <a:srgbClr val="FFFFFF"/>
                </a:highlight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https://www.ncbi.nlm.nih.gov/books/NBK279054/</a:t>
            </a:r>
            <a:endParaRPr sz="13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1000"/>
              <a:buFont typeface="Arial"/>
              <a:buAutoNum type="arabicPeriod"/>
            </a:pPr>
            <a:r>
              <a:rPr lang="en" sz="13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Okada, H., Tsuzuki, T., &amp; Murata, H. (2018). Decidualization of the human endometrium. Reproductive medicine and biology, 17(3), 220–227. </a:t>
            </a:r>
            <a:r>
              <a:rPr lang="en" sz="1300">
                <a:solidFill>
                  <a:srgbClr val="222222"/>
                </a:solidFill>
                <a:highlight>
                  <a:srgbClr val="FFFFFF"/>
                </a:highlight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https://doi.org/10.1002/rmb2.12088</a:t>
            </a:r>
            <a:endParaRPr sz="1000">
              <a:solidFill>
                <a:srgbClr val="30303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