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7" r:id="rId1"/>
  </p:sldMasterIdLst>
  <p:sldIdLst>
    <p:sldId id="256" r:id="rId2"/>
    <p:sldId id="257" r:id="rId3"/>
    <p:sldId id="261" r:id="rId4"/>
    <p:sldId id="258" r:id="rId5"/>
    <p:sldId id="262" r:id="rId6"/>
    <p:sldId id="264" r:id="rId7"/>
    <p:sldId id="268" r:id="rId8"/>
    <p:sldId id="273" r:id="rId9"/>
    <p:sldId id="265" r:id="rId10"/>
    <p:sldId id="270" r:id="rId11"/>
    <p:sldId id="266" r:id="rId12"/>
    <p:sldId id="272" r:id="rId13"/>
    <p:sldId id="263" r:id="rId14"/>
    <p:sldId id="267" r:id="rId15"/>
    <p:sldId id="269" r:id="rId16"/>
    <p:sldId id="274" r:id="rId17"/>
    <p:sldId id="271" r:id="rId18"/>
    <p:sldId id="259" r:id="rId19"/>
    <p:sldId id="260"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110" d="100"/>
          <a:sy n="110" d="100"/>
        </p:scale>
        <p:origin x="63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46053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10/11/2014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2405328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60350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10/11/2014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3832747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4515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73325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5909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6239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49204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94365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5235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15452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2357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8096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99293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84063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274145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61BEF0D-F0BB-DE4B-95CE-6DB70DBA9567}" type="datetimeFigureOut">
              <a:rPr lang="en-US" smtClean="0"/>
              <a:pPr/>
              <a:t>10/11/2014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3790509"/>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hyperlink" Target="http://www.babymed.com/monozygotic-monoamniotic-monochorionic-mono-mono-dizygotic-dichorionic-twins" TargetMode="External"/><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hyperlink" Target="http://www.pregnancy-bliss.co.uk/SUA_and_multiple_soft_markers.html" TargetMode="External"/><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khanacademy.org/science/health-and-medicine/circulatory-system/fetal-circulation/v/umbilical-vessels-and-the-ductus-venosus" TargetMode="External"/><Relationship Id="rId2" Type="http://schemas.openxmlformats.org/officeDocument/2006/relationships/hyperlink" Target="http://www.baby2see.com/development/first_trimester.html" TargetMode="External"/><Relationship Id="rId1" Type="http://schemas.openxmlformats.org/officeDocument/2006/relationships/slideLayout" Target="../slideLayouts/slideLayout2.xml"/><Relationship Id="rId4" Type="http://schemas.openxmlformats.org/officeDocument/2006/relationships/hyperlink" Target="http://www.embryology.ch/anglais/fplacenta/cordon01.html"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omicsonline.org/umbilical-cord-blood-medical-waste-or-important-source-of-stem-cells-2161-0436.S2-005.pdf" TargetMode="External"/><Relationship Id="rId2" Type="http://schemas.openxmlformats.org/officeDocument/2006/relationships/hyperlink" Target="http://ajpheart.physiology.org/content/279/3/H1256" TargetMode="External"/><Relationship Id="rId1" Type="http://schemas.openxmlformats.org/officeDocument/2006/relationships/slideLayout" Target="../slideLayouts/slideLayout2.xml"/><Relationship Id="rId5" Type="http://schemas.openxmlformats.org/officeDocument/2006/relationships/hyperlink" Target="https://iame.com/online/umbilical/content.php" TargetMode="External"/><Relationship Id="rId4" Type="http://schemas.openxmlformats.org/officeDocument/2006/relationships/hyperlink" Target="http://www.jaypeejournals.com/eJournals/ShowText.aspx?ID=257&amp;Type=FREE&amp;TYP=TOP&amp;IN=_eJournals/images/JPLOGO.gif&amp;IID=29&amp;isPDF=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34969" y="1326292"/>
            <a:ext cx="8689976" cy="745522"/>
          </a:xfrm>
        </p:spPr>
        <p:txBody>
          <a:bodyPr>
            <a:normAutofit fontScale="90000"/>
          </a:bodyPr>
          <a:lstStyle/>
          <a:p>
            <a:r>
              <a:rPr lang="en-US" dirty="0" smtClean="0"/>
              <a:t>Umbilical cord development</a:t>
            </a:r>
            <a:endParaRPr lang="en-US" dirty="0"/>
          </a:p>
        </p:txBody>
      </p:sp>
      <p:sp>
        <p:nvSpPr>
          <p:cNvPr id="3" name="Subtitle 2"/>
          <p:cNvSpPr>
            <a:spLocks noGrp="1"/>
          </p:cNvSpPr>
          <p:nvPr>
            <p:ph type="subTitle" idx="1"/>
          </p:nvPr>
        </p:nvSpPr>
        <p:spPr>
          <a:xfrm>
            <a:off x="3373866" y="2255108"/>
            <a:ext cx="8689976" cy="1371599"/>
          </a:xfrm>
        </p:spPr>
        <p:txBody>
          <a:bodyPr/>
          <a:lstStyle/>
          <a:p>
            <a:r>
              <a:rPr lang="en-US" dirty="0" smtClean="0"/>
              <a:t>DMS 401: OB Sonography</a:t>
            </a:r>
          </a:p>
          <a:p>
            <a:r>
              <a:rPr lang="en-US" dirty="0" smtClean="0"/>
              <a:t>By: </a:t>
            </a:r>
            <a:r>
              <a:rPr lang="en-US" dirty="0" err="1" smtClean="0"/>
              <a:t>Syeda</a:t>
            </a:r>
            <a:r>
              <a:rPr lang="en-US" dirty="0" smtClean="0"/>
              <a:t> Shah</a:t>
            </a:r>
            <a:endParaRPr lang="en-US" dirty="0"/>
          </a:p>
        </p:txBody>
      </p:sp>
      <p:pic>
        <p:nvPicPr>
          <p:cNvPr id="9" name="Picture 2" descr="https://www.innerbaia.com/Embryo/5-wee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311" y="2732128"/>
            <a:ext cx="3533775" cy="29622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814075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666586"/>
          </a:xfrm>
        </p:spPr>
        <p:txBody>
          <a:bodyPr/>
          <a:lstStyle/>
          <a:p>
            <a:r>
              <a:rPr lang="en-US" dirty="0" smtClean="0"/>
              <a:t>Umbilical Cord</a:t>
            </a:r>
            <a:endParaRPr lang="en-US" dirty="0"/>
          </a:p>
        </p:txBody>
      </p:sp>
      <p:sp>
        <p:nvSpPr>
          <p:cNvPr id="4" name="TextBox 3"/>
          <p:cNvSpPr txBox="1"/>
          <p:nvPr/>
        </p:nvSpPr>
        <p:spPr>
          <a:xfrm>
            <a:off x="559548" y="2067697"/>
            <a:ext cx="10364451" cy="2677656"/>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t>Composed of 2 arteries and one vein coated with “</a:t>
            </a:r>
            <a:r>
              <a:rPr lang="en-US" sz="2800" dirty="0" err="1" smtClean="0"/>
              <a:t>Whartman’s</a:t>
            </a:r>
            <a:r>
              <a:rPr lang="en-US" sz="2800" dirty="0" smtClean="0"/>
              <a:t> Jelly” that strengthens and protects the cord.</a:t>
            </a:r>
          </a:p>
          <a:p>
            <a:pPr marL="457200" indent="-457200">
              <a:buFont typeface="Arial" panose="020B0604020202020204" pitchFamily="34" charset="0"/>
              <a:buChar char="•"/>
            </a:pPr>
            <a:r>
              <a:rPr lang="en-US" sz="2800" dirty="0" smtClean="0"/>
              <a:t>Connects fetus at the umbilical ring to the maternal blood supply through placenta</a:t>
            </a:r>
          </a:p>
          <a:p>
            <a:pPr marL="457200" indent="-457200">
              <a:buFont typeface="Arial" panose="020B0604020202020204" pitchFamily="34" charset="0"/>
              <a:buChar char="•"/>
            </a:pPr>
            <a:r>
              <a:rPr lang="en-US" sz="2800" dirty="0" smtClean="0"/>
              <a:t>Carries nutrients and oxygen, takes away the waste through membranous exchange.</a:t>
            </a:r>
            <a:endParaRPr lang="en-US" sz="2800" dirty="0"/>
          </a:p>
        </p:txBody>
      </p:sp>
      <p:pic>
        <p:nvPicPr>
          <p:cNvPr id="3074" name="Picture 2" descr="http://www.cbs4life.com/wp-content/uploads/2013/12/umbilical-co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8700" y="4489980"/>
            <a:ext cx="2514600" cy="1819276"/>
          </a:xfrm>
          <a:prstGeom prst="ellipse">
            <a:avLst/>
          </a:prstGeom>
          <a:ln>
            <a:noFill/>
          </a:ln>
          <a:effectLst>
            <a:glow rad="419100">
              <a:srgbClr val="FF0000">
                <a:alpha val="50000"/>
              </a:srgbClr>
            </a:glow>
            <a:softEdge rad="112500"/>
          </a:effectLst>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838700" y="6456907"/>
            <a:ext cx="3550508" cy="215444"/>
          </a:xfrm>
          <a:prstGeom prst="rect">
            <a:avLst/>
          </a:prstGeom>
          <a:noFill/>
        </p:spPr>
        <p:txBody>
          <a:bodyPr wrap="square" rtlCol="0">
            <a:spAutoFit/>
          </a:bodyPr>
          <a:lstStyle/>
          <a:p>
            <a:r>
              <a:rPr lang="en-US" sz="800" dirty="0"/>
              <a:t>http://www.baby2see.com/development/first_trimester.html</a:t>
            </a:r>
          </a:p>
        </p:txBody>
      </p:sp>
    </p:spTree>
    <p:extLst>
      <p:ext uri="{BB962C8B-B14F-4D97-AF65-F5344CB8AC3E}">
        <p14:creationId xmlns:p14="http://schemas.microsoft.com/office/powerpoint/2010/main" val="344299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156519"/>
            <a:ext cx="10364451" cy="1326293"/>
          </a:xfrm>
        </p:spPr>
        <p:txBody>
          <a:bodyPr/>
          <a:lstStyle/>
          <a:p>
            <a:r>
              <a:rPr lang="en-US" dirty="0" smtClean="0"/>
              <a:t>Umbilical Cord Development</a:t>
            </a:r>
            <a:endParaRPr lang="en-US" dirty="0"/>
          </a:p>
        </p:txBody>
      </p:sp>
      <p:sp>
        <p:nvSpPr>
          <p:cNvPr id="5" name="TextBox 4"/>
          <p:cNvSpPr txBox="1"/>
          <p:nvPr/>
        </p:nvSpPr>
        <p:spPr>
          <a:xfrm>
            <a:off x="593124" y="1977081"/>
            <a:ext cx="5997146" cy="4324865"/>
          </a:xfrm>
          <a:prstGeom prst="rect">
            <a:avLst/>
          </a:prstGeom>
          <a:noFill/>
        </p:spPr>
        <p:txBody>
          <a:bodyPr wrap="square" rtlCol="0">
            <a:spAutoFit/>
          </a:bodyPr>
          <a:lstStyle/>
          <a:p>
            <a:endParaRPr lang="en-US" dirty="0"/>
          </a:p>
        </p:txBody>
      </p:sp>
      <p:pic>
        <p:nvPicPr>
          <p:cNvPr id="1028" name="Picture 4" descr="http://o.quizlet.com/yVocOkp1lfH0NzfvnyNT4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0987" y="2048131"/>
            <a:ext cx="4762500" cy="32766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89471" y="2048131"/>
            <a:ext cx="6491158"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t>Umbilical cord is derived from the Allantois and stalk of the Yolk Sac. </a:t>
            </a:r>
          </a:p>
          <a:p>
            <a:pPr marL="457200" indent="-457200">
              <a:buFont typeface="Arial" panose="020B0604020202020204" pitchFamily="34" charset="0"/>
              <a:buChar char="•"/>
            </a:pPr>
            <a:r>
              <a:rPr lang="en-US" sz="3200" dirty="0" smtClean="0"/>
              <a:t>It is covered with single layer of amniotic epithelium.</a:t>
            </a:r>
          </a:p>
          <a:p>
            <a:pPr marL="457200" indent="-457200">
              <a:buFont typeface="Arial" panose="020B0604020202020204" pitchFamily="34" charset="0"/>
              <a:buChar char="•"/>
            </a:pPr>
            <a:r>
              <a:rPr lang="en-US" sz="3200" dirty="0" smtClean="0"/>
              <a:t>Average length of the cord is 51.5 cm to 61cm. Mean circumference is ~3.8cm</a:t>
            </a:r>
          </a:p>
          <a:p>
            <a:pPr marL="457200" indent="-457200">
              <a:buFont typeface="Arial" panose="020B0604020202020204" pitchFamily="34" charset="0"/>
              <a:buChar char="•"/>
            </a:pPr>
            <a:r>
              <a:rPr lang="en-US" sz="3200" dirty="0" smtClean="0"/>
              <a:t>Does not have any nerves.</a:t>
            </a:r>
            <a:endParaRPr lang="en-US" sz="3200" dirty="0"/>
          </a:p>
        </p:txBody>
      </p:sp>
      <p:sp>
        <p:nvSpPr>
          <p:cNvPr id="4" name="TextBox 3"/>
          <p:cNvSpPr txBox="1"/>
          <p:nvPr/>
        </p:nvSpPr>
        <p:spPr>
          <a:xfrm>
            <a:off x="7388825" y="5395784"/>
            <a:ext cx="3724018" cy="230832"/>
          </a:xfrm>
          <a:prstGeom prst="rect">
            <a:avLst/>
          </a:prstGeom>
          <a:noFill/>
        </p:spPr>
        <p:txBody>
          <a:bodyPr wrap="square" rtlCol="0">
            <a:spAutoFit/>
          </a:bodyPr>
          <a:lstStyle/>
          <a:p>
            <a:r>
              <a:rPr lang="en-US" sz="900" dirty="0"/>
              <a:t>http://quizlet.com/24794821/s2-mini3-placental-development-flash-cards/</a:t>
            </a:r>
          </a:p>
        </p:txBody>
      </p:sp>
    </p:spTree>
    <p:extLst>
      <p:ext uri="{BB962C8B-B14F-4D97-AF65-F5344CB8AC3E}">
        <p14:creationId xmlns:p14="http://schemas.microsoft.com/office/powerpoint/2010/main" val="3171267672"/>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stretch>
            <a:fillRect/>
          </a:stretch>
        </p:blipFill>
        <p:spPr>
          <a:xfrm>
            <a:off x="1458096" y="760385"/>
            <a:ext cx="5165125" cy="5553898"/>
          </a:xfrm>
          <a:prstGeom prst="rect">
            <a:avLst/>
          </a:prstGeom>
          <a:ln>
            <a:noFill/>
          </a:ln>
          <a:effectLst>
            <a:softEdge rad="112500"/>
          </a:effectLst>
        </p:spPr>
      </p:pic>
      <p:sp>
        <p:nvSpPr>
          <p:cNvPr id="5" name="TextBox 4"/>
          <p:cNvSpPr txBox="1"/>
          <p:nvPr/>
        </p:nvSpPr>
        <p:spPr>
          <a:xfrm>
            <a:off x="6985686" y="620417"/>
            <a:ext cx="4613189" cy="5693866"/>
          </a:xfrm>
          <a:prstGeom prst="rect">
            <a:avLst/>
          </a:prstGeom>
          <a:noFill/>
        </p:spPr>
        <p:txBody>
          <a:bodyPr wrap="square" rtlCol="0">
            <a:spAutoFit/>
          </a:bodyPr>
          <a:lstStyle/>
          <a:p>
            <a:endParaRPr lang="en-US" sz="2800" dirty="0" smtClean="0"/>
          </a:p>
          <a:p>
            <a:r>
              <a:rPr lang="en-US" sz="2800" dirty="0" smtClean="0"/>
              <a:t>Umbilical Vein Brings Oxygen rich blood to the fetus</a:t>
            </a:r>
          </a:p>
          <a:p>
            <a:endParaRPr lang="en-US" sz="2800" dirty="0"/>
          </a:p>
          <a:p>
            <a:r>
              <a:rPr lang="en-US" sz="2800" dirty="0" smtClean="0"/>
              <a:t>Umbilical Arteries carry oxygen poor blood back to the placenta</a:t>
            </a:r>
          </a:p>
          <a:p>
            <a:endParaRPr lang="en-US" sz="2800" dirty="0"/>
          </a:p>
          <a:p>
            <a:r>
              <a:rPr lang="en-US" sz="2800" dirty="0"/>
              <a:t>Three fetal bypasses</a:t>
            </a:r>
          </a:p>
          <a:p>
            <a:r>
              <a:rPr lang="en-US" sz="2800" dirty="0"/>
              <a:t>1- Foramen </a:t>
            </a:r>
            <a:r>
              <a:rPr lang="en-US" sz="2800" dirty="0" err="1"/>
              <a:t>Ovale</a:t>
            </a:r>
            <a:endParaRPr lang="en-US" sz="2800" dirty="0"/>
          </a:p>
          <a:p>
            <a:r>
              <a:rPr lang="en-US" sz="2800" dirty="0"/>
              <a:t>2- </a:t>
            </a:r>
            <a:r>
              <a:rPr lang="en-US" sz="2800" dirty="0" err="1"/>
              <a:t>Ductus</a:t>
            </a:r>
            <a:r>
              <a:rPr lang="en-US" sz="2800" dirty="0"/>
              <a:t> Arteriosus</a:t>
            </a:r>
          </a:p>
          <a:p>
            <a:r>
              <a:rPr lang="en-US" sz="2800" dirty="0"/>
              <a:t>3- </a:t>
            </a:r>
            <a:r>
              <a:rPr lang="en-US" sz="2800" dirty="0" err="1"/>
              <a:t>Ductus</a:t>
            </a:r>
            <a:r>
              <a:rPr lang="en-US" sz="2800" dirty="0"/>
              <a:t> </a:t>
            </a:r>
            <a:r>
              <a:rPr lang="en-US" sz="2800" dirty="0" err="1"/>
              <a:t>Venosus</a:t>
            </a:r>
            <a:endParaRPr lang="en-US" sz="2800" dirty="0"/>
          </a:p>
          <a:p>
            <a:endParaRPr lang="en-US" sz="2800" dirty="0"/>
          </a:p>
        </p:txBody>
      </p:sp>
      <p:sp>
        <p:nvSpPr>
          <p:cNvPr id="2" name="TextBox 1"/>
          <p:cNvSpPr txBox="1"/>
          <p:nvPr/>
        </p:nvSpPr>
        <p:spPr>
          <a:xfrm>
            <a:off x="1458096" y="6293669"/>
            <a:ext cx="5453448" cy="230832"/>
          </a:xfrm>
          <a:prstGeom prst="rect">
            <a:avLst/>
          </a:prstGeom>
          <a:noFill/>
        </p:spPr>
        <p:txBody>
          <a:bodyPr wrap="square" rtlCol="0">
            <a:spAutoFit/>
          </a:bodyPr>
          <a:lstStyle/>
          <a:p>
            <a:r>
              <a:rPr lang="en-US" sz="900" dirty="0"/>
              <a:t>http://www.stanfordchildrens.org/en/topic/default?id=blood-circulation-in-the-fetus-and-newborn-90-P02362</a:t>
            </a:r>
          </a:p>
        </p:txBody>
      </p:sp>
    </p:spTree>
    <p:extLst>
      <p:ext uri="{BB962C8B-B14F-4D97-AF65-F5344CB8AC3E}">
        <p14:creationId xmlns:p14="http://schemas.microsoft.com/office/powerpoint/2010/main" val="4040591177"/>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1037288"/>
          </a:xfrm>
        </p:spPr>
        <p:txBody>
          <a:bodyPr/>
          <a:lstStyle/>
          <a:p>
            <a:r>
              <a:rPr lang="en-US" dirty="0" smtClean="0"/>
              <a:t>Normal </a:t>
            </a:r>
            <a:r>
              <a:rPr lang="en-US" dirty="0" err="1" smtClean="0"/>
              <a:t>sonographic</a:t>
            </a:r>
            <a:r>
              <a:rPr lang="en-US" dirty="0" smtClean="0"/>
              <a:t> appearance</a:t>
            </a:r>
            <a:endParaRPr lang="en-US" dirty="0"/>
          </a:p>
        </p:txBody>
      </p:sp>
      <p:pic>
        <p:nvPicPr>
          <p:cNvPr id="2052" name="Picture 4" descr="http://sonoworld.com/Client/Fetus/html/11-14week/images-centrus/7-8week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380" y="2231745"/>
            <a:ext cx="4585938" cy="34853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15746" y="5272673"/>
            <a:ext cx="4441139" cy="369332"/>
          </a:xfrm>
          <a:prstGeom prst="rect">
            <a:avLst/>
          </a:prstGeom>
          <a:noFill/>
        </p:spPr>
        <p:txBody>
          <a:bodyPr wrap="square" rtlCol="0">
            <a:spAutoFit/>
          </a:bodyPr>
          <a:lstStyle/>
          <a:p>
            <a:r>
              <a:rPr lang="en-US" dirty="0" smtClean="0"/>
              <a:t>8+5 week embryo with umbilical cord</a:t>
            </a:r>
            <a:endParaRPr lang="en-US" dirty="0"/>
          </a:p>
        </p:txBody>
      </p:sp>
      <p:pic>
        <p:nvPicPr>
          <p:cNvPr id="2054" name="Picture 6" descr="http://sonoworld.com/Client/Fetus/html/11-14week/images-centrus/umb-insre-01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0703" y="2305885"/>
            <a:ext cx="4051112" cy="34853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074508" y="2174080"/>
            <a:ext cx="2673815" cy="3108543"/>
          </a:xfrm>
          <a:prstGeom prst="rect">
            <a:avLst/>
          </a:prstGeom>
          <a:noFill/>
        </p:spPr>
        <p:txBody>
          <a:bodyPr wrap="square" rtlCol="0">
            <a:spAutoFit/>
          </a:bodyPr>
          <a:lstStyle/>
          <a:p>
            <a:r>
              <a:rPr lang="en-US" sz="2800" dirty="0" smtClean="0"/>
              <a:t>Forms around 7</a:t>
            </a:r>
            <a:r>
              <a:rPr lang="en-US" sz="2800" baseline="30000" dirty="0" smtClean="0"/>
              <a:t>th</a:t>
            </a:r>
            <a:r>
              <a:rPr lang="en-US" sz="2800" dirty="0" smtClean="0"/>
              <a:t> week. </a:t>
            </a:r>
            <a:r>
              <a:rPr lang="en-US" sz="2800" dirty="0" err="1" smtClean="0"/>
              <a:t>Sonographically</a:t>
            </a:r>
            <a:r>
              <a:rPr lang="en-US" sz="2800" dirty="0" smtClean="0"/>
              <a:t> best visualized late 2</a:t>
            </a:r>
            <a:r>
              <a:rPr lang="en-US" sz="2800" baseline="30000" dirty="0" smtClean="0"/>
              <a:t>nd</a:t>
            </a:r>
            <a:r>
              <a:rPr lang="en-US" sz="2800" dirty="0" smtClean="0"/>
              <a:t> and early 3</a:t>
            </a:r>
            <a:r>
              <a:rPr lang="en-US" sz="2800" baseline="30000" dirty="0" smtClean="0"/>
              <a:t>rd</a:t>
            </a:r>
            <a:r>
              <a:rPr lang="en-US" sz="2800" dirty="0" smtClean="0"/>
              <a:t> trimester</a:t>
            </a:r>
            <a:endParaRPr lang="en-US" sz="2800" dirty="0"/>
          </a:p>
        </p:txBody>
      </p:sp>
      <p:sp>
        <p:nvSpPr>
          <p:cNvPr id="3" name="TextBox 2"/>
          <p:cNvSpPr txBox="1"/>
          <p:nvPr/>
        </p:nvSpPr>
        <p:spPr>
          <a:xfrm>
            <a:off x="7488195" y="5791199"/>
            <a:ext cx="4051112" cy="369332"/>
          </a:xfrm>
          <a:prstGeom prst="rect">
            <a:avLst/>
          </a:prstGeom>
          <a:noFill/>
        </p:spPr>
        <p:txBody>
          <a:bodyPr wrap="square" rtlCol="0">
            <a:spAutoFit/>
          </a:bodyPr>
          <a:lstStyle/>
          <a:p>
            <a:r>
              <a:rPr lang="en-US" sz="900" dirty="0"/>
              <a:t>http://sonoworld.com/Client/Fetus/html/11-14week/chapter-04/chapter-04-final.htm</a:t>
            </a:r>
          </a:p>
        </p:txBody>
      </p:sp>
    </p:spTree>
    <p:extLst>
      <p:ext uri="{BB962C8B-B14F-4D97-AF65-F5344CB8AC3E}">
        <p14:creationId xmlns:p14="http://schemas.microsoft.com/office/powerpoint/2010/main" val="41063846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856056"/>
          </a:xfrm>
        </p:spPr>
        <p:txBody>
          <a:bodyPr/>
          <a:lstStyle/>
          <a:p>
            <a:r>
              <a:rPr lang="en-US" dirty="0"/>
              <a:t>Normal </a:t>
            </a:r>
            <a:r>
              <a:rPr lang="en-US" dirty="0" err="1"/>
              <a:t>sonographic</a:t>
            </a:r>
            <a:r>
              <a:rPr lang="en-US" dirty="0"/>
              <a:t> appearance</a:t>
            </a:r>
          </a:p>
        </p:txBody>
      </p:sp>
      <p:pic>
        <p:nvPicPr>
          <p:cNvPr id="4" name="Picture 2" descr="http://www.hdi5000ultrasound.com/gallery/hdi5000ultrasound.com/Gynecology.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680089" y="2037449"/>
            <a:ext cx="4604016" cy="3424237"/>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i836.photobucket.com/albums/zz282/LoveLaureny/Huskeyat12weeks2days0002.jpg"/>
          <p:cNvPicPr>
            <a:picLocks noChangeAspect="1" noChangeArrowheads="1"/>
          </p:cNvPicPr>
          <p:nvPr/>
        </p:nvPicPr>
        <p:blipFill rotWithShape="1">
          <a:blip r:embed="rId3">
            <a:extLst>
              <a:ext uri="{28A0092B-C50C-407E-A947-70E740481C1C}">
                <a14:useLocalDpi xmlns:a14="http://schemas.microsoft.com/office/drawing/2010/main" val="0"/>
              </a:ext>
            </a:extLst>
          </a:blip>
          <a:srcRect l="10391" t="11820" r="20096" b="5874"/>
          <a:stretch/>
        </p:blipFill>
        <p:spPr bwMode="auto">
          <a:xfrm>
            <a:off x="6096000" y="1949600"/>
            <a:ext cx="4053866" cy="359993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70920" y="5538527"/>
            <a:ext cx="3422354" cy="646331"/>
          </a:xfrm>
          <a:prstGeom prst="rect">
            <a:avLst/>
          </a:prstGeom>
          <a:noFill/>
        </p:spPr>
        <p:txBody>
          <a:bodyPr wrap="square" rtlCol="0">
            <a:spAutoFit/>
          </a:bodyPr>
          <a:lstStyle/>
          <a:p>
            <a:r>
              <a:rPr lang="en-US" sz="800" dirty="0"/>
              <a:t>http://www.hdi5000ultrasound.com/hdi-5000-specs/</a:t>
            </a:r>
          </a:p>
          <a:p>
            <a:r>
              <a:rPr lang="en-US" sz="2800" dirty="0" smtClean="0"/>
              <a:t>“Stack of Coins Sign”</a:t>
            </a:r>
            <a:endParaRPr lang="en-US" sz="2800" dirty="0"/>
          </a:p>
        </p:txBody>
      </p:sp>
    </p:spTree>
    <p:extLst>
      <p:ext uri="{BB962C8B-B14F-4D97-AF65-F5344CB8AC3E}">
        <p14:creationId xmlns:p14="http://schemas.microsoft.com/office/powerpoint/2010/main" val="3106934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781915"/>
          </a:xfrm>
        </p:spPr>
        <p:txBody>
          <a:bodyPr/>
          <a:lstStyle/>
          <a:p>
            <a:r>
              <a:rPr lang="en-US" dirty="0" smtClean="0"/>
              <a:t>Umbilical Cords in twins</a:t>
            </a:r>
            <a:endParaRPr lang="en-US" dirty="0"/>
          </a:p>
        </p:txBody>
      </p:sp>
      <p:pic>
        <p:nvPicPr>
          <p:cNvPr id="1028" name="Picture 4" descr="http://www.fetalultrasound.com/online/text/4-018_files/image0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7330" y="1768703"/>
            <a:ext cx="3336022" cy="366628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upload.wikimedia.org/wikipedia/commons/thumb/9/93/Placentation.svg/472px-Placentation.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4222" y="1564060"/>
            <a:ext cx="2554674" cy="40755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13524" y="5572428"/>
            <a:ext cx="3427567" cy="230832"/>
          </a:xfrm>
          <a:prstGeom prst="rect">
            <a:avLst/>
          </a:prstGeom>
          <a:noFill/>
        </p:spPr>
        <p:txBody>
          <a:bodyPr wrap="square" rtlCol="0">
            <a:spAutoFit/>
          </a:bodyPr>
          <a:lstStyle/>
          <a:p>
            <a:r>
              <a:rPr lang="en-US" sz="900" dirty="0"/>
              <a:t>http://library.med.utah.edu/WebPath/PLACHTML/PLAC075.html</a:t>
            </a:r>
          </a:p>
        </p:txBody>
      </p:sp>
      <p:pic>
        <p:nvPicPr>
          <p:cNvPr id="2050" name="Picture 2" descr="http://library.med.utah.edu/WebPath/jpeg2/PLAC075.jpg"/>
          <p:cNvPicPr>
            <a:picLocks noGrp="1" noChangeAspect="1" noChangeArrowheads="1"/>
          </p:cNvPicPr>
          <p:nvPr>
            <p:ph sz="quarter" idx="13"/>
          </p:nvPr>
        </p:nvPicPr>
        <p:blipFill>
          <a:blip r:embed="rId4">
            <a:extLst>
              <a:ext uri="{28A0092B-C50C-407E-A947-70E740481C1C}">
                <a14:useLocalDpi xmlns:a14="http://schemas.microsoft.com/office/drawing/2010/main" val="0"/>
              </a:ext>
            </a:extLst>
          </a:blip>
          <a:srcRect/>
          <a:stretch>
            <a:fillRect/>
          </a:stretch>
        </p:blipFill>
        <p:spPr bwMode="auto">
          <a:xfrm>
            <a:off x="813524" y="1768703"/>
            <a:ext cx="3436896" cy="36662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64478" y="5687844"/>
            <a:ext cx="3954162" cy="230832"/>
          </a:xfrm>
          <a:prstGeom prst="rect">
            <a:avLst/>
          </a:prstGeom>
          <a:noFill/>
        </p:spPr>
        <p:txBody>
          <a:bodyPr wrap="square" rtlCol="0">
            <a:spAutoFit/>
          </a:bodyPr>
          <a:lstStyle/>
          <a:p>
            <a:r>
              <a:rPr lang="en-US" sz="900" dirty="0"/>
              <a:t>http://upload.wikimedia.org/wikipedia/commons/9/93/Placentation.svg</a:t>
            </a:r>
          </a:p>
        </p:txBody>
      </p:sp>
    </p:spTree>
    <p:extLst>
      <p:ext uri="{BB962C8B-B14F-4D97-AF65-F5344CB8AC3E}">
        <p14:creationId xmlns:p14="http://schemas.microsoft.com/office/powerpoint/2010/main" val="2310366957"/>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247814"/>
            <a:ext cx="10364451" cy="501829"/>
          </a:xfrm>
        </p:spPr>
        <p:txBody>
          <a:bodyPr>
            <a:normAutofit fontScale="90000"/>
          </a:bodyPr>
          <a:lstStyle/>
          <a:p>
            <a:r>
              <a:rPr lang="en-US" dirty="0" smtClean="0"/>
              <a:t>Umbilical Cords in twins</a:t>
            </a:r>
            <a:endParaRPr lang="en-US" dirty="0"/>
          </a:p>
        </p:txBody>
      </p:sp>
      <p:sp>
        <p:nvSpPr>
          <p:cNvPr id="3" name="Content Placeholder 2"/>
          <p:cNvSpPr>
            <a:spLocks noGrp="1"/>
          </p:cNvSpPr>
          <p:nvPr>
            <p:ph sz="quarter" idx="13"/>
          </p:nvPr>
        </p:nvSpPr>
        <p:spPr>
          <a:xfrm>
            <a:off x="280086" y="1194486"/>
            <a:ext cx="11697730" cy="1828800"/>
          </a:xfrm>
        </p:spPr>
        <p:txBody>
          <a:bodyPr>
            <a:normAutofit/>
          </a:bodyPr>
          <a:lstStyle/>
          <a:p>
            <a:r>
              <a:rPr lang="en-US" dirty="0" err="1" smtClean="0"/>
              <a:t>Monoamniotic</a:t>
            </a:r>
            <a:r>
              <a:rPr lang="en-US" dirty="0" smtClean="0"/>
              <a:t> twins should be evaluated to rule out any entanglement of umbilical cord.</a:t>
            </a:r>
          </a:p>
          <a:p>
            <a:r>
              <a:rPr lang="en-US" dirty="0" smtClean="0"/>
              <a:t>Color and spectral Doppler evaluation of umbilical vein</a:t>
            </a:r>
          </a:p>
          <a:p>
            <a:r>
              <a:rPr lang="en-US" dirty="0" smtClean="0"/>
              <a:t>Narrowing of cord with disappearing outer “Wharton’s jelly” should not be ignored</a:t>
            </a:r>
          </a:p>
          <a:p>
            <a:endParaRPr lang="en-US" dirty="0"/>
          </a:p>
        </p:txBody>
      </p:sp>
      <p:pic>
        <p:nvPicPr>
          <p:cNvPr id="1026" name="Picture 2" descr="mono-mono twins cord entangl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557" y="2858529"/>
            <a:ext cx="4657124" cy="349284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5864" y="6540843"/>
            <a:ext cx="10951779" cy="230832"/>
          </a:xfrm>
          <a:prstGeom prst="rect">
            <a:avLst/>
          </a:prstGeom>
          <a:noFill/>
        </p:spPr>
        <p:txBody>
          <a:bodyPr wrap="square" rtlCol="0">
            <a:spAutoFit/>
          </a:bodyPr>
          <a:lstStyle/>
          <a:p>
            <a:r>
              <a:rPr lang="en-US" sz="900" dirty="0">
                <a:hlinkClick r:id="rId3"/>
              </a:rPr>
              <a:t>http://</a:t>
            </a:r>
            <a:r>
              <a:rPr lang="en-US" sz="900" dirty="0" smtClean="0">
                <a:hlinkClick r:id="rId3"/>
              </a:rPr>
              <a:t>www.babymed.com/monozygotic-monoamniotic-monochorionic-mono-mono-dizygotic-dichorionic-twins</a:t>
            </a:r>
            <a:r>
              <a:rPr lang="en-US" sz="900" dirty="0" smtClean="0"/>
              <a:t>                                                                http</a:t>
            </a:r>
            <a:r>
              <a:rPr lang="en-US" sz="900" dirty="0"/>
              <a:t>://sonoworld.com/Client/Fetus/page.aspx?id=1979</a:t>
            </a:r>
          </a:p>
        </p:txBody>
      </p:sp>
      <p:pic>
        <p:nvPicPr>
          <p:cNvPr id="1028" name="Picture 4" descr="http://sonoworld.com/images/FetusItemImages/article-images/Cord_placenta_membranes_amniotic_fluid/Umbil_knot_tangle_Cuillier/2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6861" y="2858529"/>
            <a:ext cx="4902458" cy="361641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8211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0251" y="317835"/>
            <a:ext cx="10364451" cy="699537"/>
          </a:xfrm>
        </p:spPr>
        <p:txBody>
          <a:bodyPr/>
          <a:lstStyle/>
          <a:p>
            <a:r>
              <a:rPr lang="en-US" dirty="0" smtClean="0"/>
              <a:t>Two vessel umbilical cord</a:t>
            </a:r>
            <a:endParaRPr lang="en-US" dirty="0"/>
          </a:p>
        </p:txBody>
      </p:sp>
      <p:pic>
        <p:nvPicPr>
          <p:cNvPr id="4098" name="Picture 2" descr="https://iame.com/online/umbilical/images/figure7.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930251" y="1243049"/>
            <a:ext cx="4251349" cy="37702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41926" y="4943805"/>
            <a:ext cx="10561533" cy="1846659"/>
          </a:xfrm>
          <a:prstGeom prst="rect">
            <a:avLst/>
          </a:prstGeom>
          <a:noFill/>
        </p:spPr>
        <p:txBody>
          <a:bodyPr wrap="square" rtlCol="0">
            <a:spAutoFit/>
          </a:bodyPr>
          <a:lstStyle/>
          <a:p>
            <a:r>
              <a:rPr lang="en-US" sz="900" dirty="0" smtClean="0">
                <a:hlinkClick r:id="rId3"/>
              </a:rPr>
              <a:t>                       http</a:t>
            </a:r>
            <a:r>
              <a:rPr lang="en-US" sz="900" dirty="0">
                <a:hlinkClick r:id="rId3"/>
              </a:rPr>
              <a:t>://</a:t>
            </a:r>
            <a:r>
              <a:rPr lang="en-US" sz="900" dirty="0" smtClean="0">
                <a:hlinkClick r:id="rId3"/>
              </a:rPr>
              <a:t>www.pregnancy-bliss.co.uk/SUA_and_multiple_soft_markers.html</a:t>
            </a:r>
            <a:endParaRPr lang="en-US" sz="900" dirty="0" smtClean="0"/>
          </a:p>
          <a:p>
            <a:endParaRPr lang="en-US" sz="900" dirty="0"/>
          </a:p>
          <a:p>
            <a:r>
              <a:rPr lang="en-US" sz="2400" dirty="0" smtClean="0"/>
              <a:t>Single Vessel Umbilical Cord has only one artery and one vein. It has been linked with IUGR (Intra Uterine Growth Restriction). Occurrence has noted to be one in 100 pregnancy. In a controlled group data collection, mortality with single umbilical artery is about 4 times greater. </a:t>
            </a:r>
            <a:endParaRPr lang="en-US" sz="2400" dirty="0"/>
          </a:p>
        </p:txBody>
      </p:sp>
      <p:sp>
        <p:nvSpPr>
          <p:cNvPr id="4" name="TextBox 3"/>
          <p:cNvSpPr txBox="1"/>
          <p:nvPr/>
        </p:nvSpPr>
        <p:spPr>
          <a:xfrm>
            <a:off x="7710616" y="4947373"/>
            <a:ext cx="2553730" cy="369332"/>
          </a:xfrm>
          <a:prstGeom prst="rect">
            <a:avLst/>
          </a:prstGeom>
          <a:noFill/>
        </p:spPr>
        <p:txBody>
          <a:bodyPr wrap="square" rtlCol="0">
            <a:spAutoFit/>
          </a:bodyPr>
          <a:lstStyle/>
          <a:p>
            <a:r>
              <a:rPr lang="en-US" dirty="0" smtClean="0"/>
              <a:t>Normal three vessel cord</a:t>
            </a:r>
            <a:endParaRPr lang="en-US" dirty="0"/>
          </a:p>
        </p:txBody>
      </p:sp>
      <p:pic>
        <p:nvPicPr>
          <p:cNvPr id="1028" name="Picture 4" descr="Umbilical cord ultrasound cross-section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9996" y="1243049"/>
            <a:ext cx="4037484" cy="3782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488504"/>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57665"/>
            <a:ext cx="10364451" cy="864973"/>
          </a:xfrm>
        </p:spPr>
        <p:txBody>
          <a:bodyPr>
            <a:normAutofit/>
          </a:bodyPr>
          <a:lstStyle/>
          <a:p>
            <a:r>
              <a:rPr lang="en-US" dirty="0" smtClean="0"/>
              <a:t>Nuchal Cord</a:t>
            </a:r>
            <a:endParaRPr lang="en-US" dirty="0"/>
          </a:p>
        </p:txBody>
      </p:sp>
      <p:pic>
        <p:nvPicPr>
          <p:cNvPr id="3076" name="Picture 4" descr="http://www.gebeolmak.com/imagess/kordon%20dolanmas%C4%B1%20-usg%20imaj%C4%B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662" y="1802327"/>
            <a:ext cx="4286250" cy="336232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e08595.medialib.glogster.com/media/23/23bb795ef67858907163653022f4968b1ed74fcb682728c4250d91e0789beebe/1-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1478" y="1802327"/>
            <a:ext cx="3625593" cy="33623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848311" y="1235676"/>
            <a:ext cx="2866768" cy="5262979"/>
          </a:xfrm>
          <a:prstGeom prst="rect">
            <a:avLst/>
          </a:prstGeom>
          <a:noFill/>
        </p:spPr>
        <p:txBody>
          <a:bodyPr wrap="square" rtlCol="0">
            <a:spAutoFit/>
          </a:bodyPr>
          <a:lstStyle/>
          <a:p>
            <a:r>
              <a:rPr lang="en-US" sz="2800" dirty="0" smtClean="0"/>
              <a:t>Loosely looped Cord is clinically insignificant but multiple loops and tightly looped cord can present serious issues like decreased fetal breathing, impaired fetal activity, and low birth weight.</a:t>
            </a:r>
            <a:endParaRPr lang="en-US" sz="2800" dirty="0"/>
          </a:p>
        </p:txBody>
      </p:sp>
      <p:sp>
        <p:nvSpPr>
          <p:cNvPr id="6" name="TextBox 5"/>
          <p:cNvSpPr txBox="1"/>
          <p:nvPr/>
        </p:nvSpPr>
        <p:spPr>
          <a:xfrm>
            <a:off x="435662" y="5280069"/>
            <a:ext cx="4326496" cy="784830"/>
          </a:xfrm>
          <a:prstGeom prst="rect">
            <a:avLst/>
          </a:prstGeom>
          <a:noFill/>
        </p:spPr>
        <p:txBody>
          <a:bodyPr wrap="square" rtlCol="0">
            <a:spAutoFit/>
          </a:bodyPr>
          <a:lstStyle/>
          <a:p>
            <a:r>
              <a:rPr lang="en-US" sz="900" dirty="0"/>
              <a:t>http://quizlet.com/28655941/ob-sonography-midterm-flash-cards/</a:t>
            </a:r>
          </a:p>
          <a:p>
            <a:r>
              <a:rPr lang="en-US" dirty="0" smtClean="0"/>
              <a:t>Color Doppler is more sensitive in detecting nuchal cord.</a:t>
            </a:r>
            <a:endParaRPr lang="en-US" dirty="0"/>
          </a:p>
        </p:txBody>
      </p:sp>
      <p:sp>
        <p:nvSpPr>
          <p:cNvPr id="3" name="TextBox 2"/>
          <p:cNvSpPr txBox="1"/>
          <p:nvPr/>
        </p:nvSpPr>
        <p:spPr>
          <a:xfrm>
            <a:off x="7841478" y="5164653"/>
            <a:ext cx="4004533" cy="230832"/>
          </a:xfrm>
          <a:prstGeom prst="rect">
            <a:avLst/>
          </a:prstGeom>
          <a:noFill/>
        </p:spPr>
        <p:txBody>
          <a:bodyPr wrap="square" rtlCol="0">
            <a:spAutoFit/>
          </a:bodyPr>
          <a:lstStyle/>
          <a:p>
            <a:r>
              <a:rPr lang="en-US" sz="900" dirty="0"/>
              <a:t>http://st301260.sitekno.com/page/28946/umbilical-cord-complications.html</a:t>
            </a:r>
          </a:p>
        </p:txBody>
      </p:sp>
    </p:spTree>
    <p:extLst>
      <p:ext uri="{BB962C8B-B14F-4D97-AF65-F5344CB8AC3E}">
        <p14:creationId xmlns:p14="http://schemas.microsoft.com/office/powerpoint/2010/main" val="419315349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873" y="231338"/>
            <a:ext cx="10364451" cy="880769"/>
          </a:xfrm>
        </p:spPr>
        <p:txBody>
          <a:bodyPr/>
          <a:lstStyle/>
          <a:p>
            <a:r>
              <a:rPr lang="en-US" dirty="0" err="1" smtClean="0"/>
              <a:t>Velamentous</a:t>
            </a:r>
            <a:r>
              <a:rPr lang="en-US" dirty="0" smtClean="0"/>
              <a:t> insertion</a:t>
            </a:r>
            <a:endParaRPr lang="en-US" dirty="0"/>
          </a:p>
        </p:txBody>
      </p:sp>
      <p:sp>
        <p:nvSpPr>
          <p:cNvPr id="4" name="TextBox 3"/>
          <p:cNvSpPr txBox="1"/>
          <p:nvPr/>
        </p:nvSpPr>
        <p:spPr>
          <a:xfrm>
            <a:off x="913775" y="5940900"/>
            <a:ext cx="4531224" cy="230832"/>
          </a:xfrm>
          <a:prstGeom prst="rect">
            <a:avLst/>
          </a:prstGeom>
          <a:noFill/>
        </p:spPr>
        <p:txBody>
          <a:bodyPr wrap="square" rtlCol="0">
            <a:spAutoFit/>
          </a:bodyPr>
          <a:lstStyle/>
          <a:p>
            <a:r>
              <a:rPr lang="en-US" sz="900" dirty="0"/>
              <a:t>http://</a:t>
            </a:r>
            <a:r>
              <a:rPr lang="en-US" sz="900" dirty="0" smtClean="0"/>
              <a:t>showcase.netins.net/web/placenta/triage.php</a:t>
            </a:r>
            <a:endParaRPr lang="en-US" dirty="0"/>
          </a:p>
        </p:txBody>
      </p:sp>
      <p:sp>
        <p:nvSpPr>
          <p:cNvPr id="3" name="TextBox 2"/>
          <p:cNvSpPr txBox="1"/>
          <p:nvPr/>
        </p:nvSpPr>
        <p:spPr>
          <a:xfrm>
            <a:off x="913775" y="1219200"/>
            <a:ext cx="10429728" cy="707886"/>
          </a:xfrm>
          <a:prstGeom prst="rect">
            <a:avLst/>
          </a:prstGeom>
          <a:noFill/>
        </p:spPr>
        <p:txBody>
          <a:bodyPr wrap="square" rtlCol="0">
            <a:spAutoFit/>
          </a:bodyPr>
          <a:lstStyle/>
          <a:p>
            <a:r>
              <a:rPr lang="en-US" sz="2000" dirty="0" smtClean="0"/>
              <a:t>Abnormalities of cord insertion. Insertion site may only be covered by membranes, no Wharton’s Jelly. It makes is more vulnerable to abnormalities. </a:t>
            </a:r>
            <a:endParaRPr lang="en-US" sz="2000" dirty="0"/>
          </a:p>
        </p:txBody>
      </p:sp>
      <p:pic>
        <p:nvPicPr>
          <p:cNvPr id="2050" name="Picture 2" descr="http://www.humpath.com/IMG/jpg_placental_velamentous_insertion_11_2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8639" y="2001796"/>
            <a:ext cx="4350247" cy="39630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86616" y="5964871"/>
            <a:ext cx="4292270" cy="230832"/>
          </a:xfrm>
          <a:prstGeom prst="rect">
            <a:avLst/>
          </a:prstGeom>
          <a:noFill/>
        </p:spPr>
        <p:txBody>
          <a:bodyPr wrap="square" rtlCol="0">
            <a:spAutoFit/>
          </a:bodyPr>
          <a:lstStyle/>
          <a:p>
            <a:r>
              <a:rPr lang="en-US" sz="900" dirty="0"/>
              <a:t>http://www.humpath.com/spip.php?article10383</a:t>
            </a:r>
          </a:p>
        </p:txBody>
      </p:sp>
      <p:pic>
        <p:nvPicPr>
          <p:cNvPr id="1026" name="Picture 2" descr="Normal term placenta with central cord, membranes trimmed off"/>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847873" y="2001796"/>
            <a:ext cx="4391392" cy="3814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711325"/>
      </p:ext>
    </p:extLst>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8364" y="540384"/>
            <a:ext cx="6589953" cy="567732"/>
          </a:xfrm>
        </p:spPr>
        <p:txBody>
          <a:bodyPr>
            <a:normAutofit fontScale="90000"/>
          </a:bodyPr>
          <a:lstStyle/>
          <a:p>
            <a:r>
              <a:rPr lang="en-US" dirty="0" smtClean="0"/>
              <a:t>True Knots</a:t>
            </a:r>
            <a:endParaRPr lang="en-US" dirty="0"/>
          </a:p>
        </p:txBody>
      </p:sp>
      <p:sp>
        <p:nvSpPr>
          <p:cNvPr id="4" name="TextBox 3"/>
          <p:cNvSpPr txBox="1"/>
          <p:nvPr/>
        </p:nvSpPr>
        <p:spPr>
          <a:xfrm>
            <a:off x="453081" y="1754659"/>
            <a:ext cx="6911546" cy="4832092"/>
          </a:xfrm>
          <a:prstGeom prst="rect">
            <a:avLst/>
          </a:prstGeom>
          <a:gradFill>
            <a:gsLst>
              <a:gs pos="0">
                <a:schemeClr val="bg1">
                  <a:tint val="90000"/>
                  <a:lumMod val="110000"/>
                </a:schemeClr>
              </a:gs>
              <a:gs pos="100000">
                <a:schemeClr val="bg1">
                  <a:shade val="64000"/>
                  <a:lumMod val="88000"/>
                </a:schemeClr>
              </a:gs>
            </a:gsLst>
            <a:lin ang="5400000" scaled="0"/>
          </a:gradFill>
        </p:spPr>
        <p:txBody>
          <a:bodyPr wrap="square" rtlCol="0">
            <a:spAutoFit/>
          </a:bodyPr>
          <a:lstStyle/>
          <a:p>
            <a:pPr marL="285750" indent="-285750">
              <a:buFont typeface="Arial" panose="020B0604020202020204" pitchFamily="34" charset="0"/>
              <a:buChar char="•"/>
            </a:pPr>
            <a:r>
              <a:rPr lang="en-US" sz="2800" dirty="0" smtClean="0"/>
              <a:t>A true knot in umbilical cord can be identified as “hanging noose sign”</a:t>
            </a:r>
          </a:p>
          <a:p>
            <a:pPr marL="285750" indent="-285750">
              <a:buFont typeface="Arial" panose="020B0604020202020204" pitchFamily="34" charset="0"/>
              <a:buChar char="•"/>
            </a:pPr>
            <a:r>
              <a:rPr lang="en-US" sz="2800" dirty="0" smtClean="0"/>
              <a:t>Spectral Doppler to assess venous and arterial congestion</a:t>
            </a:r>
          </a:p>
          <a:p>
            <a:pPr marL="285750" indent="-285750">
              <a:buFont typeface="Arial" panose="020B0604020202020204" pitchFamily="34" charset="0"/>
              <a:buChar char="•"/>
            </a:pPr>
            <a:r>
              <a:rPr lang="en-US" sz="2800" dirty="0" smtClean="0"/>
              <a:t>Decreased fetal activity, abnormal fetal heart rate (FHR)</a:t>
            </a:r>
          </a:p>
          <a:p>
            <a:pPr marL="285750" indent="-285750">
              <a:buFont typeface="Arial" panose="020B0604020202020204" pitchFamily="34" charset="0"/>
              <a:buChar char="•"/>
            </a:pPr>
            <a:r>
              <a:rPr lang="en-US" sz="2800" dirty="0" smtClean="0"/>
              <a:t>Smoking or drug use, carrying multiples and polyhydramniose can add likelihood occurrence.</a:t>
            </a:r>
          </a:p>
          <a:p>
            <a:pPr marL="285750" indent="-285750">
              <a:buFont typeface="Arial" panose="020B0604020202020204" pitchFamily="34" charset="0"/>
              <a:buChar char="•"/>
            </a:pPr>
            <a:endParaRPr lang="en-US" sz="2800" dirty="0" smtClean="0"/>
          </a:p>
          <a:p>
            <a:endParaRPr lang="en-US" sz="2800" dirty="0"/>
          </a:p>
        </p:txBody>
      </p:sp>
      <p:pic>
        <p:nvPicPr>
          <p:cNvPr id="2050" name="Picture 2" descr="Fig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2008" y="139278"/>
            <a:ext cx="4191000" cy="300037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089557" y="3234066"/>
            <a:ext cx="4226011" cy="230832"/>
          </a:xfrm>
          <a:prstGeom prst="rect">
            <a:avLst/>
          </a:prstGeom>
          <a:noFill/>
        </p:spPr>
        <p:txBody>
          <a:bodyPr wrap="square" rtlCol="0">
            <a:spAutoFit/>
          </a:bodyPr>
          <a:lstStyle/>
          <a:p>
            <a:r>
              <a:rPr lang="en-US" sz="900" dirty="0"/>
              <a:t>http://www.jultrasoundmed.org/content/24/9/1321/F1.expansion</a:t>
            </a:r>
          </a:p>
        </p:txBody>
      </p:sp>
      <p:pic>
        <p:nvPicPr>
          <p:cNvPr id="2052" name="Picture 4" descr="http://sonoworld.com/Client/Fetus/html/doppler/capitulos-html/imagnes-cap-13/fig-03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2008" y="3464898"/>
            <a:ext cx="4190999" cy="28575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727092" y="6409038"/>
            <a:ext cx="4115915" cy="230832"/>
          </a:xfrm>
          <a:prstGeom prst="rect">
            <a:avLst/>
          </a:prstGeom>
          <a:noFill/>
        </p:spPr>
        <p:txBody>
          <a:bodyPr wrap="square" rtlCol="0">
            <a:spAutoFit/>
          </a:bodyPr>
          <a:lstStyle/>
          <a:p>
            <a:r>
              <a:rPr lang="en-US" sz="900" dirty="0"/>
              <a:t>http://sonoworld.com/Client/Fetus/html/doppler/capitulos-html/chapter_13.htm</a:t>
            </a:r>
          </a:p>
        </p:txBody>
      </p:sp>
    </p:spTree>
    <p:extLst>
      <p:ext uri="{BB962C8B-B14F-4D97-AF65-F5344CB8AC3E}">
        <p14:creationId xmlns:p14="http://schemas.microsoft.com/office/powerpoint/2010/main" val="1784932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190149"/>
            <a:ext cx="10364451" cy="952534"/>
          </a:xfrm>
        </p:spPr>
        <p:txBody>
          <a:bodyPr>
            <a:normAutofit/>
          </a:bodyPr>
          <a:lstStyle/>
          <a:p>
            <a:r>
              <a:rPr lang="en-US" dirty="0" smtClean="0"/>
              <a:t>Umbilical cord cyst</a:t>
            </a:r>
            <a:endParaRPr lang="en-US" dirty="0"/>
          </a:p>
        </p:txBody>
      </p:sp>
      <p:pic>
        <p:nvPicPr>
          <p:cNvPr id="3074" name="Picture 2" descr="http://sonoworld.com/images/FetusItemImages/Image%202013/Cord%20cysts%20Cerekja2013/case2_02.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30083" y="855943"/>
            <a:ext cx="371475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onoworld.com/images/FetusItemImages/Image%202013/Cord%20cysts%20Cerekja2013/case2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083" y="3846556"/>
            <a:ext cx="3714750" cy="2857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098065" y="1087395"/>
            <a:ext cx="7904465" cy="5447645"/>
          </a:xfrm>
          <a:prstGeom prst="rect">
            <a:avLst/>
          </a:prstGeom>
          <a:noFill/>
        </p:spPr>
        <p:txBody>
          <a:bodyPr wrap="square" rtlCol="0">
            <a:spAutoFit/>
          </a:bodyPr>
          <a:lstStyle/>
          <a:p>
            <a:r>
              <a:rPr lang="en-US" sz="3200" dirty="0" smtClean="0"/>
              <a:t>Pseudo cysts are </a:t>
            </a:r>
            <a:r>
              <a:rPr lang="en-US" sz="3200" dirty="0" smtClean="0"/>
              <a:t>avascular </a:t>
            </a:r>
            <a:r>
              <a:rPr lang="en-US" sz="3200" dirty="0" smtClean="0"/>
              <a:t>umbilical cord cyst, near placental attachment are derived from allantois and </a:t>
            </a:r>
            <a:r>
              <a:rPr lang="en-US" sz="3200" dirty="0" err="1" smtClean="0"/>
              <a:t>omphalomesenteric</a:t>
            </a:r>
            <a:r>
              <a:rPr lang="en-US" sz="3200" dirty="0" smtClean="0"/>
              <a:t> duct. Single cyst usually has good prognosis. </a:t>
            </a:r>
          </a:p>
          <a:p>
            <a:r>
              <a:rPr lang="en-US" sz="3200" dirty="0" smtClean="0"/>
              <a:t>Multiple cysts, presence of other abnormalities, and persistence during 2</a:t>
            </a:r>
            <a:r>
              <a:rPr lang="en-US" sz="3200" baseline="30000" dirty="0" smtClean="0"/>
              <a:t>nd</a:t>
            </a:r>
            <a:r>
              <a:rPr lang="en-US" sz="3200" dirty="0" smtClean="0"/>
              <a:t> and 3</a:t>
            </a:r>
            <a:r>
              <a:rPr lang="en-US" sz="3200" baseline="30000" dirty="0" smtClean="0"/>
              <a:t>rd</a:t>
            </a:r>
            <a:r>
              <a:rPr lang="en-US" sz="3200" dirty="0" smtClean="0"/>
              <a:t> trimester can raise concerns. Linked with </a:t>
            </a:r>
            <a:r>
              <a:rPr lang="en-US" sz="3200" dirty="0" err="1" smtClean="0"/>
              <a:t>karyotypic</a:t>
            </a:r>
            <a:r>
              <a:rPr lang="en-US" sz="3200" dirty="0" smtClean="0"/>
              <a:t> abnormalities like trisomy 18.</a:t>
            </a:r>
          </a:p>
          <a:p>
            <a:r>
              <a:rPr lang="en-US" sz="3200" dirty="0" smtClean="0"/>
              <a:t>If cysts become larger can compress umbilical arteries and impair growth.</a:t>
            </a:r>
          </a:p>
          <a:p>
            <a:endParaRPr lang="en-US" sz="2800" dirty="0"/>
          </a:p>
        </p:txBody>
      </p:sp>
      <p:sp>
        <p:nvSpPr>
          <p:cNvPr id="3" name="TextBox 2"/>
          <p:cNvSpPr txBox="1"/>
          <p:nvPr/>
        </p:nvSpPr>
        <p:spPr>
          <a:xfrm>
            <a:off x="383316" y="5275306"/>
            <a:ext cx="3714750" cy="230832"/>
          </a:xfrm>
          <a:prstGeom prst="rect">
            <a:avLst/>
          </a:prstGeom>
          <a:noFill/>
        </p:spPr>
        <p:txBody>
          <a:bodyPr wrap="square" rtlCol="0">
            <a:spAutoFit/>
          </a:bodyPr>
          <a:lstStyle/>
          <a:p>
            <a:r>
              <a:rPr lang="en-US" sz="900" dirty="0"/>
              <a:t>http://sonoworld.com/fetus/page.aspx?id=3392</a:t>
            </a:r>
          </a:p>
        </p:txBody>
      </p:sp>
      <p:sp>
        <p:nvSpPr>
          <p:cNvPr id="5" name="TextBox 4"/>
          <p:cNvSpPr txBox="1"/>
          <p:nvPr/>
        </p:nvSpPr>
        <p:spPr>
          <a:xfrm>
            <a:off x="567467" y="6648148"/>
            <a:ext cx="3714750" cy="230832"/>
          </a:xfrm>
          <a:prstGeom prst="rect">
            <a:avLst/>
          </a:prstGeom>
          <a:noFill/>
        </p:spPr>
        <p:txBody>
          <a:bodyPr wrap="square" rtlCol="0">
            <a:spAutoFit/>
          </a:bodyPr>
          <a:lstStyle/>
          <a:p>
            <a:r>
              <a:rPr lang="en-US" sz="900" dirty="0"/>
              <a:t>http://sonoworld.com/fetus/page.aspx?id=3392</a:t>
            </a:r>
          </a:p>
        </p:txBody>
      </p:sp>
    </p:spTree>
    <p:extLst>
      <p:ext uri="{BB962C8B-B14F-4D97-AF65-F5344CB8AC3E}">
        <p14:creationId xmlns:p14="http://schemas.microsoft.com/office/powerpoint/2010/main" val="2130788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488" y="99533"/>
            <a:ext cx="10364451" cy="936051"/>
          </a:xfrm>
        </p:spPr>
        <p:txBody>
          <a:bodyPr/>
          <a:lstStyle/>
          <a:p>
            <a:r>
              <a:rPr lang="en-US" dirty="0" smtClean="0"/>
              <a:t>Coiling patterns</a:t>
            </a:r>
            <a:endParaRPr lang="en-US" dirty="0"/>
          </a:p>
        </p:txBody>
      </p:sp>
      <p:pic>
        <p:nvPicPr>
          <p:cNvPr id="7170" name="Picture 2" descr="Sonographic Assessment of the Umbilical Cord"/>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9009667" y="1638682"/>
            <a:ext cx="2762861" cy="37930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1232" y="1355116"/>
            <a:ext cx="8828435" cy="5693866"/>
          </a:xfrm>
          <a:prstGeom prst="rect">
            <a:avLst/>
          </a:prstGeom>
          <a:noFill/>
        </p:spPr>
        <p:txBody>
          <a:bodyPr wrap="square" rtlCol="0">
            <a:spAutoFit/>
          </a:bodyPr>
          <a:lstStyle/>
          <a:p>
            <a:r>
              <a:rPr lang="en-US" sz="3600" dirty="0" smtClean="0"/>
              <a:t>A: </a:t>
            </a:r>
            <a:r>
              <a:rPr lang="en-US" sz="3600" dirty="0" err="1" smtClean="0"/>
              <a:t>Hypocoiled</a:t>
            </a:r>
            <a:r>
              <a:rPr lang="en-US" sz="3600" dirty="0" smtClean="0"/>
              <a:t> B: </a:t>
            </a:r>
            <a:r>
              <a:rPr lang="en-US" sz="3600" dirty="0" err="1" smtClean="0"/>
              <a:t>Normocoiled</a:t>
            </a:r>
            <a:r>
              <a:rPr lang="en-US" sz="3600" dirty="0" smtClean="0"/>
              <a:t> C: </a:t>
            </a:r>
            <a:r>
              <a:rPr lang="en-US" sz="3600" dirty="0" err="1" smtClean="0"/>
              <a:t>Hypercoiled</a:t>
            </a:r>
            <a:endParaRPr lang="en-US" sz="3600" dirty="0"/>
          </a:p>
          <a:p>
            <a:endParaRPr lang="en-US" sz="3600" dirty="0" smtClean="0"/>
          </a:p>
          <a:p>
            <a:r>
              <a:rPr lang="en-US" sz="3200" dirty="0" smtClean="0"/>
              <a:t>Normal coiling pattern is 1 coil up to per 5cm of cord length. Under coiling related to decreased fetal heart rate. Over coiling can result in slowing of blood flow. </a:t>
            </a:r>
          </a:p>
          <a:p>
            <a:r>
              <a:rPr lang="en-US" sz="3200" dirty="0" smtClean="0"/>
              <a:t>Not enough research to establish any known abnormalities but in future studies might look deeper into appropriate coiling pattern and gestational mortality rate. </a:t>
            </a:r>
          </a:p>
          <a:p>
            <a:endParaRPr lang="en-US" sz="3600" dirty="0"/>
          </a:p>
        </p:txBody>
      </p:sp>
      <p:sp>
        <p:nvSpPr>
          <p:cNvPr id="3" name="TextBox 2"/>
          <p:cNvSpPr txBox="1"/>
          <p:nvPr/>
        </p:nvSpPr>
        <p:spPr>
          <a:xfrm>
            <a:off x="7806285" y="6034862"/>
            <a:ext cx="4385715" cy="369332"/>
          </a:xfrm>
          <a:prstGeom prst="rect">
            <a:avLst/>
          </a:prstGeom>
          <a:noFill/>
        </p:spPr>
        <p:txBody>
          <a:bodyPr wrap="square" rtlCol="0">
            <a:spAutoFit/>
          </a:bodyPr>
          <a:lstStyle/>
          <a:p>
            <a:r>
              <a:rPr lang="en-US" sz="900" dirty="0"/>
              <a:t>http://www.jaypeejournals.com/eJournals/ShowText.aspx?ID=257&amp;Type=FREE&amp;TYP=TOP&amp;IN=_eJournals/images/JPLOGO.gif&amp;IID=29&amp;isPDF=NO</a:t>
            </a:r>
          </a:p>
        </p:txBody>
      </p:sp>
    </p:spTree>
    <p:extLst>
      <p:ext uri="{BB962C8B-B14F-4D97-AF65-F5344CB8AC3E}">
        <p14:creationId xmlns:p14="http://schemas.microsoft.com/office/powerpoint/2010/main" val="1442140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633634"/>
          </a:xfrm>
        </p:spPr>
        <p:txBody>
          <a:bodyPr/>
          <a:lstStyle/>
          <a:p>
            <a:r>
              <a:rPr lang="en-US" dirty="0" smtClean="0">
                <a:solidFill>
                  <a:srgbClr val="FF0000"/>
                </a:solidFill>
              </a:rPr>
              <a:t>Absence of Umbilical Cord</a:t>
            </a:r>
            <a:endParaRPr lang="en-US" dirty="0">
              <a:solidFill>
                <a:srgbClr val="FF0000"/>
              </a:solidFill>
            </a:endParaRPr>
          </a:p>
        </p:txBody>
      </p:sp>
      <p:sp>
        <p:nvSpPr>
          <p:cNvPr id="3" name="Content Placeholder 2"/>
          <p:cNvSpPr>
            <a:spLocks noGrp="1"/>
          </p:cNvSpPr>
          <p:nvPr>
            <p:ph sz="quarter" idx="13"/>
          </p:nvPr>
        </p:nvSpPr>
        <p:spPr>
          <a:xfrm>
            <a:off x="1729320" y="1922249"/>
            <a:ext cx="9424712" cy="3424107"/>
          </a:xfrm>
        </p:spPr>
        <p:txBody>
          <a:bodyPr>
            <a:noAutofit/>
          </a:bodyPr>
          <a:lstStyle/>
          <a:p>
            <a:r>
              <a:rPr lang="en-US" sz="3600" dirty="0" smtClean="0"/>
              <a:t>Agenesis of umbilical cord (</a:t>
            </a:r>
            <a:r>
              <a:rPr lang="en-US" sz="3600" dirty="0" err="1" smtClean="0"/>
              <a:t>acordia</a:t>
            </a:r>
            <a:r>
              <a:rPr lang="en-US" sz="3600" dirty="0" smtClean="0"/>
              <a:t>)</a:t>
            </a:r>
          </a:p>
          <a:p>
            <a:r>
              <a:rPr lang="en-US" sz="3600" dirty="0" smtClean="0"/>
              <a:t>Very short chord</a:t>
            </a:r>
          </a:p>
          <a:p>
            <a:r>
              <a:rPr lang="en-US" sz="3600" dirty="0" smtClean="0"/>
              <a:t>Associated with limb-body wall complex</a:t>
            </a:r>
          </a:p>
          <a:p>
            <a:r>
              <a:rPr lang="en-US" sz="3600" dirty="0" smtClean="0"/>
              <a:t>Linked to Cocaine abuse by mother</a:t>
            </a:r>
          </a:p>
          <a:p>
            <a:r>
              <a:rPr lang="en-US" sz="3600" dirty="0" smtClean="0"/>
              <a:t>Extra embryonic membranous sac</a:t>
            </a:r>
            <a:endParaRPr lang="en-US" sz="3600" dirty="0"/>
          </a:p>
        </p:txBody>
      </p:sp>
    </p:spTree>
    <p:extLst>
      <p:ext uri="{BB962C8B-B14F-4D97-AF65-F5344CB8AC3E}">
        <p14:creationId xmlns:p14="http://schemas.microsoft.com/office/powerpoint/2010/main" val="325763965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940317"/>
          </a:xfrm>
        </p:spPr>
        <p:txBody>
          <a:bodyPr/>
          <a:lstStyle/>
          <a:p>
            <a:r>
              <a:rPr lang="en-US" dirty="0" smtClean="0">
                <a:solidFill>
                  <a:schemeClr val="accent1">
                    <a:lumMod val="75000"/>
                  </a:schemeClr>
                </a:solidFill>
              </a:rPr>
              <a:t>Additional Pathology</a:t>
            </a:r>
            <a:endParaRPr lang="en-US" dirty="0">
              <a:solidFill>
                <a:schemeClr val="accent1">
                  <a:lumMod val="75000"/>
                </a:schemeClr>
              </a:solidFill>
            </a:endParaRPr>
          </a:p>
        </p:txBody>
      </p:sp>
      <p:sp>
        <p:nvSpPr>
          <p:cNvPr id="3" name="Content Placeholder 2"/>
          <p:cNvSpPr>
            <a:spLocks noGrp="1"/>
          </p:cNvSpPr>
          <p:nvPr>
            <p:ph sz="quarter" idx="13"/>
          </p:nvPr>
        </p:nvSpPr>
        <p:spPr>
          <a:xfrm>
            <a:off x="913774" y="2001795"/>
            <a:ext cx="10363826" cy="4654378"/>
          </a:xfrm>
        </p:spPr>
        <p:txBody>
          <a:bodyPr>
            <a:normAutofit/>
          </a:bodyPr>
          <a:lstStyle/>
          <a:p>
            <a:r>
              <a:rPr lang="en-US" sz="2400" dirty="0" smtClean="0"/>
              <a:t>Umbilical vein thrombosis: echogenic material within lumen</a:t>
            </a:r>
          </a:p>
          <a:p>
            <a:r>
              <a:rPr lang="en-US" sz="2400" dirty="0" smtClean="0"/>
              <a:t>Umbilical hernia: protrusion of abdominal content into the cord</a:t>
            </a:r>
          </a:p>
          <a:p>
            <a:r>
              <a:rPr lang="en-US" sz="2400" dirty="0" err="1" smtClean="0"/>
              <a:t>Omphalocele</a:t>
            </a:r>
            <a:r>
              <a:rPr lang="en-US" sz="2400" dirty="0" smtClean="0"/>
              <a:t>: protrusion of abdominal structure into the cord</a:t>
            </a:r>
          </a:p>
          <a:p>
            <a:r>
              <a:rPr lang="en-US" sz="2400" dirty="0" smtClean="0"/>
              <a:t>Stricture: localized narrowing of the cord</a:t>
            </a:r>
          </a:p>
          <a:p>
            <a:r>
              <a:rPr lang="en-US" sz="2400" dirty="0" err="1" smtClean="0"/>
              <a:t>Hemangioma</a:t>
            </a:r>
            <a:r>
              <a:rPr lang="en-US" sz="2400" dirty="0" smtClean="0"/>
              <a:t>: solid mass, benign tumor</a:t>
            </a:r>
          </a:p>
          <a:p>
            <a:r>
              <a:rPr lang="en-US" sz="2400" dirty="0" smtClean="0"/>
              <a:t>Hematoma: rare, results from rupture of umbilical vein</a:t>
            </a:r>
          </a:p>
          <a:p>
            <a:r>
              <a:rPr lang="en-US" sz="2400" dirty="0" err="1" smtClean="0"/>
              <a:t>Teratoma</a:t>
            </a:r>
            <a:r>
              <a:rPr lang="en-US" sz="2400" dirty="0" smtClean="0"/>
              <a:t>: rare, germ cell tumor</a:t>
            </a:r>
            <a:endParaRPr lang="en-US" sz="2400" dirty="0"/>
          </a:p>
        </p:txBody>
      </p:sp>
      <p:sp>
        <p:nvSpPr>
          <p:cNvPr id="4" name="TextBox 3"/>
          <p:cNvSpPr txBox="1"/>
          <p:nvPr/>
        </p:nvSpPr>
        <p:spPr>
          <a:xfrm>
            <a:off x="913774" y="6054811"/>
            <a:ext cx="3962400" cy="246221"/>
          </a:xfrm>
          <a:prstGeom prst="rect">
            <a:avLst/>
          </a:prstGeom>
          <a:noFill/>
        </p:spPr>
        <p:txBody>
          <a:bodyPr wrap="square" rtlCol="0">
            <a:spAutoFit/>
          </a:bodyPr>
          <a:lstStyle/>
          <a:p>
            <a:r>
              <a:rPr lang="en-US" sz="1000" dirty="0" smtClean="0"/>
              <a:t>Text book: page 412</a:t>
            </a:r>
            <a:endParaRPr lang="en-US" sz="1000" dirty="0"/>
          </a:p>
        </p:txBody>
      </p:sp>
    </p:spTree>
    <p:extLst>
      <p:ext uri="{BB962C8B-B14F-4D97-AF65-F5344CB8AC3E}">
        <p14:creationId xmlns:p14="http://schemas.microsoft.com/office/powerpoint/2010/main" val="41829289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2672" y="280766"/>
            <a:ext cx="10364451" cy="716013"/>
          </a:xfrm>
        </p:spPr>
        <p:txBody>
          <a:bodyPr/>
          <a:lstStyle/>
          <a:p>
            <a:r>
              <a:rPr lang="en-US" dirty="0" smtClean="0"/>
              <a:t>Research: Umbilical Cord Blood</a:t>
            </a:r>
            <a:endParaRPr lang="en-US" dirty="0"/>
          </a:p>
        </p:txBody>
      </p:sp>
      <p:sp>
        <p:nvSpPr>
          <p:cNvPr id="4" name="TextBox 3"/>
          <p:cNvSpPr txBox="1"/>
          <p:nvPr/>
        </p:nvSpPr>
        <p:spPr>
          <a:xfrm>
            <a:off x="601362" y="1334530"/>
            <a:ext cx="7620000" cy="6247864"/>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Umbilical Cord blood is rich in valuable stem cells. </a:t>
            </a:r>
          </a:p>
          <a:p>
            <a:pPr marL="285750" indent="-285750">
              <a:buFont typeface="Arial" panose="020B0604020202020204" pitchFamily="34" charset="0"/>
              <a:buChar char="•"/>
            </a:pPr>
            <a:r>
              <a:rPr lang="en-US" sz="2800" dirty="0" smtClean="0"/>
              <a:t>High number of hematopoietic progenitors and high proliferative capacity.</a:t>
            </a:r>
          </a:p>
          <a:p>
            <a:pPr marL="285750" indent="-285750">
              <a:buFont typeface="Arial" panose="020B0604020202020204" pitchFamily="34" charset="0"/>
              <a:buChar char="•"/>
            </a:pPr>
            <a:r>
              <a:rPr lang="en-US" sz="2800" dirty="0" smtClean="0"/>
              <a:t>Have been effectively used to treat blood related disorders like leukemia and bone marrow disorders.</a:t>
            </a:r>
          </a:p>
          <a:p>
            <a:pPr marL="285750" indent="-285750">
              <a:buFont typeface="Arial" panose="020B0604020202020204" pitchFamily="34" charset="0"/>
              <a:buChar char="•"/>
            </a:pPr>
            <a:r>
              <a:rPr lang="en-US" sz="2800" dirty="0" smtClean="0"/>
              <a:t>Positive: Low-cost, low risk of developing graft-vs-host rejection (low </a:t>
            </a:r>
            <a:r>
              <a:rPr lang="en-US" sz="2800" dirty="0" err="1" smtClean="0"/>
              <a:t>aminoreactivity</a:t>
            </a:r>
            <a:r>
              <a:rPr lang="en-US" sz="2800" dirty="0" smtClean="0"/>
              <a:t>), ethically less controversial</a:t>
            </a:r>
          </a:p>
          <a:p>
            <a:pPr marL="285750" indent="-285750">
              <a:buFont typeface="Arial" panose="020B0604020202020204" pitchFamily="34" charset="0"/>
              <a:buChar char="•"/>
            </a:pPr>
            <a:r>
              <a:rPr lang="en-US" sz="2800" dirty="0" smtClean="0"/>
              <a:t>Negative: More research needed, insufficient number of cells, delay in </a:t>
            </a:r>
            <a:r>
              <a:rPr lang="en-US" sz="2800" smtClean="0"/>
              <a:t>reconstitution</a:t>
            </a:r>
            <a:r>
              <a:rPr lang="en-US" sz="2800" smtClean="0"/>
              <a:t>, and </a:t>
            </a:r>
            <a:r>
              <a:rPr lang="en-US" sz="2800" dirty="0" smtClean="0"/>
              <a:t>increased risk of genetic disease. </a:t>
            </a:r>
          </a:p>
          <a:p>
            <a:pPr marL="285750" indent="-285750">
              <a:buFont typeface="Arial" panose="020B0604020202020204" pitchFamily="34" charset="0"/>
              <a:buChar char="•"/>
            </a:pPr>
            <a:endParaRPr lang="en-US" sz="2800"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pic>
        <p:nvPicPr>
          <p:cNvPr id="3074" name="Picture 2" descr="um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2133" y="1070920"/>
            <a:ext cx="2534990" cy="22406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955390" y="3311612"/>
            <a:ext cx="4588475" cy="230832"/>
          </a:xfrm>
          <a:prstGeom prst="rect">
            <a:avLst/>
          </a:prstGeom>
          <a:noFill/>
        </p:spPr>
        <p:txBody>
          <a:bodyPr wrap="square" rtlCol="0">
            <a:spAutoFit/>
          </a:bodyPr>
          <a:lstStyle/>
          <a:p>
            <a:r>
              <a:rPr lang="en-US" sz="900" dirty="0"/>
              <a:t>http://biomed.brown.edu/Courses/BI108/BI108_2007_Groups/group03/sources.html</a:t>
            </a:r>
          </a:p>
        </p:txBody>
      </p:sp>
      <p:pic>
        <p:nvPicPr>
          <p:cNvPr id="3078" name="Picture 6" descr="http://stemcellbank.org.ua/wp-content/uploads/2013/09/Cord-blood-cel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5598" y="3740307"/>
            <a:ext cx="3168058" cy="23372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5" name="TextBox 4"/>
          <p:cNvSpPr txBox="1"/>
          <p:nvPr/>
        </p:nvSpPr>
        <p:spPr>
          <a:xfrm>
            <a:off x="8312727" y="6077526"/>
            <a:ext cx="3879273" cy="215444"/>
          </a:xfrm>
          <a:prstGeom prst="rect">
            <a:avLst/>
          </a:prstGeom>
          <a:noFill/>
        </p:spPr>
        <p:txBody>
          <a:bodyPr wrap="square" rtlCol="0">
            <a:spAutoFit/>
          </a:bodyPr>
          <a:lstStyle/>
          <a:p>
            <a:r>
              <a:rPr lang="en-US" sz="800" dirty="0"/>
              <a:t>http://stemcellbank.org.ua/kak-soxranit-pupovinnuyu-krov-vashego-rebenka/?lang=en</a:t>
            </a:r>
          </a:p>
        </p:txBody>
      </p:sp>
    </p:spTree>
    <p:extLst>
      <p:ext uri="{BB962C8B-B14F-4D97-AF65-F5344CB8AC3E}">
        <p14:creationId xmlns:p14="http://schemas.microsoft.com/office/powerpoint/2010/main" val="163528111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Useful resources</a:t>
            </a:r>
            <a:endParaRPr lang="en-US" dirty="0"/>
          </a:p>
        </p:txBody>
      </p:sp>
      <p:sp>
        <p:nvSpPr>
          <p:cNvPr id="3" name="Content Placeholder 2"/>
          <p:cNvSpPr>
            <a:spLocks noGrp="1"/>
          </p:cNvSpPr>
          <p:nvPr>
            <p:ph sz="quarter" idx="13"/>
          </p:nvPr>
        </p:nvSpPr>
        <p:spPr/>
        <p:txBody>
          <a:bodyPr>
            <a:normAutofit/>
          </a:bodyPr>
          <a:lstStyle/>
          <a:p>
            <a:r>
              <a:rPr lang="en-US" dirty="0">
                <a:hlinkClick r:id="rId2"/>
              </a:rPr>
              <a:t>http://</a:t>
            </a:r>
            <a:r>
              <a:rPr lang="en-US" dirty="0" smtClean="0">
                <a:hlinkClick r:id="rId2"/>
              </a:rPr>
              <a:t>www.baby2see.com/development/first_trimester.html</a:t>
            </a:r>
            <a:endParaRPr lang="en-US" dirty="0" smtClean="0"/>
          </a:p>
          <a:p>
            <a:r>
              <a:rPr lang="en-US" dirty="0">
                <a:hlinkClick r:id="rId3"/>
              </a:rPr>
              <a:t>https://</a:t>
            </a:r>
            <a:r>
              <a:rPr lang="en-US" dirty="0" smtClean="0">
                <a:hlinkClick r:id="rId3"/>
              </a:rPr>
              <a:t>www.khanacademy.org/science/health-and-medicine/circulatory-system/fetal-circulation/v/umbilical-vessels-and-the-ductus-venosus</a:t>
            </a:r>
            <a:endParaRPr lang="en-US" dirty="0" smtClean="0"/>
          </a:p>
          <a:p>
            <a:r>
              <a:rPr lang="en-US" dirty="0">
                <a:hlinkClick r:id="rId4"/>
              </a:rPr>
              <a:t>http://</a:t>
            </a:r>
            <a:r>
              <a:rPr lang="en-US" dirty="0" smtClean="0">
                <a:hlinkClick r:id="rId4"/>
              </a:rPr>
              <a:t>www.embryology.ch/anglais/fplacenta/cordon01.html</a:t>
            </a:r>
            <a:endParaRPr lang="en-US" dirty="0" smtClean="0"/>
          </a:p>
          <a:p>
            <a:endParaRPr lang="en-US" dirty="0" smtClean="0"/>
          </a:p>
          <a:p>
            <a:endParaRPr lang="en-US" dirty="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361843397"/>
      </p:ext>
    </p:extLst>
  </p:cSld>
  <p:clrMapOvr>
    <a:masterClrMapping/>
  </p:clrMapOvr>
  <p:transition spd="slow">
    <p:comb/>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510" y="132485"/>
            <a:ext cx="10364451" cy="877710"/>
          </a:xfrm>
        </p:spPr>
        <p:txBody>
          <a:bodyPr/>
          <a:lstStyle/>
          <a:p>
            <a:r>
              <a:rPr lang="en-US" dirty="0" err="1" smtClean="0"/>
              <a:t>Refrences</a:t>
            </a:r>
            <a:endParaRPr lang="en-US" dirty="0"/>
          </a:p>
        </p:txBody>
      </p:sp>
      <p:sp>
        <p:nvSpPr>
          <p:cNvPr id="4" name="TextBox 3"/>
          <p:cNvSpPr txBox="1"/>
          <p:nvPr/>
        </p:nvSpPr>
        <p:spPr>
          <a:xfrm>
            <a:off x="913773" y="1076333"/>
            <a:ext cx="10297923" cy="5909310"/>
          </a:xfrm>
          <a:prstGeom prst="rect">
            <a:avLst/>
          </a:prstGeom>
          <a:noFill/>
        </p:spPr>
        <p:txBody>
          <a:bodyPr wrap="square" rtlCol="0">
            <a:spAutoFit/>
          </a:bodyPr>
          <a:lstStyle/>
          <a:p>
            <a:r>
              <a:rPr lang="it-IT" dirty="0"/>
              <a:t>Bellotti M. Pennati G. Gasperi C. Battaglia F. Ferrazi E. (</a:t>
            </a:r>
            <a:r>
              <a:rPr lang="en-US" dirty="0"/>
              <a:t>September 2000) Role of </a:t>
            </a:r>
            <a:r>
              <a:rPr lang="en-US" dirty="0" err="1"/>
              <a:t>ductus</a:t>
            </a:r>
            <a:r>
              <a:rPr lang="en-US" dirty="0"/>
              <a:t> </a:t>
            </a:r>
            <a:r>
              <a:rPr lang="en-US" dirty="0" err="1"/>
              <a:t>venosus</a:t>
            </a:r>
            <a:r>
              <a:rPr lang="en-US" dirty="0"/>
              <a:t> in distribution of umbilical blood flow in human fetuses during second half of </a:t>
            </a:r>
            <a:r>
              <a:rPr lang="en-US" dirty="0" smtClean="0"/>
              <a:t>pregnancy. </a:t>
            </a:r>
            <a:r>
              <a:rPr lang="en-US" dirty="0"/>
              <a:t>American Journal of Physiology - Heart and Circulatory </a:t>
            </a:r>
            <a:r>
              <a:rPr lang="en-US" dirty="0" smtClean="0"/>
              <a:t>Physiology Published </a:t>
            </a:r>
            <a:r>
              <a:rPr lang="en-US" dirty="0"/>
              <a:t>1 </a:t>
            </a:r>
            <a:r>
              <a:rPr lang="en-US" b="1" dirty="0"/>
              <a:t>Vol.</a:t>
            </a:r>
            <a:r>
              <a:rPr lang="en-US" dirty="0"/>
              <a:t> 279</a:t>
            </a:r>
            <a:r>
              <a:rPr lang="en-US" b="1" dirty="0"/>
              <a:t>no. </a:t>
            </a:r>
            <a:r>
              <a:rPr lang="en-US" dirty="0"/>
              <a:t>3,H1256-H1263</a:t>
            </a:r>
          </a:p>
          <a:p>
            <a:r>
              <a:rPr lang="en-US" dirty="0">
                <a:hlinkClick r:id="rId2"/>
              </a:rPr>
              <a:t>http://ajpheart.physiology.org/content/279/3/H1256</a:t>
            </a:r>
            <a:endParaRPr lang="en-US" dirty="0"/>
          </a:p>
          <a:p>
            <a:endParaRPr lang="en-US" dirty="0"/>
          </a:p>
          <a:p>
            <a:r>
              <a:rPr lang="en-US" dirty="0" err="1" smtClean="0"/>
              <a:t>Burlacu</a:t>
            </a:r>
            <a:r>
              <a:rPr lang="en-US" dirty="0" smtClean="0"/>
              <a:t> A. (2012) Umbilical Cord blood: Medical waste or Important Source of Stem Genet </a:t>
            </a:r>
            <a:r>
              <a:rPr lang="en-US" dirty="0" err="1" smtClean="0"/>
              <a:t>Embryol</a:t>
            </a:r>
            <a:r>
              <a:rPr lang="en-US" dirty="0" smtClean="0"/>
              <a:t> S2:005. </a:t>
            </a:r>
            <a:r>
              <a:rPr lang="en-US" dirty="0" err="1" smtClean="0"/>
              <a:t>doi</a:t>
            </a:r>
            <a:r>
              <a:rPr lang="en-US" dirty="0" smtClean="0"/>
              <a:t>: 10.4172/2161-0436. S2-005</a:t>
            </a:r>
          </a:p>
          <a:p>
            <a:r>
              <a:rPr lang="en-US" dirty="0">
                <a:hlinkClick r:id="rId3"/>
              </a:rPr>
              <a:t>http://</a:t>
            </a:r>
            <a:r>
              <a:rPr lang="en-US" dirty="0" smtClean="0">
                <a:hlinkClick r:id="rId3"/>
              </a:rPr>
              <a:t>omicsonline.org/umbilical-cord-blood-medical-waste-or-important-source-of-stem-cells-2161-0436.S2-005.pdf</a:t>
            </a:r>
            <a:endParaRPr lang="en-US" dirty="0" smtClean="0"/>
          </a:p>
          <a:p>
            <a:endParaRPr lang="en-US" dirty="0"/>
          </a:p>
          <a:p>
            <a:r>
              <a:rPr lang="en-US" dirty="0" err="1" smtClean="0"/>
              <a:t>Predanic</a:t>
            </a:r>
            <a:r>
              <a:rPr lang="en-US" dirty="0" smtClean="0"/>
              <a:t>, M. (April-June 2009) </a:t>
            </a:r>
            <a:r>
              <a:rPr lang="en-US" dirty="0" err="1" smtClean="0"/>
              <a:t>Sonographic</a:t>
            </a:r>
            <a:r>
              <a:rPr lang="en-US" dirty="0" smtClean="0"/>
              <a:t> Assessment of Umbilical Cord. </a:t>
            </a:r>
            <a:r>
              <a:rPr lang="en-US" dirty="0" err="1" smtClean="0"/>
              <a:t>Jaypee</a:t>
            </a:r>
            <a:r>
              <a:rPr lang="en-US" dirty="0" smtClean="0"/>
              <a:t> Journals 3(2):48-57 </a:t>
            </a:r>
          </a:p>
          <a:p>
            <a:r>
              <a:rPr lang="en-US" dirty="0" smtClean="0">
                <a:hlinkClick r:id="rId4"/>
              </a:rPr>
              <a:t>http://www.jaypeejournals.com/eJournals/ShowText.aspx?ID=257&amp;Type=FREE&amp;TYP=TOP&amp;IN=_eJournals/images/JPLOGO.gif&amp;IID=29&amp;isPDF=NO</a:t>
            </a:r>
            <a:endParaRPr lang="en-US" dirty="0" smtClean="0"/>
          </a:p>
          <a:p>
            <a:endParaRPr lang="en-US" dirty="0" smtClean="0"/>
          </a:p>
          <a:p>
            <a:r>
              <a:rPr lang="en-US" dirty="0" err="1" smtClean="0"/>
              <a:t>Sonographic</a:t>
            </a:r>
            <a:r>
              <a:rPr lang="en-US" dirty="0" smtClean="0"/>
              <a:t> Assessment of Umbilical Cord. 2014. Retrieved October 10, 2014. </a:t>
            </a:r>
          </a:p>
          <a:p>
            <a:r>
              <a:rPr lang="en-US" dirty="0" smtClean="0">
                <a:hlinkClick r:id="rId5"/>
              </a:rPr>
              <a:t>https</a:t>
            </a:r>
            <a:r>
              <a:rPr lang="en-US" dirty="0">
                <a:hlinkClick r:id="rId5"/>
              </a:rPr>
              <a:t>://</a:t>
            </a:r>
            <a:r>
              <a:rPr lang="en-US" dirty="0" smtClean="0">
                <a:hlinkClick r:id="rId5"/>
              </a:rPr>
              <a:t>iame.com/online/umbilical/content.php</a:t>
            </a:r>
            <a:endParaRPr lang="en-US" dirty="0" smtClean="0"/>
          </a:p>
          <a:p>
            <a:endParaRPr lang="en-US" dirty="0" smtClean="0"/>
          </a:p>
          <a:p>
            <a:r>
              <a:rPr lang="en-US" dirty="0" smtClean="0"/>
              <a:t>Stephenson, S. Diagnostic Medical Sonography. Obstetrics and Gynecology. China: Walter Kluwer Health Lippincott Williams and Wilkins, 2012. Print.</a:t>
            </a:r>
            <a:endParaRPr lang="en-US" dirty="0"/>
          </a:p>
          <a:p>
            <a:endParaRPr lang="en-US" dirty="0"/>
          </a:p>
          <a:p>
            <a:endParaRPr lang="en-US" dirty="0"/>
          </a:p>
        </p:txBody>
      </p:sp>
    </p:spTree>
    <p:extLst>
      <p:ext uri="{BB962C8B-B14F-4D97-AF65-F5344CB8AC3E}">
        <p14:creationId xmlns:p14="http://schemas.microsoft.com/office/powerpoint/2010/main" val="750087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TC104033925[[fn=Droplet]]</Template>
  <TotalTime>463</TotalTime>
  <Words>841</Words>
  <Application>Microsoft Office PowerPoint</Application>
  <PresentationFormat>Widescreen</PresentationFormat>
  <Paragraphs>118</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Tw Cen MT</vt:lpstr>
      <vt:lpstr>Droplet</vt:lpstr>
      <vt:lpstr>Umbilical cord development</vt:lpstr>
      <vt:lpstr>Umbilical Cord</vt:lpstr>
      <vt:lpstr>Umbilical Cord Development</vt:lpstr>
      <vt:lpstr>PowerPoint Presentation</vt:lpstr>
      <vt:lpstr>Normal sonographic appearance</vt:lpstr>
      <vt:lpstr>Normal sonographic appearance</vt:lpstr>
      <vt:lpstr>Umbilical Cords in twins</vt:lpstr>
      <vt:lpstr>Umbilical Cords in twins</vt:lpstr>
      <vt:lpstr>Two vessel umbilical cord</vt:lpstr>
      <vt:lpstr>Nuchal Cord</vt:lpstr>
      <vt:lpstr>Velamentous insertion</vt:lpstr>
      <vt:lpstr>True Knots</vt:lpstr>
      <vt:lpstr>Umbilical cord cyst</vt:lpstr>
      <vt:lpstr>Coiling patterns</vt:lpstr>
      <vt:lpstr>Absence of Umbilical Cord</vt:lpstr>
      <vt:lpstr>Additional Pathology</vt:lpstr>
      <vt:lpstr>Research: Umbilical Cord Blood</vt:lpstr>
      <vt:lpstr>Useful resources</vt:lpstr>
      <vt:lpstr>Refrences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Touba's Account</dc:creator>
  <cp:lastModifiedBy>Touba's Account</cp:lastModifiedBy>
  <cp:revision>111</cp:revision>
  <dcterms:created xsi:type="dcterms:W3CDTF">2014-10-08T03:24:55Z</dcterms:created>
  <dcterms:modified xsi:type="dcterms:W3CDTF">2014-10-12T01:11:41Z</dcterms:modified>
</cp:coreProperties>
</file>