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1" r:id="rId1"/>
  </p:sldMasterIdLst>
  <p:sldIdLst>
    <p:sldId id="256" r:id="rId2"/>
    <p:sldId id="267" r:id="rId3"/>
    <p:sldId id="257" r:id="rId4"/>
    <p:sldId id="258" r:id="rId5"/>
    <p:sldId id="259" r:id="rId6"/>
    <p:sldId id="260" r:id="rId7"/>
    <p:sldId id="261" r:id="rId8"/>
    <p:sldId id="269" r:id="rId9"/>
    <p:sldId id="268" r:id="rId10"/>
    <p:sldId id="275" r:id="rId11"/>
    <p:sldId id="262" r:id="rId12"/>
    <p:sldId id="270" r:id="rId13"/>
    <p:sldId id="263" r:id="rId14"/>
    <p:sldId id="271" r:id="rId15"/>
    <p:sldId id="272" r:id="rId16"/>
    <p:sldId id="273" r:id="rId17"/>
    <p:sldId id="264" r:id="rId18"/>
    <p:sldId id="265" r:id="rId19"/>
    <p:sldId id="266" r:id="rId20"/>
    <p:sldId id="274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2020E4D-0EB7-4F36-BA47-AE10A094A65C}">
          <p14:sldIdLst>
            <p14:sldId id="256"/>
            <p14:sldId id="267"/>
            <p14:sldId id="257"/>
            <p14:sldId id="258"/>
            <p14:sldId id="259"/>
            <p14:sldId id="260"/>
            <p14:sldId id="261"/>
            <p14:sldId id="269"/>
            <p14:sldId id="268"/>
            <p14:sldId id="275"/>
            <p14:sldId id="262"/>
            <p14:sldId id="270"/>
            <p14:sldId id="263"/>
            <p14:sldId id="271"/>
            <p14:sldId id="272"/>
            <p14:sldId id="273"/>
            <p14:sldId id="264"/>
            <p14:sldId id="265"/>
            <p14:sldId id="266"/>
            <p14:sldId id="27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26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1/31/2021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427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1/31/2021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8727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1/31/2021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7891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1/31/2021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788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1/31/2021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936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1/31/2021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4814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1/31/2021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797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1/31/2021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309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1/31/2021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205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pPr/>
              <a:t>1/31/2021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3780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pPr/>
              <a:t>1/31/2021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08343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pPr/>
              <a:t>1/31/2021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28220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pPr/>
              <a:t>1/31/2021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23306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pPr/>
              <a:t>1/31/2021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50135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pPr/>
              <a:t>1/31/2021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72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1/31/2021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8882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1/31/2021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855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2F3E8B1C-86EF-43CF-8304-249481088644}" type="datetimeFigureOut">
              <a:rPr lang="en-US" smtClean="0"/>
              <a:pPr/>
              <a:t>1/31/2021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DB2ADC-AF19-4574-8C10-79B5B04FCA2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81237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  <p:sldLayoutId id="2147483803" r:id="rId12"/>
    <p:sldLayoutId id="2147483804" r:id="rId13"/>
    <p:sldLayoutId id="2147483805" r:id="rId14"/>
    <p:sldLayoutId id="2147483806" r:id="rId15"/>
    <p:sldLayoutId id="2147483807" r:id="rId16"/>
    <p:sldLayoutId id="2147483808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cbi.nlm.nih.gov/pmc/articles/PMC1590163/" TargetMode="External"/><Relationship Id="rId2" Type="http://schemas.openxmlformats.org/officeDocument/2006/relationships/hyperlink" Target="https://obgyn.onlinelibrary.wiley.com/doi/full/10.1002/uog.2670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onlinelibrary.wiley.com/doi/full/10.7863/ultra.34.5.853" TargetMode="External"/><Relationship Id="rId4" Type="http://schemas.openxmlformats.org/officeDocument/2006/relationships/hyperlink" Target="https://fetus.ucsf.edu/cdh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64C76-8F78-4D48-9D54-79DA69C24E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71285" y="2168714"/>
            <a:ext cx="6413277" cy="2170022"/>
          </a:xfrm>
        </p:spPr>
        <p:txBody>
          <a:bodyPr>
            <a:normAutofit/>
          </a:bodyPr>
          <a:lstStyle/>
          <a:p>
            <a:r>
              <a:rPr lang="en-US" sz="6600" dirty="0"/>
              <a:t>Fetal Thorax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9D2A4A-1369-439A-BB72-368E4DDF28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19964" y="4785543"/>
            <a:ext cx="5322013" cy="1005657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pic>
        <p:nvPicPr>
          <p:cNvPr id="26" name="Picture 3">
            <a:extLst>
              <a:ext uri="{FF2B5EF4-FFF2-40B4-BE49-F238E27FC236}">
                <a16:creationId xmlns:a16="http://schemas.microsoft.com/office/drawing/2014/main" id="{8DF295D7-DDD0-44A2-828D-C580E90E76A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785" r="23437" b="1"/>
          <a:stretch/>
        </p:blipFill>
        <p:spPr>
          <a:xfrm>
            <a:off x="1" y="10"/>
            <a:ext cx="4876799" cy="685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8160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40DAA-B2A2-4145-AC21-E20F90615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Before You Begin!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B6954E-D033-4A42-A626-EF2C26E70F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Remember to check:</a:t>
            </a:r>
          </a:p>
          <a:p>
            <a:pPr lvl="1"/>
            <a:r>
              <a:rPr lang="en-US" dirty="0"/>
              <a:t>Cardiac activity</a:t>
            </a:r>
          </a:p>
          <a:p>
            <a:pPr lvl="1"/>
            <a:r>
              <a:rPr lang="en-US" dirty="0"/>
              <a:t>Amniotic fluid levels</a:t>
            </a:r>
          </a:p>
          <a:p>
            <a:pPr lvl="1"/>
            <a:r>
              <a:rPr lang="en-US" dirty="0"/>
              <a:t>Cervix</a:t>
            </a:r>
          </a:p>
          <a:p>
            <a:pPr lvl="1"/>
            <a:r>
              <a:rPr lang="en-US" dirty="0"/>
              <a:t>Fetal situs</a:t>
            </a:r>
          </a:p>
          <a:p>
            <a:pPr lvl="2"/>
            <a:r>
              <a:rPr lang="en-US" dirty="0"/>
              <a:t>Use fetal lie to determine situs</a:t>
            </a:r>
          </a:p>
          <a:p>
            <a:pPr lvl="2"/>
            <a:r>
              <a:rPr lang="en-US" dirty="0"/>
              <a:t>Heart and stomach should be left sided</a:t>
            </a:r>
          </a:p>
        </p:txBody>
      </p:sp>
    </p:spTree>
    <p:extLst>
      <p:ext uri="{BB962C8B-B14F-4D97-AF65-F5344CB8AC3E}">
        <p14:creationId xmlns:p14="http://schemas.microsoft.com/office/powerpoint/2010/main" val="940809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5A20D-8A90-4D1E-A6BF-2EEC3B9582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What Will I Look For?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498D9F-61D5-4FAC-BAA9-BB9D8C3891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293" y="1742525"/>
            <a:ext cx="8946541" cy="4195481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Symmetry</a:t>
            </a:r>
          </a:p>
          <a:p>
            <a:r>
              <a:rPr lang="en-US" dirty="0"/>
              <a:t>Bony Parts</a:t>
            </a:r>
          </a:p>
          <a:p>
            <a:pPr lvl="1"/>
            <a:r>
              <a:rPr lang="en-US" dirty="0"/>
              <a:t>Ribs, spine, etc. </a:t>
            </a:r>
          </a:p>
          <a:p>
            <a:r>
              <a:rPr lang="en-US" dirty="0"/>
              <a:t>Esophagus</a:t>
            </a:r>
          </a:p>
          <a:p>
            <a:r>
              <a:rPr lang="en-US" dirty="0"/>
              <a:t>Trachea</a:t>
            </a:r>
          </a:p>
          <a:p>
            <a:r>
              <a:rPr lang="en-US" dirty="0"/>
              <a:t>Diaphragm</a:t>
            </a:r>
          </a:p>
          <a:p>
            <a:r>
              <a:rPr lang="en-US" dirty="0"/>
              <a:t>Lungs</a:t>
            </a:r>
          </a:p>
          <a:p>
            <a:r>
              <a:rPr lang="en-US" dirty="0"/>
              <a:t>Heart</a:t>
            </a:r>
          </a:p>
        </p:txBody>
      </p:sp>
    </p:spTree>
    <p:extLst>
      <p:ext uri="{BB962C8B-B14F-4D97-AF65-F5344CB8AC3E}">
        <p14:creationId xmlns:p14="http://schemas.microsoft.com/office/powerpoint/2010/main" val="27142807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69030-03ED-4706-8AE8-1989FF8ACB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/>
              <a:t>Symmetry of the Thoracic Cavity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2AA976-7A31-48A8-95EF-B9DC983605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600" b="1" u="sng" dirty="0"/>
              <a:t>Does the chest look relatively symmetrical?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		Are the ribs even all the way around?</a:t>
            </a:r>
          </a:p>
          <a:p>
            <a:pPr marL="0" indent="0">
              <a:buNone/>
            </a:pPr>
            <a:r>
              <a:rPr lang="en-US" dirty="0"/>
              <a:t>		Are the lungs relatively even?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If not, this indicates an issue.</a:t>
            </a:r>
          </a:p>
        </p:txBody>
      </p:sp>
    </p:spTree>
    <p:extLst>
      <p:ext uri="{BB962C8B-B14F-4D97-AF65-F5344CB8AC3E}">
        <p14:creationId xmlns:p14="http://schemas.microsoft.com/office/powerpoint/2010/main" val="24684845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06D580-61F0-4C82-A034-B3FBC17A5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Fetal Boney Bits!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97FF1-8D73-4D76-97B0-100C4DE296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3458" y="2052918"/>
            <a:ext cx="9026396" cy="4195481"/>
          </a:xfrm>
        </p:spPr>
        <p:txBody>
          <a:bodyPr/>
          <a:lstStyle/>
          <a:p>
            <a:r>
              <a:rPr lang="en-US" dirty="0"/>
              <a:t>Thoracic Bony Parts:</a:t>
            </a:r>
          </a:p>
          <a:p>
            <a:pPr lvl="1"/>
            <a:r>
              <a:rPr lang="en-US" dirty="0"/>
              <a:t>Ribs, clavicles, scapulae, spine, sternum</a:t>
            </a:r>
          </a:p>
          <a:p>
            <a:r>
              <a:rPr lang="en-US" dirty="0"/>
              <a:t>Visualized as </a:t>
            </a:r>
            <a:r>
              <a:rPr lang="en-US" b="1" dirty="0"/>
              <a:t>hyper</a:t>
            </a:r>
            <a:r>
              <a:rPr lang="en-US" dirty="0"/>
              <a:t>echoic structures after ossification</a:t>
            </a:r>
          </a:p>
          <a:p>
            <a:r>
              <a:rPr lang="en-US" dirty="0"/>
              <a:t>Ossification occurs at:</a:t>
            </a:r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615F194-89EC-4507-8632-8364A64951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5933897"/>
              </p:ext>
            </p:extLst>
          </p:nvPr>
        </p:nvGraphicFramePr>
        <p:xfrm>
          <a:off x="1472656" y="3758268"/>
          <a:ext cx="8128000" cy="110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712386132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244067696"/>
                    </a:ext>
                  </a:extLst>
                </a:gridCol>
              </a:tblGrid>
              <a:tr h="349583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Clavicles (S Shapes in image)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8 Weeks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870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Scapulae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10 Weeks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0305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Sternum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21-27 Weeks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9814345"/>
                  </a:ext>
                </a:extLst>
              </a:tr>
            </a:tbl>
          </a:graphicData>
        </a:graphic>
      </p:graphicFrame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8B885F8F-5EB4-41C3-A254-325EAA6888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4561" y="209981"/>
            <a:ext cx="3485733" cy="2514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8351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895F09-669B-460D-A341-86802FAA0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Fetal Esophagus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3C01D0-982E-4A68-A136-4F209E404C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Anechoic tube that disappears/collapses when the fetus swallows amniotic fluid</a:t>
            </a:r>
          </a:p>
          <a:p>
            <a:pPr lvl="2"/>
            <a:r>
              <a:rPr lang="en-US" dirty="0"/>
              <a:t>Swallowing provides clues to a fetus’ mental capabilities.</a:t>
            </a:r>
          </a:p>
          <a:p>
            <a:pPr lvl="2"/>
            <a:r>
              <a:rPr lang="en-US" dirty="0"/>
              <a:t>Absence of swallowing indicates an issue and can explain polyhydramnios.</a:t>
            </a:r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2"/>
            <a:endParaRPr lang="en-US" dirty="0"/>
          </a:p>
        </p:txBody>
      </p:sp>
      <p:pic>
        <p:nvPicPr>
          <p:cNvPr id="5" name="Picture 4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16E06B35-0CE9-4992-B5D1-4C8C922B45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043" y="3669262"/>
            <a:ext cx="3163078" cy="2372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4031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E998B-783F-4646-98C2-EF9195ADD1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Fetal Trachea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217AC3-560D-473B-AF62-8F19061442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To view the fetal trachea in transverse:</a:t>
            </a:r>
          </a:p>
          <a:p>
            <a:pPr lvl="1"/>
            <a:r>
              <a:rPr lang="en-US" sz="2000" dirty="0"/>
              <a:t>First, find the 4 chamber heart view =&gt; Then sweep superior</a:t>
            </a:r>
          </a:p>
          <a:p>
            <a:pPr marL="1371600" lvl="3" indent="0">
              <a:buNone/>
            </a:pPr>
            <a:r>
              <a:rPr lang="en-US" sz="2000" b="1" u="sng" dirty="0"/>
              <a:t>Structures visualized:</a:t>
            </a:r>
          </a:p>
          <a:p>
            <a:pPr marL="1714500" lvl="3" indent="-342900">
              <a:buAutoNum type="arabicPeriod"/>
            </a:pPr>
            <a:r>
              <a:rPr lang="en-US" sz="2000" dirty="0"/>
              <a:t>Thymus can be seen!</a:t>
            </a:r>
          </a:p>
          <a:p>
            <a:pPr marL="2171700" lvl="4" indent="-342900">
              <a:buAutoNum type="arabicPeriod"/>
            </a:pPr>
            <a:r>
              <a:rPr lang="en-US" sz="2000" dirty="0"/>
              <a:t>Absence or hypoplastic thymus indicates an issue</a:t>
            </a:r>
          </a:p>
          <a:p>
            <a:pPr marL="1714500" lvl="3" indent="-342900">
              <a:buAutoNum type="arabicPeriod"/>
            </a:pPr>
            <a:r>
              <a:rPr lang="en-US" sz="2000" dirty="0"/>
              <a:t>Pulmonary Artery and AO make a “V”</a:t>
            </a:r>
          </a:p>
          <a:p>
            <a:pPr marL="1714500" lvl="3" indent="-342900">
              <a:buAutoNum type="arabicPeriod"/>
            </a:pPr>
            <a:r>
              <a:rPr lang="en-US" sz="2000" dirty="0"/>
              <a:t>Superior Vena Cava</a:t>
            </a:r>
          </a:p>
          <a:p>
            <a:pPr marL="1714500" lvl="3" indent="-342900">
              <a:buAutoNum type="arabicPeriod"/>
            </a:pPr>
            <a:r>
              <a:rPr lang="en-US" sz="2000" b="1" dirty="0"/>
              <a:t>Trachea</a:t>
            </a:r>
          </a:p>
          <a:p>
            <a:pPr marL="2171700" lvl="4" indent="-342900">
              <a:buAutoNum type="arabicPeriod"/>
            </a:pPr>
            <a:r>
              <a:rPr lang="en-US" sz="2000" dirty="0"/>
              <a:t>Identifying trachea can rule out </a:t>
            </a:r>
            <a:r>
              <a:rPr lang="en-US" sz="2000" b="1" dirty="0"/>
              <a:t>tracheal agenesis</a:t>
            </a:r>
          </a:p>
          <a:p>
            <a:pPr marL="2171700" lvl="4" indent="-342900">
              <a:buAutoNum type="arabicPeriod"/>
            </a:pPr>
            <a:r>
              <a:rPr lang="en-US" sz="2000" dirty="0"/>
              <a:t>This view can help rule out some heart anomalies</a:t>
            </a:r>
          </a:p>
        </p:txBody>
      </p:sp>
    </p:spTree>
    <p:extLst>
      <p:ext uri="{BB962C8B-B14F-4D97-AF65-F5344CB8AC3E}">
        <p14:creationId xmlns:p14="http://schemas.microsoft.com/office/powerpoint/2010/main" val="26230406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1E320-909E-46EE-A331-92040C56E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Fetal Trachea</a:t>
            </a:r>
          </a:p>
        </p:txBody>
      </p:sp>
      <p:pic>
        <p:nvPicPr>
          <p:cNvPr id="5" name="Content Placeholder 4" descr="A picture containing timeline&#10;&#10;Description automatically generated">
            <a:extLst>
              <a:ext uri="{FF2B5EF4-FFF2-40B4-BE49-F238E27FC236}">
                <a16:creationId xmlns:a16="http://schemas.microsoft.com/office/drawing/2014/main" id="{3D095185-AE36-4776-B878-646FA4B379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3121" y="1394986"/>
            <a:ext cx="4267713" cy="5010296"/>
          </a:xfrm>
        </p:spPr>
      </p:pic>
    </p:spTree>
    <p:extLst>
      <p:ext uri="{BB962C8B-B14F-4D97-AF65-F5344CB8AC3E}">
        <p14:creationId xmlns:p14="http://schemas.microsoft.com/office/powerpoint/2010/main" val="27556107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F346A7-FFED-4C5E-A72F-AD67098459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Fetal Trachea</a:t>
            </a:r>
          </a:p>
        </p:txBody>
      </p:sp>
      <p:pic>
        <p:nvPicPr>
          <p:cNvPr id="5" name="Content Placeholder 4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534F87E2-130B-4664-B100-0757AE0C44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322" y="2052638"/>
            <a:ext cx="7459132" cy="4195762"/>
          </a:xfrm>
        </p:spPr>
      </p:pic>
    </p:spTree>
    <p:extLst>
      <p:ext uri="{BB962C8B-B14F-4D97-AF65-F5344CB8AC3E}">
        <p14:creationId xmlns:p14="http://schemas.microsoft.com/office/powerpoint/2010/main" val="5298634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72F5AE-36AE-4DBB-830E-722B8B753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Trachea Gross Anatomy</a:t>
            </a:r>
          </a:p>
        </p:txBody>
      </p:sp>
      <p:pic>
        <p:nvPicPr>
          <p:cNvPr id="5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D349A7DD-77E5-443E-8196-D93FE15BE0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368" y="2209168"/>
            <a:ext cx="4600575" cy="3714750"/>
          </a:xfrm>
        </p:spPr>
      </p:pic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616D9B4C-8E4E-45D3-95FA-88D1D0272D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6598" y="2027804"/>
            <a:ext cx="2529310" cy="4077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0916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275A2-72FB-4A60-A1B4-1BBF144F8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Fetal Diaphragm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7E5757-2D24-40EB-BC4C-75868790AA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 sz="2800" b="1" u="sng" dirty="0"/>
              <a:t>Sonographic Appearance:</a:t>
            </a:r>
          </a:p>
          <a:p>
            <a:r>
              <a:rPr lang="en-US" sz="2800" dirty="0"/>
              <a:t>Dome shaped and smooth</a:t>
            </a:r>
          </a:p>
          <a:p>
            <a:pPr lvl="1"/>
            <a:r>
              <a:rPr lang="en-US" sz="2600" dirty="0"/>
              <a:t>Nothing  unexpected should be traveling though</a:t>
            </a:r>
          </a:p>
          <a:p>
            <a:pPr lvl="1"/>
            <a:r>
              <a:rPr lang="en-US" sz="2600" dirty="0"/>
              <a:t>Look for herniation</a:t>
            </a:r>
          </a:p>
          <a:p>
            <a:r>
              <a:rPr lang="en-US" sz="2800" b="1" dirty="0"/>
              <a:t>Hypo</a:t>
            </a:r>
            <a:r>
              <a:rPr lang="en-US" sz="2800" dirty="0"/>
              <a:t>echoic (the opposite of adults)</a:t>
            </a:r>
          </a:p>
          <a:p>
            <a:r>
              <a:rPr lang="en-US" sz="2800" dirty="0"/>
              <a:t>Inferior to heart/lungs and superior to stomach/liver</a:t>
            </a:r>
          </a:p>
        </p:txBody>
      </p:sp>
      <p:pic>
        <p:nvPicPr>
          <p:cNvPr id="5" name="Picture 4" descr="A picture containing text, monitor, screen, black&#10;&#10;Description automatically generated">
            <a:extLst>
              <a:ext uri="{FF2B5EF4-FFF2-40B4-BE49-F238E27FC236}">
                <a16:creationId xmlns:a16="http://schemas.microsoft.com/office/drawing/2014/main" id="{485899E9-3195-4A72-973C-6D05C8C374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2241" y="3785174"/>
            <a:ext cx="3493477" cy="2620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2555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20DD22-A5A8-4540-960B-66624D49C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Fetal Diaphragm</a:t>
            </a:r>
          </a:p>
        </p:txBody>
      </p:sp>
      <p:pic>
        <p:nvPicPr>
          <p:cNvPr id="5" name="Content Placeholder 4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CC3A2493-5B9C-4929-B677-F9FAD0E3E8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6555" y="2738254"/>
            <a:ext cx="8698889" cy="2943124"/>
          </a:xfrm>
        </p:spPr>
      </p:pic>
    </p:spTree>
    <p:extLst>
      <p:ext uri="{BB962C8B-B14F-4D97-AF65-F5344CB8AC3E}">
        <p14:creationId xmlns:p14="http://schemas.microsoft.com/office/powerpoint/2010/main" val="748304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E78162-D8EE-463C-AA0D-710585023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Fetal Lungs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C1FCAB-49AA-46D5-B881-16B9C95698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	</a:t>
            </a:r>
            <a:r>
              <a:rPr lang="en-US" b="1" u="sng" dirty="0"/>
              <a:t>Sonographic Appearance</a:t>
            </a:r>
          </a:p>
          <a:p>
            <a:pPr lvl="2"/>
            <a:r>
              <a:rPr lang="en-US" dirty="0"/>
              <a:t>They take up 2/3 of the thoracic cavity</a:t>
            </a:r>
          </a:p>
          <a:p>
            <a:pPr lvl="2"/>
            <a:r>
              <a:rPr lang="en-US" dirty="0"/>
              <a:t>Moderate echogenicity that changes with age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US" b="1" u="sng" dirty="0"/>
              <a:t>Breathing should be seen in the 2</a:t>
            </a:r>
            <a:r>
              <a:rPr lang="en-US" b="1" u="sng" baseline="30000" dirty="0"/>
              <a:t>nd</a:t>
            </a:r>
            <a:r>
              <a:rPr lang="en-US" b="1" u="sng" dirty="0"/>
              <a:t> and 3</a:t>
            </a:r>
            <a:r>
              <a:rPr lang="en-US" b="1" u="sng" baseline="30000" dirty="0"/>
              <a:t>rd</a:t>
            </a:r>
            <a:r>
              <a:rPr lang="en-US" b="1" u="sng" dirty="0"/>
              <a:t> trimesters</a:t>
            </a:r>
          </a:p>
          <a:p>
            <a:pPr marL="457200" lvl="1" indent="0">
              <a:buNone/>
            </a:pPr>
            <a:r>
              <a:rPr lang="en-US" dirty="0"/>
              <a:t>	Every ~20 minutes we should see a “seesaw” motion that increases in frequency with age. This is the beginning of lung coordination. </a:t>
            </a:r>
          </a:p>
        </p:txBody>
      </p:sp>
    </p:spTree>
    <p:extLst>
      <p:ext uri="{BB962C8B-B14F-4D97-AF65-F5344CB8AC3E}">
        <p14:creationId xmlns:p14="http://schemas.microsoft.com/office/powerpoint/2010/main" val="14481734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60E2A-C338-4FBC-AA8D-A7A0D87EE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Lungs 1</a:t>
            </a:r>
            <a:r>
              <a:rPr lang="en-US" baseline="30000" dirty="0"/>
              <a:t>st</a:t>
            </a:r>
            <a:r>
              <a:rPr lang="en-US" dirty="0"/>
              <a:t> Trimester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5B9027B-F809-46F9-980C-5CAC12DC8A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9973" y="1853248"/>
            <a:ext cx="5822689" cy="3894953"/>
          </a:xfrm>
        </p:spPr>
      </p:pic>
    </p:spTree>
    <p:extLst>
      <p:ext uri="{BB962C8B-B14F-4D97-AF65-F5344CB8AC3E}">
        <p14:creationId xmlns:p14="http://schemas.microsoft.com/office/powerpoint/2010/main" val="24526557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FB3BEF-AF72-40A7-A059-51C8CCDE7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Lungs 2</a:t>
            </a:r>
            <a:r>
              <a:rPr lang="en-US" baseline="30000" dirty="0"/>
              <a:t>nd</a:t>
            </a:r>
            <a:r>
              <a:rPr lang="en-US" dirty="0"/>
              <a:t> Trimester</a:t>
            </a:r>
          </a:p>
        </p:txBody>
      </p:sp>
      <p:pic>
        <p:nvPicPr>
          <p:cNvPr id="5" name="Content Placeholder 4" descr="A picture containing diagram&#10;&#10;Description automatically generated">
            <a:extLst>
              <a:ext uri="{FF2B5EF4-FFF2-40B4-BE49-F238E27FC236}">
                <a16:creationId xmlns:a16="http://schemas.microsoft.com/office/drawing/2014/main" id="{19ED67E2-30BD-41A1-B962-6A602E8A71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3209" y="1853248"/>
            <a:ext cx="4910526" cy="4293497"/>
          </a:xfrm>
        </p:spPr>
      </p:pic>
    </p:spTree>
    <p:extLst>
      <p:ext uri="{BB962C8B-B14F-4D97-AF65-F5344CB8AC3E}">
        <p14:creationId xmlns:p14="http://schemas.microsoft.com/office/powerpoint/2010/main" val="39675591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C3D90-3585-400A-87F3-31759309F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Lungs 3</a:t>
            </a:r>
            <a:r>
              <a:rPr lang="en-US" baseline="30000" dirty="0"/>
              <a:t>rd</a:t>
            </a:r>
            <a:r>
              <a:rPr lang="en-US" dirty="0"/>
              <a:t> Trimester</a:t>
            </a:r>
          </a:p>
        </p:txBody>
      </p:sp>
      <p:pic>
        <p:nvPicPr>
          <p:cNvPr id="5" name="Content Placeholder 4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5FCAE576-115A-44A6-9E99-CC91E411A6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9353" y="1967836"/>
            <a:ext cx="5133294" cy="4564470"/>
          </a:xfrm>
        </p:spPr>
      </p:pic>
    </p:spTree>
    <p:extLst>
      <p:ext uri="{BB962C8B-B14F-4D97-AF65-F5344CB8AC3E}">
        <p14:creationId xmlns:p14="http://schemas.microsoft.com/office/powerpoint/2010/main" val="37632134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06BB5-1EA7-4C7D-8C10-C7B530749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Fetal Heart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D965DD-2BF1-4341-B1A7-E443EF8139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Sonographic Appearance</a:t>
            </a:r>
          </a:p>
          <a:p>
            <a:pPr lvl="1"/>
            <a:r>
              <a:rPr lang="en-US" dirty="0"/>
              <a:t>Occupies1/3 of the thoracic cavity</a:t>
            </a:r>
          </a:p>
          <a:p>
            <a:pPr lvl="1"/>
            <a:r>
              <a:rPr lang="en-US" dirty="0"/>
              <a:t>Rotated 45° left from midline</a:t>
            </a:r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5" name="Picture 4" descr="Timeline&#10;&#10;Description automatically generated">
            <a:extLst>
              <a:ext uri="{FF2B5EF4-FFF2-40B4-BE49-F238E27FC236}">
                <a16:creationId xmlns:a16="http://schemas.microsoft.com/office/drawing/2014/main" id="{E0581D8C-6014-46F8-A94B-607DE587CB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7519" y="3351719"/>
            <a:ext cx="2480953" cy="2896680"/>
          </a:xfrm>
          <a:prstGeom prst="rect">
            <a:avLst/>
          </a:prstGeom>
        </p:spPr>
      </p:pic>
      <p:pic>
        <p:nvPicPr>
          <p:cNvPr id="7" name="Picture 6" descr="A picture containing different&#10;&#10;Description automatically generated">
            <a:extLst>
              <a:ext uri="{FF2B5EF4-FFF2-40B4-BE49-F238E27FC236}">
                <a16:creationId xmlns:a16="http://schemas.microsoft.com/office/drawing/2014/main" id="{FEC8F3FD-D297-4AD5-A5FF-37201C23D6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9413" y="3351719"/>
            <a:ext cx="3399499" cy="2896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9955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3DA62-0E0F-47DC-AD36-EEF7F616E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Cardiac:Lung Ratio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0D6CF6-A8B1-434D-BCDF-A96C9E949A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Lungs</a:t>
            </a:r>
            <a:r>
              <a:rPr lang="en-US" dirty="0"/>
              <a:t> take up </a:t>
            </a:r>
            <a:r>
              <a:rPr lang="en-US" b="1" dirty="0"/>
              <a:t>2/3</a:t>
            </a:r>
            <a:r>
              <a:rPr lang="en-US" dirty="0"/>
              <a:t> of the thoracic cavity (~66%)</a:t>
            </a:r>
          </a:p>
          <a:p>
            <a:r>
              <a:rPr lang="en-US" b="1" dirty="0"/>
              <a:t>Heart </a:t>
            </a:r>
            <a:r>
              <a:rPr lang="en-US" dirty="0"/>
              <a:t>takes up </a:t>
            </a:r>
            <a:r>
              <a:rPr lang="en-US" b="1" dirty="0"/>
              <a:t>1/3 </a:t>
            </a:r>
            <a:r>
              <a:rPr lang="en-US" dirty="0"/>
              <a:t>of the thoracic cavity (~33%)</a:t>
            </a:r>
          </a:p>
          <a:p>
            <a:r>
              <a:rPr lang="en-US" dirty="0"/>
              <a:t>To obtain Cardiac:Lung Ratio:</a:t>
            </a:r>
          </a:p>
          <a:p>
            <a:pPr lvl="1"/>
            <a:r>
              <a:rPr lang="en-US" dirty="0"/>
              <a:t>Measure the </a:t>
            </a:r>
            <a:r>
              <a:rPr lang="en-US" b="1" dirty="0"/>
              <a:t>circumference </a:t>
            </a:r>
            <a:r>
              <a:rPr lang="en-US" dirty="0"/>
              <a:t>of the heart where there is a 4 chamber view, at least 1 complete rib, and ossification centers of the spine</a:t>
            </a:r>
          </a:p>
          <a:p>
            <a:pPr lvl="1"/>
            <a:r>
              <a:rPr lang="en-US" dirty="0"/>
              <a:t>Measure the circumference of the chest at this same level</a:t>
            </a:r>
          </a:p>
          <a:p>
            <a:pPr lvl="2"/>
            <a:r>
              <a:rPr lang="en-US" dirty="0"/>
              <a:t>A normal ratio is 1:3</a:t>
            </a:r>
          </a:p>
          <a:p>
            <a:pPr lvl="2"/>
            <a:endParaRPr lang="en-US" dirty="0"/>
          </a:p>
          <a:p>
            <a:pPr marL="914400" lvl="2" indent="0">
              <a:buNone/>
            </a:pPr>
            <a:r>
              <a:rPr lang="en-US" dirty="0"/>
              <a:t>This helps rule out a plethora of issues.</a:t>
            </a:r>
          </a:p>
        </p:txBody>
      </p:sp>
    </p:spTree>
    <p:extLst>
      <p:ext uri="{BB962C8B-B14F-4D97-AF65-F5344CB8AC3E}">
        <p14:creationId xmlns:p14="http://schemas.microsoft.com/office/powerpoint/2010/main" val="9624936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C01AFB-B101-4357-876A-5800A049F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A7A712-F8A3-4704-AA7D-6D45C72405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/>
              <a:t>We looked at:</a:t>
            </a:r>
          </a:p>
          <a:p>
            <a:r>
              <a:rPr lang="en-US" dirty="0"/>
              <a:t>Symmetry</a:t>
            </a:r>
          </a:p>
          <a:p>
            <a:r>
              <a:rPr lang="en-US" dirty="0"/>
              <a:t>Bony Parts</a:t>
            </a:r>
          </a:p>
          <a:p>
            <a:pPr lvl="1"/>
            <a:r>
              <a:rPr lang="en-US" dirty="0"/>
              <a:t>Ribs, spine, etc. </a:t>
            </a:r>
          </a:p>
          <a:p>
            <a:r>
              <a:rPr lang="en-US" dirty="0"/>
              <a:t>Esophagus</a:t>
            </a:r>
          </a:p>
          <a:p>
            <a:r>
              <a:rPr lang="en-US" dirty="0"/>
              <a:t>Trachea</a:t>
            </a:r>
          </a:p>
          <a:p>
            <a:r>
              <a:rPr lang="en-US" dirty="0"/>
              <a:t>Diaphragm</a:t>
            </a:r>
          </a:p>
          <a:p>
            <a:r>
              <a:rPr lang="en-US" dirty="0"/>
              <a:t>Lungs</a:t>
            </a:r>
          </a:p>
          <a:p>
            <a:r>
              <a:rPr lang="en-US" dirty="0"/>
              <a:t>Heart</a:t>
            </a:r>
          </a:p>
        </p:txBody>
      </p:sp>
    </p:spTree>
    <p:extLst>
      <p:ext uri="{BB962C8B-B14F-4D97-AF65-F5344CB8AC3E}">
        <p14:creationId xmlns:p14="http://schemas.microsoft.com/office/powerpoint/2010/main" val="20354002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EA11C-0EE9-4FAE-8089-0D97DF81A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97F005-EAB3-4E52-8324-B89B0128CB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effectLst/>
              </a:rPr>
              <a:t>Dr. Wilson, Cardiac Position [Audio blog post].</a:t>
            </a:r>
          </a:p>
          <a:p>
            <a:r>
              <a:rPr lang="en-US" dirty="0">
                <a:effectLst/>
              </a:rPr>
              <a:t>Dr. Wilson, Fetal Thorax [Audio blog post].</a:t>
            </a:r>
          </a:p>
          <a:p>
            <a:r>
              <a:rPr lang="en-US" dirty="0">
                <a:effectLst/>
              </a:rPr>
              <a:t>Stephenson, S. R., &amp; </a:t>
            </a:r>
            <a:r>
              <a:rPr lang="en-US" dirty="0" err="1">
                <a:effectLst/>
              </a:rPr>
              <a:t>Dmitrieva</a:t>
            </a:r>
            <a:r>
              <a:rPr lang="en-US" dirty="0">
                <a:effectLst/>
              </a:rPr>
              <a:t>, J. (n.d.). </a:t>
            </a:r>
            <a:r>
              <a:rPr lang="en-US" i="1" dirty="0">
                <a:effectLst/>
              </a:rPr>
              <a:t>Obstetrics and Gynecology Fourth Edition</a:t>
            </a:r>
            <a:r>
              <a:rPr lang="en-US" dirty="0">
                <a:effectLst/>
              </a:rPr>
              <a:t> (4th ed.).</a:t>
            </a:r>
          </a:p>
          <a:p>
            <a:r>
              <a:rPr lang="en-US" dirty="0">
                <a:effectLst/>
              </a:rPr>
              <a:t>Journal: </a:t>
            </a:r>
            <a:r>
              <a:rPr lang="en-US" dirty="0">
                <a:effectLst/>
                <a:hlinkClick r:id="rId2"/>
              </a:rPr>
              <a:t>https://obgyn.onlinelibrary.wiley.com/doi/full/10.1002/uog.2670</a:t>
            </a:r>
            <a:endParaRPr lang="en-US" dirty="0">
              <a:effectLst/>
            </a:endParaRPr>
          </a:p>
          <a:p>
            <a:r>
              <a:rPr lang="en-US" dirty="0">
                <a:effectLst/>
              </a:rPr>
              <a:t>Journal: </a:t>
            </a:r>
            <a:r>
              <a:rPr lang="en-US" dirty="0">
                <a:effectLst/>
                <a:hlinkClick r:id="rId3"/>
              </a:rPr>
              <a:t>https://www.ncbi.nlm.nih.gov/pmc/articles/PMC1590163/</a:t>
            </a:r>
            <a:endParaRPr lang="en-US" dirty="0">
              <a:effectLst/>
            </a:endParaRPr>
          </a:p>
          <a:p>
            <a:r>
              <a:rPr lang="en-US" dirty="0">
                <a:effectLst/>
                <a:hlinkClick r:id="rId4"/>
              </a:rPr>
              <a:t>https://fetus.ucsf.edu/cdh</a:t>
            </a:r>
            <a:endParaRPr lang="en-US" dirty="0">
              <a:effectLst/>
            </a:endParaRPr>
          </a:p>
          <a:p>
            <a:r>
              <a:rPr lang="en-US" dirty="0">
                <a:hlinkClick r:id="rId5"/>
              </a:rPr>
              <a:t>https://onlinelibrary.wiley.com/doi/full/10.7863/ultra.34.5.853</a:t>
            </a:r>
            <a:endParaRPr lang="en-US" dirty="0"/>
          </a:p>
          <a:p>
            <a:r>
              <a:rPr lang="en-US" dirty="0"/>
              <a:t>https://radiologykey.com/ultrasound-evaluation-of-the-fetal-thorax/</a:t>
            </a:r>
          </a:p>
          <a:p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39059941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372</TotalTime>
  <Words>584</Words>
  <Application>Microsoft Office PowerPoint</Application>
  <PresentationFormat>Widescreen</PresentationFormat>
  <Paragraphs>108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Century Gothic</vt:lpstr>
      <vt:lpstr>Wingdings 3</vt:lpstr>
      <vt:lpstr>Ion</vt:lpstr>
      <vt:lpstr>Fetal Thorax</vt:lpstr>
      <vt:lpstr>Before You Begin!</vt:lpstr>
      <vt:lpstr>What Will I Look For?</vt:lpstr>
      <vt:lpstr>Symmetry of the Thoracic Cavity</vt:lpstr>
      <vt:lpstr>Fetal Boney Bits!</vt:lpstr>
      <vt:lpstr>Fetal Esophagus</vt:lpstr>
      <vt:lpstr>Fetal Trachea</vt:lpstr>
      <vt:lpstr>Fetal Trachea</vt:lpstr>
      <vt:lpstr>Fetal Trachea</vt:lpstr>
      <vt:lpstr>Trachea Gross Anatomy</vt:lpstr>
      <vt:lpstr>Fetal Diaphragm</vt:lpstr>
      <vt:lpstr>Fetal Diaphragm</vt:lpstr>
      <vt:lpstr>Fetal Lungs</vt:lpstr>
      <vt:lpstr>Lungs 1st Trimester</vt:lpstr>
      <vt:lpstr>Lungs 2nd Trimester</vt:lpstr>
      <vt:lpstr>Lungs 3rd Trimester</vt:lpstr>
      <vt:lpstr>Fetal Heart</vt:lpstr>
      <vt:lpstr>Cardiac:Lung Ratio</vt:lpstr>
      <vt:lpstr>Summary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Fetal Thorax</dc:title>
  <dc:creator>Smith, Brandy Nicole</dc:creator>
  <cp:lastModifiedBy>Smith, Brandy Nicole</cp:lastModifiedBy>
  <cp:revision>16</cp:revision>
  <dcterms:created xsi:type="dcterms:W3CDTF">2021-01-31T18:20:41Z</dcterms:created>
  <dcterms:modified xsi:type="dcterms:W3CDTF">2021-02-01T00:33:46Z</dcterms:modified>
</cp:coreProperties>
</file>