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Playfair Display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layfairDisplay-italic.fntdata"/><Relationship Id="rId12" Type="http://schemas.openxmlformats.org/officeDocument/2006/relationships/slide" Target="slides/slide7.xml"/><Relationship Id="rId34" Type="http://schemas.openxmlformats.org/officeDocument/2006/relationships/font" Target="fonts/PlayfairDisplay-bold.fntdata"/><Relationship Id="rId15" Type="http://schemas.openxmlformats.org/officeDocument/2006/relationships/slide" Target="slides/slide10.xml"/><Relationship Id="rId37" Type="http://schemas.openxmlformats.org/officeDocument/2006/relationships/font" Target="fonts/Lato-regular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boldItalic.fntdata"/><Relationship Id="rId17" Type="http://schemas.openxmlformats.org/officeDocument/2006/relationships/slide" Target="slides/slide12.xml"/><Relationship Id="rId39" Type="http://schemas.openxmlformats.org/officeDocument/2006/relationships/font" Target="fonts/Lato-italic.fntdata"/><Relationship Id="rId16" Type="http://schemas.openxmlformats.org/officeDocument/2006/relationships/slide" Target="slides/slide11.xml"/><Relationship Id="rId38" Type="http://schemas.openxmlformats.org/officeDocument/2006/relationships/font" Target="fonts/La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b7e3f0e1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b7e3f0e1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b4181870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b4181870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b4181870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b418187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b4181870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b4181870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b4181870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b4181870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b4181870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b4181870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b4181870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b4181870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b7e3f0e1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b7e3f0e1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b7e3f0e1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b7e3f0e1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b7e3f0e1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b7e3f0e1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b7e3f0e1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b7e3f0e1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b7e3f0e1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b7e3f0e1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b7e3f0e1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b7e3f0e1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b7e3f0e1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b7e3f0e1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b7e3f0e1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b7e3f0e1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b7e3f0e1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b7e3f0e1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b7e3f0e1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bb7e3f0e1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b7e3f0e1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b7e3f0e1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b7e3f0e1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b7e3f0e1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b7e3f0e1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b7e3f0e1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b7e3f0e10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b7e3f0e1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b7e3f0e1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bb7e3f0e1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b7e3f0e1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b7e3f0e1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bb7e3f0e10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bb7e3f0e10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b4181870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b4181870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b7e3f0e10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b7e3f0e1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
<Relationships xmlns="http://schemas.openxmlformats.org/package/2006/relationships"><Relationship Id="rId11" Type="http://schemas.openxmlformats.org/officeDocument/2006/relationships/hyperlink" Target="about:blank" TargetMode="External"/><Relationship Id="rId10" Type="http://schemas.openxmlformats.org/officeDocument/2006/relationships/hyperlink" Target="about:blank" TargetMode="External"/><Relationship Id="rId13" Type="http://schemas.openxmlformats.org/officeDocument/2006/relationships/hyperlink" Target="about:blank" TargetMode="External"/><Relationship Id="rId12" Type="http://schemas.openxmlformats.org/officeDocument/2006/relationships/hyperlink" Target="about:blank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Relationship Id="rId9" Type="http://schemas.openxmlformats.org/officeDocument/2006/relationships/hyperlink" Target="about:blank" TargetMode="External"/><Relationship Id="rId14" Type="http://schemas.openxmlformats.org/officeDocument/2006/relationships/hyperlink" Target="about:blank" TargetMode="External"/><Relationship Id="rId5" Type="http://schemas.openxmlformats.org/officeDocument/2006/relationships/hyperlink" Target="about:blank" TargetMode="External"/><Relationship Id="rId6" Type="http://schemas.openxmlformats.org/officeDocument/2006/relationships/hyperlink" Target="about:blank" TargetMode="External"/><Relationship Id="rId7" Type="http://schemas.openxmlformats.org/officeDocument/2006/relationships/hyperlink" Target="about:blank" TargetMode="External"/><Relationship Id="rId8" Type="http://schemas.openxmlformats.org/officeDocument/2006/relationships/hyperlink" Target="about:bla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Cranium Conceptualized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Raman Singh </a:t>
            </a:r>
            <a:r>
              <a:rPr b="1" lang="en" sz="1100">
                <a:solidFill>
                  <a:schemeClr val="dk1"/>
                </a:solidFill>
              </a:rPr>
              <a:t>♥️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Embryology 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50" y="1336650"/>
            <a:ext cx="3956550" cy="33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1604" y="1152477"/>
            <a:ext cx="4402843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775" y="335325"/>
            <a:ext cx="5998075" cy="448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025" y="309200"/>
            <a:ext cx="7928371" cy="4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Ventricular System 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541350"/>
            <a:ext cx="2820000" cy="20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Set of cavities responsible for the production, transport and removal of cerebrospinal fluid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300" y="406350"/>
            <a:ext cx="4310474" cy="35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475" y="2054550"/>
            <a:ext cx="4531824" cy="26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93850" y="2021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Choroid Plexus &amp; Cisterna Magna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127000" y="1152475"/>
            <a:ext cx="354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Choroid plexus= secretory tissue that produces cerebrospinal fluid  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Cisterna Magna= contains cerebrospinal fluid and is located behind the cerebellum;  communicates with the fourth ventricle via the foramina of Magendie and Luschka</a:t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375" y="828200"/>
            <a:ext cx="5242950" cy="365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Thalami &amp; Cavum Septum Pellucidum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37860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Thalamus= forms upper and lateral walls of 3rd ventricle; acts as a relay station, filtering info b/w brain and body; regulation of consciousness, motor signals, etc.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Cavum Septum Pellucidum= potential cavity b/w septum pellucidum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Midline Falx= separates the two cerebral hemispheres</a:t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6949" y="1152474"/>
            <a:ext cx="4678550" cy="37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Cerebellum &amp; Vermis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394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Cerebellum= coordination of voluntary movements, such as posture, balance, and speech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Vermis= separates cerebellum into two separate cerebellar hemispheres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949" y="1017450"/>
            <a:ext cx="472037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7750" y="116725"/>
            <a:ext cx="6458476" cy="502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250" y="184050"/>
            <a:ext cx="6135501" cy="47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525" y="204788"/>
            <a:ext cx="6076950" cy="47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525" y="204788"/>
            <a:ext cx="6076950" cy="47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525" y="204788"/>
            <a:ext cx="6076950" cy="47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193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Coronal Views 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766050"/>
            <a:ext cx="8292600" cy="20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7200"/>
              <a:t>From anterior to posterior: corpus callosum, ventricular system &amp; interhemispheric relations</a:t>
            </a:r>
            <a:endParaRPr sz="7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7200"/>
              <a:t>At anterior horns you can see interhemispheric fissure, corpus callosum, CSP, &amp; third ventricle</a:t>
            </a:r>
            <a:endParaRPr sz="7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7200"/>
              <a:t>Subarachnoid space is hypoechoic area between skull &amp; cerebral cortex </a:t>
            </a:r>
            <a:endParaRPr sz="7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7200"/>
              <a:t>Posteriorly, you see occipital horns</a:t>
            </a:r>
            <a:endParaRPr sz="7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7200"/>
              <a:t>Last view is inferior to fourth ventricle &amp; superior to cisterna magna </a:t>
            </a:r>
            <a:endParaRPr sz="7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38" y="3042425"/>
            <a:ext cx="8909925" cy="181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151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Sagittal Views 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665525"/>
            <a:ext cx="4028100" cy="4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Semilunar structure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parts: Genu, body &amp; splenium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Around corpus callosum are cingulate gyrus &amp; CSP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Posterior fossa has cerebellum, fourth ventricle, &amp; cisterna magna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Surface should be smooth in 2nd trimester &amp; may be more echodense in 3rd trimester 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9800" y="757781"/>
            <a:ext cx="4651800" cy="3623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Parasagittal Views </a:t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11700" y="1017725"/>
            <a:ext cx="4260300" cy="3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Views from left or right of midline sagittal section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to evaluate anterior horns &amp; bodies of the lateral ventricles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Caudothalamic Groove= bright echogenic arc separates caudate nucleus from thalamus 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may see germinal matrix, which is an abnormal finding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parts of the lateral ventricles (body, anterior, posterior &amp; temporal horns) are usually not seen; if they ARE seen there may be ventricular dilation</a:t>
            </a:r>
            <a:endParaRPr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665"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5825" y="914175"/>
            <a:ext cx="4595776" cy="380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Biparietal Diameter </a:t>
            </a:r>
            <a:endParaRPr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311700" y="1273075"/>
            <a:ext cx="42603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Measured at level of thalami &amp; cavum septi pellucidum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perpendicular to central axis of the head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should NOT see cerebelleum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Position the cursors on the outer edge of proximal skull to the inner edge of distal skull</a:t>
            </a:r>
            <a:endParaRPr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975" y="1017450"/>
            <a:ext cx="4760703" cy="32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1396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Axial Plane- BPD Level 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223700" y="635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Biparietal diameter (BPD)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Cavum Septum Pellucidum (CSP)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Thalami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Hypoechoic skull sutures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Third ventricle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Choroid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Post. lat. ventricles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Corpus callosum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350" y="2166300"/>
            <a:ext cx="6342826" cy="242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Circumference 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159425"/>
            <a:ext cx="4141200" cy="3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Measured in same plane as the BPD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cerebellum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the ellipse tool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Macocephaly- large head; 2 to 3 standard deviations above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Microcephaly- small head; 2 to 3 standard deviations above </a:t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9425"/>
            <a:ext cx="4379325" cy="33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Cerebral Artery </a:t>
            </a:r>
            <a:endParaRPr/>
          </a:p>
        </p:txBody>
      </p:sp>
      <p:sp>
        <p:nvSpPr>
          <p:cNvPr id="187" name="Google Shape;187;p32"/>
          <p:cNvSpPr txBox="1"/>
          <p:nvPr>
            <p:ph idx="1" type="body"/>
          </p:nvPr>
        </p:nvSpPr>
        <p:spPr>
          <a:xfrm>
            <a:off x="169625" y="1017450"/>
            <a:ext cx="4056000" cy="3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From BPD, move transducer towards base of skull until you see cerebral penducles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Doppler the MCA, which is found near base of skull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 closest to internal carotid artery &amp; closest to uterine wall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 to get &lt;15 degrees angle of insonation  &amp; 2mm gate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 resistance flow </a:t>
            </a:r>
            <a:endParaRPr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25" y="952383"/>
            <a:ext cx="4776299" cy="3238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Cerebellar Level 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250950" y="1152475"/>
            <a:ext cx="4183800" cy="3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Image cerebellum inferior to BPD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Echogenic vermis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nonechogenic hemispheres resembling a peanut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 the cisterna magna in AP, between the vermis and inner occipital bone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Measurement should NOT be less than 10mm</a:t>
            </a:r>
            <a:endParaRPr/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4750" y="1116563"/>
            <a:ext cx="4496100" cy="3375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Axial Plane- Cerebellum Level 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115950" y="11664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Cavum septum pellucidum (CSP)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Cerebellar lobes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Cerebellar vermis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Cisterna magna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Nuchal fold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Cerebellar peduncles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Falx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Thalami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5800" y="1575928"/>
            <a:ext cx="6146325" cy="225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Lateral Ventricle Level </a:t>
            </a:r>
            <a:endParaRPr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311700" y="1152475"/>
            <a:ext cx="4260300" cy="34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Lateral ventricles should be seen by 16 weeks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Choroid plexus will be echogenic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 continuity of the atrium of lateral ventricle with occipital horn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 the widest diameter of atrium through the choroid plexus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Should NOT be more than 10mm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631625"/>
            <a:ext cx="4093700" cy="4254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of the Skull </a:t>
            </a:r>
            <a:endParaRPr/>
          </a:p>
        </p:txBody>
      </p:sp>
      <p:sp>
        <p:nvSpPr>
          <p:cNvPr id="215" name="Google Shape;215;p36"/>
          <p:cNvSpPr txBox="1"/>
          <p:nvPr>
            <p:ph idx="1" type="body"/>
          </p:nvPr>
        </p:nvSpPr>
        <p:spPr>
          <a:xfrm>
            <a:off x="113675" y="1111950"/>
            <a:ext cx="3913800" cy="29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Echogenic “X” formed by lesser wings of sphenoid bone and petrous pyramid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Bony ridges mark anterior, middle &amp; posterior fossa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325" y="1111950"/>
            <a:ext cx="4702975" cy="352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3200" y="251675"/>
            <a:ext cx="6177799" cy="463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Helpful Videos </a:t>
            </a:r>
            <a:endParaRPr/>
          </a:p>
        </p:txBody>
      </p:sp>
      <p:sp>
        <p:nvSpPr>
          <p:cNvPr id="227" name="Google Shape;22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https://www.youtube.com/watch?v=tZglB1A32-4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https://www.youtube.com/watch?v=Tp25wrm-AoA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https://www.youtube.com/watch?v=tQuTLtEj_7g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https://www.youtube.com/watch?v=C2tfRWxcwP0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https://www.youtube.com/watch?v=fhDcHr1MVLU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311700" y="2212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 </a:t>
            </a:r>
            <a:endParaRPr/>
          </a:p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311700" y="847300"/>
            <a:ext cx="8520600" cy="42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163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https://radiologykey.com/sonography-of-the-second-and-third-trimesters/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https://www.ncbi.nlm.nih.gov/pmc/articles/PMC3991457/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https://www.gehealthcare.com/article/artificial-intelligence-helps-doctors-with-critical-measurement-during-pregnancy#:~:text=Automating%20the%20process%20of%20measuring,health%20of%20the%20growing%20fetus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https://www.ultrasound-images.com/fetal-brain/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https://www.youtube.com/watch?v=tZglB1A32-4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https://radiopaedia.org/articles/ventricular-system?lang=us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https://www.obgproject.com/2018/10/05/fetal-head-part-1/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http://www.fetalultrasound.com/online/text/Anatomy%20-%20Second%20Trimester.htm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https://sonoworld.com/client/fetus/html/chapter-02/chapter-02/cns/cnsfmf.html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https://www.slideshare.net/nasrat1949/fetal-neurosonogram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https://www.obimages.net/free-chapter-normal-cns-ultrasound-brain-anatomy/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63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780"/>
              <a:buFont typeface="Calibri"/>
              <a:buChar char="●"/>
            </a:pPr>
            <a:r>
              <a:rPr lang="en" sz="1779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https://obgyn.onlinelibrary.wiley.com/doi/full/10.1002/uog.3909</a:t>
            </a:r>
            <a:endParaRPr sz="1779"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https://www.ncbi.nlm.nih.gov/books/NBK542184/</a:t>
            </a:r>
            <a:endParaRPr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Calibri"/>
              <a:buChar char="●"/>
            </a:pP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https://www.ncbi.nlm.nih.gov/books/NBK537048/</a:t>
            </a:r>
            <a:endParaRPr u="sng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6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