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20"/>
  </p:notesMasterIdLst>
  <p:sldIdLst>
    <p:sldId id="256" r:id="rId2"/>
    <p:sldId id="257" r:id="rId3"/>
    <p:sldId id="266" r:id="rId4"/>
    <p:sldId id="259" r:id="rId5"/>
    <p:sldId id="263" r:id="rId6"/>
    <p:sldId id="268" r:id="rId7"/>
    <p:sldId id="260" r:id="rId8"/>
    <p:sldId id="261" r:id="rId9"/>
    <p:sldId id="262" r:id="rId10"/>
    <p:sldId id="264" r:id="rId11"/>
    <p:sldId id="265" r:id="rId12"/>
    <p:sldId id="274" r:id="rId13"/>
    <p:sldId id="270" r:id="rId14"/>
    <p:sldId id="271" r:id="rId15"/>
    <p:sldId id="272" r:id="rId16"/>
    <p:sldId id="273" r:id="rId17"/>
    <p:sldId id="258" r:id="rId18"/>
    <p:sldId id="26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97"/>
    <p:restoredTop sz="95853"/>
  </p:normalViewPr>
  <p:slideViewPr>
    <p:cSldViewPr snapToGrid="0" snapToObjects="1">
      <p:cViewPr>
        <p:scale>
          <a:sx n="60" d="100"/>
          <a:sy n="60" d="100"/>
        </p:scale>
        <p:origin x="632" y="1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1110B8-BD22-46B2-ADFB-C3BC148A3B0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A9D26D-08DE-4529-BFFA-8381CC213A43}">
      <dgm:prSet/>
      <dgm:spPr/>
      <dgm:t>
        <a:bodyPr/>
        <a:lstStyle/>
        <a:p>
          <a:r>
            <a:rPr lang="en-US" dirty="0"/>
            <a:t>Used around the 12th week </a:t>
          </a:r>
        </a:p>
      </dgm:t>
    </dgm:pt>
    <dgm:pt modelId="{BEC9CF23-137A-4D6B-A967-EB9C2F1731E4}" type="parTrans" cxnId="{5E1CC6B8-7CE3-4EF8-8B03-252EE5A9AD41}">
      <dgm:prSet/>
      <dgm:spPr/>
      <dgm:t>
        <a:bodyPr/>
        <a:lstStyle/>
        <a:p>
          <a:endParaRPr lang="en-US"/>
        </a:p>
      </dgm:t>
    </dgm:pt>
    <dgm:pt modelId="{D614323C-BBC1-4067-A8AE-96596C297890}" type="sibTrans" cxnId="{5E1CC6B8-7CE3-4EF8-8B03-252EE5A9AD41}">
      <dgm:prSet/>
      <dgm:spPr/>
      <dgm:t>
        <a:bodyPr/>
        <a:lstStyle/>
        <a:p>
          <a:endParaRPr lang="en-US"/>
        </a:p>
      </dgm:t>
    </dgm:pt>
    <dgm:pt modelId="{7DDBEF24-9BA3-47A4-A57E-705E800701D8}">
      <dgm:prSet/>
      <dgm:spPr/>
      <dgm:t>
        <a:bodyPr/>
        <a:lstStyle/>
        <a:p>
          <a:r>
            <a:rPr lang="en-US" dirty="0"/>
            <a:t>Measured at the CSP and thalamus </a:t>
          </a:r>
        </a:p>
      </dgm:t>
    </dgm:pt>
    <dgm:pt modelId="{99DA30EE-C06F-493B-95BB-EB71BC6F90B6}" type="parTrans" cxnId="{68E741D7-5462-4408-BBAC-A63C7D09390C}">
      <dgm:prSet/>
      <dgm:spPr/>
      <dgm:t>
        <a:bodyPr/>
        <a:lstStyle/>
        <a:p>
          <a:endParaRPr lang="en-US"/>
        </a:p>
      </dgm:t>
    </dgm:pt>
    <dgm:pt modelId="{91FEE96B-B157-4966-BDA2-1C33898D1959}" type="sibTrans" cxnId="{68E741D7-5462-4408-BBAC-A63C7D09390C}">
      <dgm:prSet/>
      <dgm:spPr/>
      <dgm:t>
        <a:bodyPr/>
        <a:lstStyle/>
        <a:p>
          <a:endParaRPr lang="en-US"/>
        </a:p>
      </dgm:t>
    </dgm:pt>
    <dgm:pt modelId="{93AEF8B1-0797-4B26-8D0C-C38535B36015}">
      <dgm:prSet/>
      <dgm:spPr/>
      <dgm:t>
        <a:bodyPr/>
        <a:lstStyle/>
        <a:p>
          <a:r>
            <a:rPr lang="en-US" dirty="0"/>
            <a:t>OUTER to INNER </a:t>
          </a:r>
        </a:p>
      </dgm:t>
    </dgm:pt>
    <dgm:pt modelId="{5D0959F4-2448-410F-AC73-FB98DDD9A19A}" type="parTrans" cxnId="{5EACC420-6236-4F99-9BCC-C363AC9BC1FE}">
      <dgm:prSet/>
      <dgm:spPr/>
      <dgm:t>
        <a:bodyPr/>
        <a:lstStyle/>
        <a:p>
          <a:endParaRPr lang="en-US"/>
        </a:p>
      </dgm:t>
    </dgm:pt>
    <dgm:pt modelId="{67DA5573-1F0D-46E7-9DD7-C8C14A61A05B}" type="sibTrans" cxnId="{5EACC420-6236-4F99-9BCC-C363AC9BC1FE}">
      <dgm:prSet/>
      <dgm:spPr/>
      <dgm:t>
        <a:bodyPr/>
        <a:lstStyle/>
        <a:p>
          <a:endParaRPr lang="en-US"/>
        </a:p>
      </dgm:t>
    </dgm:pt>
    <dgm:pt modelId="{E9DF5495-20F3-4580-9AB2-021C75753636}">
      <dgm:prSet/>
      <dgm:spPr/>
      <dgm:t>
        <a:bodyPr/>
        <a:lstStyle/>
        <a:p>
          <a:r>
            <a:rPr lang="en-US" dirty="0"/>
            <a:t>Less effective after the 33</a:t>
          </a:r>
          <a:r>
            <a:rPr lang="en-US" baseline="30000" dirty="0"/>
            <a:t>rd</a:t>
          </a:r>
          <a:r>
            <a:rPr lang="en-US" dirty="0"/>
            <a:t> menstrual week </a:t>
          </a:r>
        </a:p>
      </dgm:t>
    </dgm:pt>
    <dgm:pt modelId="{C44D79CD-FDAF-495C-B117-5A77CAE76748}" type="parTrans" cxnId="{3BB64943-81D1-4F51-8B96-7B60077EDBB9}">
      <dgm:prSet/>
      <dgm:spPr/>
      <dgm:t>
        <a:bodyPr/>
        <a:lstStyle/>
        <a:p>
          <a:endParaRPr lang="en-US"/>
        </a:p>
      </dgm:t>
    </dgm:pt>
    <dgm:pt modelId="{D5B3C3BA-0BF7-4DF2-B7AA-EF76967EE806}" type="sibTrans" cxnId="{3BB64943-81D1-4F51-8B96-7B60077EDBB9}">
      <dgm:prSet/>
      <dgm:spPr/>
      <dgm:t>
        <a:bodyPr/>
        <a:lstStyle/>
        <a:p>
          <a:endParaRPr lang="en-US"/>
        </a:p>
      </dgm:t>
    </dgm:pt>
    <dgm:pt modelId="{016400FF-2A63-4460-BE13-E140E2537AD4}">
      <dgm:prSet/>
      <dgm:spPr/>
      <dgm:t>
        <a:bodyPr/>
        <a:lstStyle/>
        <a:p>
          <a:r>
            <a:rPr lang="en-US" dirty="0"/>
            <a:t>Head shape can vary </a:t>
          </a:r>
        </a:p>
      </dgm:t>
    </dgm:pt>
    <dgm:pt modelId="{55513DBF-68C9-42ED-B326-D8F81765445F}" type="parTrans" cxnId="{8DAFCBDE-0055-4408-8452-E56AB8A9EA60}">
      <dgm:prSet/>
      <dgm:spPr/>
      <dgm:t>
        <a:bodyPr/>
        <a:lstStyle/>
        <a:p>
          <a:endParaRPr lang="en-US"/>
        </a:p>
      </dgm:t>
    </dgm:pt>
    <dgm:pt modelId="{311903CA-A664-4579-A712-71E846ADFCE7}" type="sibTrans" cxnId="{8DAFCBDE-0055-4408-8452-E56AB8A9EA60}">
      <dgm:prSet/>
      <dgm:spPr/>
      <dgm:t>
        <a:bodyPr/>
        <a:lstStyle/>
        <a:p>
          <a:endParaRPr lang="en-US"/>
        </a:p>
      </dgm:t>
    </dgm:pt>
    <dgm:pt modelId="{FF661F21-50FB-844E-88E2-E179B6E2710A}" type="pres">
      <dgm:prSet presAssocID="{221110B8-BD22-46B2-ADFB-C3BC148A3B00}" presName="linear" presStyleCnt="0">
        <dgm:presLayoutVars>
          <dgm:animLvl val="lvl"/>
          <dgm:resizeHandles val="exact"/>
        </dgm:presLayoutVars>
      </dgm:prSet>
      <dgm:spPr/>
    </dgm:pt>
    <dgm:pt modelId="{C5E131FA-43EE-F944-A82A-5E0F73E1E4E1}" type="pres">
      <dgm:prSet presAssocID="{0EA9D26D-08DE-4529-BFFA-8381CC213A4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E4CE8BB-EF3A-7F4C-AC26-E45F77D927C5}" type="pres">
      <dgm:prSet presAssocID="{D614323C-BBC1-4067-A8AE-96596C297890}" presName="spacer" presStyleCnt="0"/>
      <dgm:spPr/>
    </dgm:pt>
    <dgm:pt modelId="{D0C631E0-374F-9F46-BE29-B3940095761A}" type="pres">
      <dgm:prSet presAssocID="{7DDBEF24-9BA3-47A4-A57E-705E800701D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AD566B7-6205-0744-AF46-F931BFCBF530}" type="pres">
      <dgm:prSet presAssocID="{91FEE96B-B157-4966-BDA2-1C33898D1959}" presName="spacer" presStyleCnt="0"/>
      <dgm:spPr/>
    </dgm:pt>
    <dgm:pt modelId="{34CAEE84-D3F7-B841-A20C-2515D4004E30}" type="pres">
      <dgm:prSet presAssocID="{93AEF8B1-0797-4B26-8D0C-C38535B3601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1469DB1-DE5A-2448-8FEB-43B7BCEF5B89}" type="pres">
      <dgm:prSet presAssocID="{67DA5573-1F0D-46E7-9DD7-C8C14A61A05B}" presName="spacer" presStyleCnt="0"/>
      <dgm:spPr/>
    </dgm:pt>
    <dgm:pt modelId="{F9D2EA7B-1BF6-644D-AA9A-EA5C4597B114}" type="pres">
      <dgm:prSet presAssocID="{E9DF5495-20F3-4580-9AB2-021C7575363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4D79EC5-C087-EE47-ADC1-0AE1C10B86B4}" type="pres">
      <dgm:prSet presAssocID="{D5B3C3BA-0BF7-4DF2-B7AA-EF76967EE806}" presName="spacer" presStyleCnt="0"/>
      <dgm:spPr/>
    </dgm:pt>
    <dgm:pt modelId="{BBEDF108-14B0-B842-ADE4-F518AD6C88FC}" type="pres">
      <dgm:prSet presAssocID="{016400FF-2A63-4460-BE13-E140E2537AD4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EACC420-6236-4F99-9BCC-C363AC9BC1FE}" srcId="{221110B8-BD22-46B2-ADFB-C3BC148A3B00}" destId="{93AEF8B1-0797-4B26-8D0C-C38535B36015}" srcOrd="2" destOrd="0" parTransId="{5D0959F4-2448-410F-AC73-FB98DDD9A19A}" sibTransId="{67DA5573-1F0D-46E7-9DD7-C8C14A61A05B}"/>
    <dgm:cxn modelId="{3BB64943-81D1-4F51-8B96-7B60077EDBB9}" srcId="{221110B8-BD22-46B2-ADFB-C3BC148A3B00}" destId="{E9DF5495-20F3-4580-9AB2-021C75753636}" srcOrd="3" destOrd="0" parTransId="{C44D79CD-FDAF-495C-B117-5A77CAE76748}" sibTransId="{D5B3C3BA-0BF7-4DF2-B7AA-EF76967EE806}"/>
    <dgm:cxn modelId="{3FB60645-805D-6349-A84F-508F11419D5F}" type="presOf" srcId="{E9DF5495-20F3-4580-9AB2-021C75753636}" destId="{F9D2EA7B-1BF6-644D-AA9A-EA5C4597B114}" srcOrd="0" destOrd="0" presId="urn:microsoft.com/office/officeart/2005/8/layout/vList2"/>
    <dgm:cxn modelId="{A270B151-E110-BF4F-B3B9-E8D7DC33244C}" type="presOf" srcId="{221110B8-BD22-46B2-ADFB-C3BC148A3B00}" destId="{FF661F21-50FB-844E-88E2-E179B6E2710A}" srcOrd="0" destOrd="0" presId="urn:microsoft.com/office/officeart/2005/8/layout/vList2"/>
    <dgm:cxn modelId="{7777B55B-82E4-0648-AB89-F18D91848FBF}" type="presOf" srcId="{7DDBEF24-9BA3-47A4-A57E-705E800701D8}" destId="{D0C631E0-374F-9F46-BE29-B3940095761A}" srcOrd="0" destOrd="0" presId="urn:microsoft.com/office/officeart/2005/8/layout/vList2"/>
    <dgm:cxn modelId="{92E81785-96B6-A041-A743-D0095C25D5B2}" type="presOf" srcId="{93AEF8B1-0797-4B26-8D0C-C38535B36015}" destId="{34CAEE84-D3F7-B841-A20C-2515D4004E30}" srcOrd="0" destOrd="0" presId="urn:microsoft.com/office/officeart/2005/8/layout/vList2"/>
    <dgm:cxn modelId="{05242993-1335-6C41-A365-A8B1052B51A2}" type="presOf" srcId="{016400FF-2A63-4460-BE13-E140E2537AD4}" destId="{BBEDF108-14B0-B842-ADE4-F518AD6C88FC}" srcOrd="0" destOrd="0" presId="urn:microsoft.com/office/officeart/2005/8/layout/vList2"/>
    <dgm:cxn modelId="{50D32E9C-F90F-5C45-BF06-730C02E2C1CD}" type="presOf" srcId="{0EA9D26D-08DE-4529-BFFA-8381CC213A43}" destId="{C5E131FA-43EE-F944-A82A-5E0F73E1E4E1}" srcOrd="0" destOrd="0" presId="urn:microsoft.com/office/officeart/2005/8/layout/vList2"/>
    <dgm:cxn modelId="{5E1CC6B8-7CE3-4EF8-8B03-252EE5A9AD41}" srcId="{221110B8-BD22-46B2-ADFB-C3BC148A3B00}" destId="{0EA9D26D-08DE-4529-BFFA-8381CC213A43}" srcOrd="0" destOrd="0" parTransId="{BEC9CF23-137A-4D6B-A967-EB9C2F1731E4}" sibTransId="{D614323C-BBC1-4067-A8AE-96596C297890}"/>
    <dgm:cxn modelId="{68E741D7-5462-4408-BBAC-A63C7D09390C}" srcId="{221110B8-BD22-46B2-ADFB-C3BC148A3B00}" destId="{7DDBEF24-9BA3-47A4-A57E-705E800701D8}" srcOrd="1" destOrd="0" parTransId="{99DA30EE-C06F-493B-95BB-EB71BC6F90B6}" sibTransId="{91FEE96B-B157-4966-BDA2-1C33898D1959}"/>
    <dgm:cxn modelId="{8DAFCBDE-0055-4408-8452-E56AB8A9EA60}" srcId="{221110B8-BD22-46B2-ADFB-C3BC148A3B00}" destId="{016400FF-2A63-4460-BE13-E140E2537AD4}" srcOrd="4" destOrd="0" parTransId="{55513DBF-68C9-42ED-B326-D8F81765445F}" sibTransId="{311903CA-A664-4579-A712-71E846ADFCE7}"/>
    <dgm:cxn modelId="{C0BC0A20-1AA1-FE4D-87BA-95A3D0FBBB0B}" type="presParOf" srcId="{FF661F21-50FB-844E-88E2-E179B6E2710A}" destId="{C5E131FA-43EE-F944-A82A-5E0F73E1E4E1}" srcOrd="0" destOrd="0" presId="urn:microsoft.com/office/officeart/2005/8/layout/vList2"/>
    <dgm:cxn modelId="{673F4CCD-D2EF-A445-8994-661B71E2CEDE}" type="presParOf" srcId="{FF661F21-50FB-844E-88E2-E179B6E2710A}" destId="{3E4CE8BB-EF3A-7F4C-AC26-E45F77D927C5}" srcOrd="1" destOrd="0" presId="urn:microsoft.com/office/officeart/2005/8/layout/vList2"/>
    <dgm:cxn modelId="{ED037D13-73F2-9D48-84CC-7A5A0A6C124A}" type="presParOf" srcId="{FF661F21-50FB-844E-88E2-E179B6E2710A}" destId="{D0C631E0-374F-9F46-BE29-B3940095761A}" srcOrd="2" destOrd="0" presId="urn:microsoft.com/office/officeart/2005/8/layout/vList2"/>
    <dgm:cxn modelId="{28ED77FA-8338-1949-815B-9BE37C085154}" type="presParOf" srcId="{FF661F21-50FB-844E-88E2-E179B6E2710A}" destId="{BAD566B7-6205-0744-AF46-F931BFCBF530}" srcOrd="3" destOrd="0" presId="urn:microsoft.com/office/officeart/2005/8/layout/vList2"/>
    <dgm:cxn modelId="{1915D2DE-3359-5B4D-A5AC-B34B4DCCDF8E}" type="presParOf" srcId="{FF661F21-50FB-844E-88E2-E179B6E2710A}" destId="{34CAEE84-D3F7-B841-A20C-2515D4004E30}" srcOrd="4" destOrd="0" presId="urn:microsoft.com/office/officeart/2005/8/layout/vList2"/>
    <dgm:cxn modelId="{A4F29EE0-681B-3444-BB1D-047A19B392F7}" type="presParOf" srcId="{FF661F21-50FB-844E-88E2-E179B6E2710A}" destId="{31469DB1-DE5A-2448-8FEB-43B7BCEF5B89}" srcOrd="5" destOrd="0" presId="urn:microsoft.com/office/officeart/2005/8/layout/vList2"/>
    <dgm:cxn modelId="{7EEB6C5B-8754-C345-9CBF-FB76FD85F3B9}" type="presParOf" srcId="{FF661F21-50FB-844E-88E2-E179B6E2710A}" destId="{F9D2EA7B-1BF6-644D-AA9A-EA5C4597B114}" srcOrd="6" destOrd="0" presId="urn:microsoft.com/office/officeart/2005/8/layout/vList2"/>
    <dgm:cxn modelId="{3F93232F-FE61-234C-8B09-410F410A89D7}" type="presParOf" srcId="{FF661F21-50FB-844E-88E2-E179B6E2710A}" destId="{A4D79EC5-C087-EE47-ADC1-0AE1C10B86B4}" srcOrd="7" destOrd="0" presId="urn:microsoft.com/office/officeart/2005/8/layout/vList2"/>
    <dgm:cxn modelId="{36E2AFB2-CABD-3A47-A7F5-45ED8E6306E2}" type="presParOf" srcId="{FF661F21-50FB-844E-88E2-E179B6E2710A}" destId="{BBEDF108-14B0-B842-ADE4-F518AD6C88F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45F657-2C57-4345-83F6-1E0A641EF19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9D7A61-A4F8-4539-8B06-ACBFB48171D9}">
      <dgm:prSet/>
      <dgm:spPr/>
      <dgm:t>
        <a:bodyPr/>
        <a:lstStyle/>
        <a:p>
          <a:r>
            <a:rPr lang="en-US" dirty="0"/>
            <a:t>TRV cerebellum measurement = gestational age</a:t>
          </a:r>
        </a:p>
      </dgm:t>
    </dgm:pt>
    <dgm:pt modelId="{FF604133-D2BB-4F52-A87B-CC74059393CF}" type="parTrans" cxnId="{FE957B54-1186-406A-AA19-45014BB9DF5C}">
      <dgm:prSet/>
      <dgm:spPr/>
      <dgm:t>
        <a:bodyPr/>
        <a:lstStyle/>
        <a:p>
          <a:endParaRPr lang="en-US"/>
        </a:p>
      </dgm:t>
    </dgm:pt>
    <dgm:pt modelId="{8776EB24-5157-4E3F-8C26-82E736DAA97C}" type="sibTrans" cxnId="{FE957B54-1186-406A-AA19-45014BB9DF5C}">
      <dgm:prSet/>
      <dgm:spPr/>
      <dgm:t>
        <a:bodyPr/>
        <a:lstStyle/>
        <a:p>
          <a:endParaRPr lang="en-US"/>
        </a:p>
      </dgm:t>
    </dgm:pt>
    <dgm:pt modelId="{0FAF8B76-12B6-4AEE-9B90-47402B791964}">
      <dgm:prSet/>
      <dgm:spPr/>
      <dgm:t>
        <a:bodyPr/>
        <a:lstStyle/>
        <a:p>
          <a:r>
            <a:rPr lang="en-US" dirty="0"/>
            <a:t>Independent from fetal growth disturbances</a:t>
          </a:r>
        </a:p>
      </dgm:t>
    </dgm:pt>
    <dgm:pt modelId="{499777EB-4262-4916-9674-B2436FBAEC76}" type="parTrans" cxnId="{101B80B2-FDBC-4B34-9401-80C15B022832}">
      <dgm:prSet/>
      <dgm:spPr/>
      <dgm:t>
        <a:bodyPr/>
        <a:lstStyle/>
        <a:p>
          <a:endParaRPr lang="en-US"/>
        </a:p>
      </dgm:t>
    </dgm:pt>
    <dgm:pt modelId="{87C3A8C1-37DD-4B4F-8F62-E8E26B3833A0}" type="sibTrans" cxnId="{101B80B2-FDBC-4B34-9401-80C15B022832}">
      <dgm:prSet/>
      <dgm:spPr/>
      <dgm:t>
        <a:bodyPr/>
        <a:lstStyle/>
        <a:p>
          <a:endParaRPr lang="en-US"/>
        </a:p>
      </dgm:t>
    </dgm:pt>
    <dgm:pt modelId="{2D87A821-19C6-49DE-BDCE-955F9EC2A758}">
      <dgm:prSet/>
      <dgm:spPr/>
      <dgm:t>
        <a:bodyPr/>
        <a:lstStyle/>
        <a:p>
          <a:r>
            <a:rPr lang="en-US" dirty="0"/>
            <a:t>Q: WHAT SEPARATES THE CEREBELLUM </a:t>
          </a:r>
        </a:p>
      </dgm:t>
    </dgm:pt>
    <dgm:pt modelId="{8D56B5CF-7624-4B53-8B2A-33316D15075F}" type="parTrans" cxnId="{B64D8A56-5445-445C-864F-2A57D3DE0371}">
      <dgm:prSet/>
      <dgm:spPr/>
      <dgm:t>
        <a:bodyPr/>
        <a:lstStyle/>
        <a:p>
          <a:endParaRPr lang="en-US"/>
        </a:p>
      </dgm:t>
    </dgm:pt>
    <dgm:pt modelId="{0879B623-F227-4F24-A5DE-55A6DA943BC9}" type="sibTrans" cxnId="{B64D8A56-5445-445C-864F-2A57D3DE0371}">
      <dgm:prSet/>
      <dgm:spPr/>
      <dgm:t>
        <a:bodyPr/>
        <a:lstStyle/>
        <a:p>
          <a:endParaRPr lang="en-US"/>
        </a:p>
      </dgm:t>
    </dgm:pt>
    <dgm:pt modelId="{062D060C-DACA-40AC-B0F0-F38F78B423C3}">
      <dgm:prSet/>
      <dgm:spPr/>
      <dgm:t>
        <a:bodyPr/>
        <a:lstStyle/>
        <a:p>
          <a:r>
            <a:rPr lang="en-US" dirty="0"/>
            <a:t>A: ………vermis </a:t>
          </a:r>
        </a:p>
      </dgm:t>
    </dgm:pt>
    <dgm:pt modelId="{5F959166-D5B7-492D-9B10-A85D42F2A94A}" type="parTrans" cxnId="{92E6CF20-83FD-45C9-B03F-8E5D9DB07FDE}">
      <dgm:prSet/>
      <dgm:spPr/>
      <dgm:t>
        <a:bodyPr/>
        <a:lstStyle/>
        <a:p>
          <a:endParaRPr lang="en-US"/>
        </a:p>
      </dgm:t>
    </dgm:pt>
    <dgm:pt modelId="{835DA40D-1EE2-428F-B68C-56C051A5A4DE}" type="sibTrans" cxnId="{92E6CF20-83FD-45C9-B03F-8E5D9DB07FDE}">
      <dgm:prSet/>
      <dgm:spPr/>
      <dgm:t>
        <a:bodyPr/>
        <a:lstStyle/>
        <a:p>
          <a:endParaRPr lang="en-US"/>
        </a:p>
      </dgm:t>
    </dgm:pt>
    <dgm:pt modelId="{99BAFB83-22E4-924B-8B65-0FD68A14AA16}" type="pres">
      <dgm:prSet presAssocID="{6E45F657-2C57-4345-83F6-1E0A641EF192}" presName="linear" presStyleCnt="0">
        <dgm:presLayoutVars>
          <dgm:animLvl val="lvl"/>
          <dgm:resizeHandles val="exact"/>
        </dgm:presLayoutVars>
      </dgm:prSet>
      <dgm:spPr/>
    </dgm:pt>
    <dgm:pt modelId="{A00CDA8E-C5E8-3849-8FDE-D67D76BE8B0C}" type="pres">
      <dgm:prSet presAssocID="{9D9D7A61-A4F8-4539-8B06-ACBFB48171D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B178799-6ADC-2540-B74F-40494F9B86D3}" type="pres">
      <dgm:prSet presAssocID="{8776EB24-5157-4E3F-8C26-82E736DAA97C}" presName="spacer" presStyleCnt="0"/>
      <dgm:spPr/>
    </dgm:pt>
    <dgm:pt modelId="{427E9040-2361-D248-A089-7E713C783D3A}" type="pres">
      <dgm:prSet presAssocID="{0FAF8B76-12B6-4AEE-9B90-47402B79196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A63A993-C5DF-2843-9D0B-A6B0C90B2DF5}" type="pres">
      <dgm:prSet presAssocID="{87C3A8C1-37DD-4B4F-8F62-E8E26B3833A0}" presName="spacer" presStyleCnt="0"/>
      <dgm:spPr/>
    </dgm:pt>
    <dgm:pt modelId="{2F6F42D1-CA9D-A544-953A-4734DCE99D55}" type="pres">
      <dgm:prSet presAssocID="{2D87A821-19C6-49DE-BDCE-955F9EC2A75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1DF2056-206C-304E-8CF6-4E7CCDC9B4D7}" type="pres">
      <dgm:prSet presAssocID="{0879B623-F227-4F24-A5DE-55A6DA943BC9}" presName="spacer" presStyleCnt="0"/>
      <dgm:spPr/>
    </dgm:pt>
    <dgm:pt modelId="{F6AE5DDF-B3D3-C64F-AB2B-6AD083BD3ED3}" type="pres">
      <dgm:prSet presAssocID="{062D060C-DACA-40AC-B0F0-F38F78B423C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8CD7007-9795-1E43-BD69-199121EE39CB}" type="presOf" srcId="{6E45F657-2C57-4345-83F6-1E0A641EF192}" destId="{99BAFB83-22E4-924B-8B65-0FD68A14AA16}" srcOrd="0" destOrd="0" presId="urn:microsoft.com/office/officeart/2005/8/layout/vList2"/>
    <dgm:cxn modelId="{92E6CF20-83FD-45C9-B03F-8E5D9DB07FDE}" srcId="{6E45F657-2C57-4345-83F6-1E0A641EF192}" destId="{062D060C-DACA-40AC-B0F0-F38F78B423C3}" srcOrd="3" destOrd="0" parTransId="{5F959166-D5B7-492D-9B10-A85D42F2A94A}" sibTransId="{835DA40D-1EE2-428F-B68C-56C051A5A4DE}"/>
    <dgm:cxn modelId="{FE957B54-1186-406A-AA19-45014BB9DF5C}" srcId="{6E45F657-2C57-4345-83F6-1E0A641EF192}" destId="{9D9D7A61-A4F8-4539-8B06-ACBFB48171D9}" srcOrd="0" destOrd="0" parTransId="{FF604133-D2BB-4F52-A87B-CC74059393CF}" sibTransId="{8776EB24-5157-4E3F-8C26-82E736DAA97C}"/>
    <dgm:cxn modelId="{B64D8A56-5445-445C-864F-2A57D3DE0371}" srcId="{6E45F657-2C57-4345-83F6-1E0A641EF192}" destId="{2D87A821-19C6-49DE-BDCE-955F9EC2A758}" srcOrd="2" destOrd="0" parTransId="{8D56B5CF-7624-4B53-8B2A-33316D15075F}" sibTransId="{0879B623-F227-4F24-A5DE-55A6DA943BC9}"/>
    <dgm:cxn modelId="{F4DFEB5D-174E-A547-868C-7F530CE75786}" type="presOf" srcId="{9D9D7A61-A4F8-4539-8B06-ACBFB48171D9}" destId="{A00CDA8E-C5E8-3849-8FDE-D67D76BE8B0C}" srcOrd="0" destOrd="0" presId="urn:microsoft.com/office/officeart/2005/8/layout/vList2"/>
    <dgm:cxn modelId="{101B80B2-FDBC-4B34-9401-80C15B022832}" srcId="{6E45F657-2C57-4345-83F6-1E0A641EF192}" destId="{0FAF8B76-12B6-4AEE-9B90-47402B791964}" srcOrd="1" destOrd="0" parTransId="{499777EB-4262-4916-9674-B2436FBAEC76}" sibTransId="{87C3A8C1-37DD-4B4F-8F62-E8E26B3833A0}"/>
    <dgm:cxn modelId="{4FD282E4-E4C1-5742-90DB-056CFB21BFA5}" type="presOf" srcId="{0FAF8B76-12B6-4AEE-9B90-47402B791964}" destId="{427E9040-2361-D248-A089-7E713C783D3A}" srcOrd="0" destOrd="0" presId="urn:microsoft.com/office/officeart/2005/8/layout/vList2"/>
    <dgm:cxn modelId="{438FF7EC-A3B9-2045-8926-A7F716091F5D}" type="presOf" srcId="{062D060C-DACA-40AC-B0F0-F38F78B423C3}" destId="{F6AE5DDF-B3D3-C64F-AB2B-6AD083BD3ED3}" srcOrd="0" destOrd="0" presId="urn:microsoft.com/office/officeart/2005/8/layout/vList2"/>
    <dgm:cxn modelId="{B7FB34F2-9F7A-1F44-8801-B31E7920BF79}" type="presOf" srcId="{2D87A821-19C6-49DE-BDCE-955F9EC2A758}" destId="{2F6F42D1-CA9D-A544-953A-4734DCE99D55}" srcOrd="0" destOrd="0" presId="urn:microsoft.com/office/officeart/2005/8/layout/vList2"/>
    <dgm:cxn modelId="{B327674F-662F-DD48-BD9E-28019E16EB02}" type="presParOf" srcId="{99BAFB83-22E4-924B-8B65-0FD68A14AA16}" destId="{A00CDA8E-C5E8-3849-8FDE-D67D76BE8B0C}" srcOrd="0" destOrd="0" presId="urn:microsoft.com/office/officeart/2005/8/layout/vList2"/>
    <dgm:cxn modelId="{594A4386-0614-1D4D-99D9-FA1E45D38236}" type="presParOf" srcId="{99BAFB83-22E4-924B-8B65-0FD68A14AA16}" destId="{5B178799-6ADC-2540-B74F-40494F9B86D3}" srcOrd="1" destOrd="0" presId="urn:microsoft.com/office/officeart/2005/8/layout/vList2"/>
    <dgm:cxn modelId="{71ADD45F-FA89-3D44-9D14-560911B43613}" type="presParOf" srcId="{99BAFB83-22E4-924B-8B65-0FD68A14AA16}" destId="{427E9040-2361-D248-A089-7E713C783D3A}" srcOrd="2" destOrd="0" presId="urn:microsoft.com/office/officeart/2005/8/layout/vList2"/>
    <dgm:cxn modelId="{81BDAA12-5D95-F54A-B4BA-ABD35E2DBBE3}" type="presParOf" srcId="{99BAFB83-22E4-924B-8B65-0FD68A14AA16}" destId="{2A63A993-C5DF-2843-9D0B-A6B0C90B2DF5}" srcOrd="3" destOrd="0" presId="urn:microsoft.com/office/officeart/2005/8/layout/vList2"/>
    <dgm:cxn modelId="{BF45C14C-8565-EE42-9686-9E8097E2B011}" type="presParOf" srcId="{99BAFB83-22E4-924B-8B65-0FD68A14AA16}" destId="{2F6F42D1-CA9D-A544-953A-4734DCE99D55}" srcOrd="4" destOrd="0" presId="urn:microsoft.com/office/officeart/2005/8/layout/vList2"/>
    <dgm:cxn modelId="{050AD6B1-3470-C444-876E-34A37A9646A0}" type="presParOf" srcId="{99BAFB83-22E4-924B-8B65-0FD68A14AA16}" destId="{41DF2056-206C-304E-8CF6-4E7CCDC9B4D7}" srcOrd="5" destOrd="0" presId="urn:microsoft.com/office/officeart/2005/8/layout/vList2"/>
    <dgm:cxn modelId="{3EEE7E3E-C71A-264D-9C0A-174E4F77EAA6}" type="presParOf" srcId="{99BAFB83-22E4-924B-8B65-0FD68A14AA16}" destId="{F6AE5DDF-B3D3-C64F-AB2B-6AD083BD3ED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FD12AB-6C07-4C41-9BDC-5B80FAB5F626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3A055F7-170A-419C-BA53-F72578C448E2}">
      <dgm:prSet/>
      <dgm:spPr/>
      <dgm:t>
        <a:bodyPr/>
        <a:lstStyle/>
        <a:p>
          <a:r>
            <a:rPr lang="en-US" dirty="0"/>
            <a:t>Small for Gestational Age weight</a:t>
          </a:r>
        </a:p>
      </dgm:t>
    </dgm:pt>
    <dgm:pt modelId="{81A7CFE7-E671-4B01-AE0E-810EC368C216}" type="parTrans" cxnId="{E582F45F-2D2D-41D5-A4A0-EFDADD89300C}">
      <dgm:prSet/>
      <dgm:spPr/>
      <dgm:t>
        <a:bodyPr/>
        <a:lstStyle/>
        <a:p>
          <a:endParaRPr lang="en-US"/>
        </a:p>
      </dgm:t>
    </dgm:pt>
    <dgm:pt modelId="{30A6B02C-77E3-44CD-AF9F-C4737AA900D2}" type="sibTrans" cxnId="{E582F45F-2D2D-41D5-A4A0-EFDADD89300C}">
      <dgm:prSet/>
      <dgm:spPr/>
      <dgm:t>
        <a:bodyPr/>
        <a:lstStyle/>
        <a:p>
          <a:endParaRPr lang="en-US"/>
        </a:p>
      </dgm:t>
    </dgm:pt>
    <dgm:pt modelId="{AE621A23-8EE5-4CF7-9E1A-491B60FF1D00}">
      <dgm:prSet/>
      <dgm:spPr/>
      <dgm:t>
        <a:bodyPr/>
        <a:lstStyle/>
        <a:p>
          <a:r>
            <a:rPr lang="en-US" dirty="0"/>
            <a:t>&lt;10th percentile</a:t>
          </a:r>
        </a:p>
      </dgm:t>
    </dgm:pt>
    <dgm:pt modelId="{34A72A8F-C665-46A7-8C24-725E15AFC259}" type="parTrans" cxnId="{37595DF2-1EED-4101-B050-DDCAACB6FDB9}">
      <dgm:prSet/>
      <dgm:spPr/>
      <dgm:t>
        <a:bodyPr/>
        <a:lstStyle/>
        <a:p>
          <a:endParaRPr lang="en-US"/>
        </a:p>
      </dgm:t>
    </dgm:pt>
    <dgm:pt modelId="{C5910075-991A-4594-9A8A-5DE850A56ABA}" type="sibTrans" cxnId="{37595DF2-1EED-4101-B050-DDCAACB6FDB9}">
      <dgm:prSet/>
      <dgm:spPr/>
      <dgm:t>
        <a:bodyPr/>
        <a:lstStyle/>
        <a:p>
          <a:endParaRPr lang="en-US"/>
        </a:p>
      </dgm:t>
    </dgm:pt>
    <dgm:pt modelId="{20AF4557-FE8C-405B-BA96-104BED324304}">
      <dgm:prSet/>
      <dgm:spPr/>
      <dgm:t>
        <a:bodyPr/>
        <a:lstStyle/>
        <a:p>
          <a:r>
            <a:rPr lang="en-US" dirty="0"/>
            <a:t>2 Types</a:t>
          </a:r>
        </a:p>
      </dgm:t>
    </dgm:pt>
    <dgm:pt modelId="{72A3C253-3EAE-4DDD-B052-83CF54C8BF43}" type="parTrans" cxnId="{5F003EBB-CB59-463E-A865-4207DBE9A5B4}">
      <dgm:prSet/>
      <dgm:spPr/>
      <dgm:t>
        <a:bodyPr/>
        <a:lstStyle/>
        <a:p>
          <a:endParaRPr lang="en-US"/>
        </a:p>
      </dgm:t>
    </dgm:pt>
    <dgm:pt modelId="{B4A7BD7D-9660-4A2E-91B1-311AD3F1E438}" type="sibTrans" cxnId="{5F003EBB-CB59-463E-A865-4207DBE9A5B4}">
      <dgm:prSet/>
      <dgm:spPr/>
      <dgm:t>
        <a:bodyPr/>
        <a:lstStyle/>
        <a:p>
          <a:endParaRPr lang="en-US"/>
        </a:p>
      </dgm:t>
    </dgm:pt>
    <dgm:pt modelId="{E81F2419-5811-4444-BD49-1408B337C983}">
      <dgm:prSet/>
      <dgm:spPr/>
      <dgm:t>
        <a:bodyPr/>
        <a:lstStyle/>
        <a:p>
          <a:r>
            <a:rPr lang="en-US" i="0" dirty="0"/>
            <a:t>Symmetrical- these babies are in proportion but reduced in size</a:t>
          </a:r>
          <a:endParaRPr lang="en-US" dirty="0"/>
        </a:p>
      </dgm:t>
    </dgm:pt>
    <dgm:pt modelId="{37FA442F-C864-4080-941A-9F4ECE41836F}" type="parTrans" cxnId="{C4ECF469-F5E1-4AA3-9CBD-318BBAD66353}">
      <dgm:prSet/>
      <dgm:spPr/>
      <dgm:t>
        <a:bodyPr/>
        <a:lstStyle/>
        <a:p>
          <a:endParaRPr lang="en-US"/>
        </a:p>
      </dgm:t>
    </dgm:pt>
    <dgm:pt modelId="{33C43D21-0E2C-4944-94EB-606FB3CFB338}" type="sibTrans" cxnId="{C4ECF469-F5E1-4AA3-9CBD-318BBAD66353}">
      <dgm:prSet/>
      <dgm:spPr/>
      <dgm:t>
        <a:bodyPr/>
        <a:lstStyle/>
        <a:p>
          <a:endParaRPr lang="en-US"/>
        </a:p>
      </dgm:t>
    </dgm:pt>
    <dgm:pt modelId="{73929D91-B68D-46D3-97BC-847B92944EF4}">
      <dgm:prSet/>
      <dgm:spPr/>
      <dgm:t>
        <a:bodyPr/>
        <a:lstStyle/>
        <a:p>
          <a:r>
            <a:rPr lang="en-US" i="0" dirty="0"/>
            <a:t>Asymmetrical-these babies have a smaller abdomen compared to limbs and head.</a:t>
          </a:r>
          <a:endParaRPr lang="en-US" dirty="0"/>
        </a:p>
      </dgm:t>
    </dgm:pt>
    <dgm:pt modelId="{4CF014DF-EB16-49BA-81AD-4251E7EBFF95}" type="parTrans" cxnId="{E2170C2C-BDE9-4835-918E-00DDCADDD691}">
      <dgm:prSet/>
      <dgm:spPr/>
      <dgm:t>
        <a:bodyPr/>
        <a:lstStyle/>
        <a:p>
          <a:endParaRPr lang="en-US"/>
        </a:p>
      </dgm:t>
    </dgm:pt>
    <dgm:pt modelId="{3F345FFF-578A-4320-8EB8-ACB337ED796B}" type="sibTrans" cxnId="{E2170C2C-BDE9-4835-918E-00DDCADDD691}">
      <dgm:prSet/>
      <dgm:spPr/>
      <dgm:t>
        <a:bodyPr/>
        <a:lstStyle/>
        <a:p>
          <a:endParaRPr lang="en-US"/>
        </a:p>
      </dgm:t>
    </dgm:pt>
    <dgm:pt modelId="{0BBCE814-329A-1D4C-81AB-C05AC20BB792}" type="pres">
      <dgm:prSet presAssocID="{BEFD12AB-6C07-4C41-9BDC-5B80FAB5F626}" presName="linear" presStyleCnt="0">
        <dgm:presLayoutVars>
          <dgm:animLvl val="lvl"/>
          <dgm:resizeHandles val="exact"/>
        </dgm:presLayoutVars>
      </dgm:prSet>
      <dgm:spPr/>
    </dgm:pt>
    <dgm:pt modelId="{326B8E0B-0778-E947-B489-B7BDFE5B4861}" type="pres">
      <dgm:prSet presAssocID="{F3A055F7-170A-419C-BA53-F72578C448E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75725BF-BAAC-3E40-AD49-35CF28E50535}" type="pres">
      <dgm:prSet presAssocID="{30A6B02C-77E3-44CD-AF9F-C4737AA900D2}" presName="spacer" presStyleCnt="0"/>
      <dgm:spPr/>
    </dgm:pt>
    <dgm:pt modelId="{1AD42DA3-D24D-024A-9F01-96E40FB9C95A}" type="pres">
      <dgm:prSet presAssocID="{AE621A23-8EE5-4CF7-9E1A-491B60FF1D0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A6C2FB6-91A5-5A43-9CD9-49FE3F9DCBCF}" type="pres">
      <dgm:prSet presAssocID="{C5910075-991A-4594-9A8A-5DE850A56ABA}" presName="spacer" presStyleCnt="0"/>
      <dgm:spPr/>
    </dgm:pt>
    <dgm:pt modelId="{1BF8C071-879F-8A44-A057-7859AFC3CD11}" type="pres">
      <dgm:prSet presAssocID="{20AF4557-FE8C-405B-BA96-104BED324304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2FFE7AE9-58BC-6444-B277-69D6313C30DC}" type="pres">
      <dgm:prSet presAssocID="{20AF4557-FE8C-405B-BA96-104BED324304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28FC8511-C519-4D48-8B41-EDB8A7F6BB94}" type="presOf" srcId="{F3A055F7-170A-419C-BA53-F72578C448E2}" destId="{326B8E0B-0778-E947-B489-B7BDFE5B4861}" srcOrd="0" destOrd="0" presId="urn:microsoft.com/office/officeart/2005/8/layout/vList2"/>
    <dgm:cxn modelId="{97557029-A5F5-1441-824C-59C47DB904B9}" type="presOf" srcId="{AE621A23-8EE5-4CF7-9E1A-491B60FF1D00}" destId="{1AD42DA3-D24D-024A-9F01-96E40FB9C95A}" srcOrd="0" destOrd="0" presId="urn:microsoft.com/office/officeart/2005/8/layout/vList2"/>
    <dgm:cxn modelId="{E2170C2C-BDE9-4835-918E-00DDCADDD691}" srcId="{20AF4557-FE8C-405B-BA96-104BED324304}" destId="{73929D91-B68D-46D3-97BC-847B92944EF4}" srcOrd="1" destOrd="0" parTransId="{4CF014DF-EB16-49BA-81AD-4251E7EBFF95}" sibTransId="{3F345FFF-578A-4320-8EB8-ACB337ED796B}"/>
    <dgm:cxn modelId="{E582B642-2B9C-CA41-83E7-9C0E132E0257}" type="presOf" srcId="{73929D91-B68D-46D3-97BC-847B92944EF4}" destId="{2FFE7AE9-58BC-6444-B277-69D6313C30DC}" srcOrd="0" destOrd="1" presId="urn:microsoft.com/office/officeart/2005/8/layout/vList2"/>
    <dgm:cxn modelId="{B58DC14F-B60F-9249-8219-F06F6460B989}" type="presOf" srcId="{20AF4557-FE8C-405B-BA96-104BED324304}" destId="{1BF8C071-879F-8A44-A057-7859AFC3CD11}" srcOrd="0" destOrd="0" presId="urn:microsoft.com/office/officeart/2005/8/layout/vList2"/>
    <dgm:cxn modelId="{E582F45F-2D2D-41D5-A4A0-EFDADD89300C}" srcId="{BEFD12AB-6C07-4C41-9BDC-5B80FAB5F626}" destId="{F3A055F7-170A-419C-BA53-F72578C448E2}" srcOrd="0" destOrd="0" parTransId="{81A7CFE7-E671-4B01-AE0E-810EC368C216}" sibTransId="{30A6B02C-77E3-44CD-AF9F-C4737AA900D2}"/>
    <dgm:cxn modelId="{C4ECF469-F5E1-4AA3-9CBD-318BBAD66353}" srcId="{20AF4557-FE8C-405B-BA96-104BED324304}" destId="{E81F2419-5811-4444-BD49-1408B337C983}" srcOrd="0" destOrd="0" parTransId="{37FA442F-C864-4080-941A-9F4ECE41836F}" sibTransId="{33C43D21-0E2C-4944-94EB-606FB3CFB338}"/>
    <dgm:cxn modelId="{0690D894-1CA7-EB4C-A97A-6DC44505A4CE}" type="presOf" srcId="{BEFD12AB-6C07-4C41-9BDC-5B80FAB5F626}" destId="{0BBCE814-329A-1D4C-81AB-C05AC20BB792}" srcOrd="0" destOrd="0" presId="urn:microsoft.com/office/officeart/2005/8/layout/vList2"/>
    <dgm:cxn modelId="{5F003EBB-CB59-463E-A865-4207DBE9A5B4}" srcId="{BEFD12AB-6C07-4C41-9BDC-5B80FAB5F626}" destId="{20AF4557-FE8C-405B-BA96-104BED324304}" srcOrd="2" destOrd="0" parTransId="{72A3C253-3EAE-4DDD-B052-83CF54C8BF43}" sibTransId="{B4A7BD7D-9660-4A2E-91B1-311AD3F1E438}"/>
    <dgm:cxn modelId="{37595DF2-1EED-4101-B050-DDCAACB6FDB9}" srcId="{BEFD12AB-6C07-4C41-9BDC-5B80FAB5F626}" destId="{AE621A23-8EE5-4CF7-9E1A-491B60FF1D00}" srcOrd="1" destOrd="0" parTransId="{34A72A8F-C665-46A7-8C24-725E15AFC259}" sibTransId="{C5910075-991A-4594-9A8A-5DE850A56ABA}"/>
    <dgm:cxn modelId="{6874AEFC-152A-4848-B66A-05951B803C34}" type="presOf" srcId="{E81F2419-5811-4444-BD49-1408B337C983}" destId="{2FFE7AE9-58BC-6444-B277-69D6313C30DC}" srcOrd="0" destOrd="0" presId="urn:microsoft.com/office/officeart/2005/8/layout/vList2"/>
    <dgm:cxn modelId="{E31D166B-8310-BB48-91FC-047BC03C52E7}" type="presParOf" srcId="{0BBCE814-329A-1D4C-81AB-C05AC20BB792}" destId="{326B8E0B-0778-E947-B489-B7BDFE5B4861}" srcOrd="0" destOrd="0" presId="urn:microsoft.com/office/officeart/2005/8/layout/vList2"/>
    <dgm:cxn modelId="{E9D7F44F-817B-2346-A227-23E54308AA45}" type="presParOf" srcId="{0BBCE814-329A-1D4C-81AB-C05AC20BB792}" destId="{A75725BF-BAAC-3E40-AD49-35CF28E50535}" srcOrd="1" destOrd="0" presId="urn:microsoft.com/office/officeart/2005/8/layout/vList2"/>
    <dgm:cxn modelId="{AC98B255-3514-9E4E-9F25-24F4B5C50BC5}" type="presParOf" srcId="{0BBCE814-329A-1D4C-81AB-C05AC20BB792}" destId="{1AD42DA3-D24D-024A-9F01-96E40FB9C95A}" srcOrd="2" destOrd="0" presId="urn:microsoft.com/office/officeart/2005/8/layout/vList2"/>
    <dgm:cxn modelId="{05A2461F-A7DF-6447-B861-DB5FFFC4286D}" type="presParOf" srcId="{0BBCE814-329A-1D4C-81AB-C05AC20BB792}" destId="{7A6C2FB6-91A5-5A43-9CD9-49FE3F9DCBCF}" srcOrd="3" destOrd="0" presId="urn:microsoft.com/office/officeart/2005/8/layout/vList2"/>
    <dgm:cxn modelId="{9B591C52-2466-A745-83E7-E6664E1B6B68}" type="presParOf" srcId="{0BBCE814-329A-1D4C-81AB-C05AC20BB792}" destId="{1BF8C071-879F-8A44-A057-7859AFC3CD11}" srcOrd="4" destOrd="0" presId="urn:microsoft.com/office/officeart/2005/8/layout/vList2"/>
    <dgm:cxn modelId="{42A89A0F-E974-8A45-B22F-0887BFF63FCD}" type="presParOf" srcId="{0BBCE814-329A-1D4C-81AB-C05AC20BB792}" destId="{2FFE7AE9-58BC-6444-B277-69D6313C30D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E131FA-43EE-F944-A82A-5E0F73E1E4E1}">
      <dsp:nvSpPr>
        <dsp:cNvPr id="0" name=""/>
        <dsp:cNvSpPr/>
      </dsp:nvSpPr>
      <dsp:spPr>
        <a:xfrm>
          <a:off x="0" y="394320"/>
          <a:ext cx="6953250" cy="6388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Used around the 12th week </a:t>
          </a:r>
        </a:p>
      </dsp:txBody>
      <dsp:txXfrm>
        <a:off x="31185" y="425505"/>
        <a:ext cx="6890880" cy="576449"/>
      </dsp:txXfrm>
    </dsp:sp>
    <dsp:sp modelId="{D0C631E0-374F-9F46-BE29-B3940095761A}">
      <dsp:nvSpPr>
        <dsp:cNvPr id="0" name=""/>
        <dsp:cNvSpPr/>
      </dsp:nvSpPr>
      <dsp:spPr>
        <a:xfrm>
          <a:off x="0" y="1113780"/>
          <a:ext cx="6953250" cy="6388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Measured at the CSP and thalamus </a:t>
          </a:r>
        </a:p>
      </dsp:txBody>
      <dsp:txXfrm>
        <a:off x="31185" y="1144965"/>
        <a:ext cx="6890880" cy="576449"/>
      </dsp:txXfrm>
    </dsp:sp>
    <dsp:sp modelId="{34CAEE84-D3F7-B841-A20C-2515D4004E30}">
      <dsp:nvSpPr>
        <dsp:cNvPr id="0" name=""/>
        <dsp:cNvSpPr/>
      </dsp:nvSpPr>
      <dsp:spPr>
        <a:xfrm>
          <a:off x="0" y="1833240"/>
          <a:ext cx="6953250" cy="6388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OUTER to INNER </a:t>
          </a:r>
        </a:p>
      </dsp:txBody>
      <dsp:txXfrm>
        <a:off x="31185" y="1864425"/>
        <a:ext cx="6890880" cy="576449"/>
      </dsp:txXfrm>
    </dsp:sp>
    <dsp:sp modelId="{F9D2EA7B-1BF6-644D-AA9A-EA5C4597B114}">
      <dsp:nvSpPr>
        <dsp:cNvPr id="0" name=""/>
        <dsp:cNvSpPr/>
      </dsp:nvSpPr>
      <dsp:spPr>
        <a:xfrm>
          <a:off x="0" y="2552700"/>
          <a:ext cx="6953250" cy="6388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Less effective after the 33</a:t>
          </a:r>
          <a:r>
            <a:rPr lang="en-US" sz="2800" kern="1200" baseline="30000" dirty="0"/>
            <a:t>rd</a:t>
          </a:r>
          <a:r>
            <a:rPr lang="en-US" sz="2800" kern="1200" dirty="0"/>
            <a:t> menstrual week </a:t>
          </a:r>
        </a:p>
      </dsp:txBody>
      <dsp:txXfrm>
        <a:off x="31185" y="2583885"/>
        <a:ext cx="6890880" cy="576449"/>
      </dsp:txXfrm>
    </dsp:sp>
    <dsp:sp modelId="{BBEDF108-14B0-B842-ADE4-F518AD6C88FC}">
      <dsp:nvSpPr>
        <dsp:cNvPr id="0" name=""/>
        <dsp:cNvSpPr/>
      </dsp:nvSpPr>
      <dsp:spPr>
        <a:xfrm>
          <a:off x="0" y="3272160"/>
          <a:ext cx="6953250" cy="6388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Head shape can vary </a:t>
          </a:r>
        </a:p>
      </dsp:txBody>
      <dsp:txXfrm>
        <a:off x="31185" y="3303345"/>
        <a:ext cx="6890880" cy="5764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0CDA8E-C5E8-3849-8FDE-D67D76BE8B0C}">
      <dsp:nvSpPr>
        <dsp:cNvPr id="0" name=""/>
        <dsp:cNvSpPr/>
      </dsp:nvSpPr>
      <dsp:spPr>
        <a:xfrm>
          <a:off x="0" y="42450"/>
          <a:ext cx="9601200" cy="7985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TRV cerebellum measurement = gestational age</a:t>
          </a:r>
        </a:p>
      </dsp:txBody>
      <dsp:txXfrm>
        <a:off x="38981" y="81431"/>
        <a:ext cx="9523238" cy="720562"/>
      </dsp:txXfrm>
    </dsp:sp>
    <dsp:sp modelId="{427E9040-2361-D248-A089-7E713C783D3A}">
      <dsp:nvSpPr>
        <dsp:cNvPr id="0" name=""/>
        <dsp:cNvSpPr/>
      </dsp:nvSpPr>
      <dsp:spPr>
        <a:xfrm>
          <a:off x="0" y="941775"/>
          <a:ext cx="9601200" cy="7985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Independent from fetal growth disturbances</a:t>
          </a:r>
        </a:p>
      </dsp:txBody>
      <dsp:txXfrm>
        <a:off x="38981" y="980756"/>
        <a:ext cx="9523238" cy="720562"/>
      </dsp:txXfrm>
    </dsp:sp>
    <dsp:sp modelId="{2F6F42D1-CA9D-A544-953A-4734DCE99D55}">
      <dsp:nvSpPr>
        <dsp:cNvPr id="0" name=""/>
        <dsp:cNvSpPr/>
      </dsp:nvSpPr>
      <dsp:spPr>
        <a:xfrm>
          <a:off x="0" y="1841100"/>
          <a:ext cx="9601200" cy="7985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Q: WHAT SEPARATES THE CEREBELLUM </a:t>
          </a:r>
        </a:p>
      </dsp:txBody>
      <dsp:txXfrm>
        <a:off x="38981" y="1880081"/>
        <a:ext cx="9523238" cy="720562"/>
      </dsp:txXfrm>
    </dsp:sp>
    <dsp:sp modelId="{F6AE5DDF-B3D3-C64F-AB2B-6AD083BD3ED3}">
      <dsp:nvSpPr>
        <dsp:cNvPr id="0" name=""/>
        <dsp:cNvSpPr/>
      </dsp:nvSpPr>
      <dsp:spPr>
        <a:xfrm>
          <a:off x="0" y="2740425"/>
          <a:ext cx="9601200" cy="7985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A: ………vermis </a:t>
          </a:r>
        </a:p>
      </dsp:txBody>
      <dsp:txXfrm>
        <a:off x="38981" y="2779406"/>
        <a:ext cx="9523238" cy="7205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6B8E0B-0778-E947-B489-B7BDFE5B4861}">
      <dsp:nvSpPr>
        <dsp:cNvPr id="0" name=""/>
        <dsp:cNvSpPr/>
      </dsp:nvSpPr>
      <dsp:spPr>
        <a:xfrm>
          <a:off x="0" y="530370"/>
          <a:ext cx="6506304" cy="79852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Small for Gestational Age weight</a:t>
          </a:r>
        </a:p>
      </dsp:txBody>
      <dsp:txXfrm>
        <a:off x="38981" y="569351"/>
        <a:ext cx="6428342" cy="720562"/>
      </dsp:txXfrm>
    </dsp:sp>
    <dsp:sp modelId="{1AD42DA3-D24D-024A-9F01-96E40FB9C95A}">
      <dsp:nvSpPr>
        <dsp:cNvPr id="0" name=""/>
        <dsp:cNvSpPr/>
      </dsp:nvSpPr>
      <dsp:spPr>
        <a:xfrm>
          <a:off x="0" y="1429695"/>
          <a:ext cx="6506304" cy="798524"/>
        </a:xfrm>
        <a:prstGeom prst="roundRect">
          <a:avLst/>
        </a:prstGeom>
        <a:gradFill rotWithShape="0">
          <a:gsLst>
            <a:gs pos="0">
              <a:schemeClr val="accent5">
                <a:hueOff val="8913275"/>
                <a:satOff val="-23652"/>
                <a:lumOff val="-1275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8913275"/>
                <a:satOff val="-23652"/>
                <a:lumOff val="-1275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8913275"/>
                <a:satOff val="-23652"/>
                <a:lumOff val="-1275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&lt;10th percentile</a:t>
          </a:r>
        </a:p>
      </dsp:txBody>
      <dsp:txXfrm>
        <a:off x="38981" y="1468676"/>
        <a:ext cx="6428342" cy="720562"/>
      </dsp:txXfrm>
    </dsp:sp>
    <dsp:sp modelId="{1BF8C071-879F-8A44-A057-7859AFC3CD11}">
      <dsp:nvSpPr>
        <dsp:cNvPr id="0" name=""/>
        <dsp:cNvSpPr/>
      </dsp:nvSpPr>
      <dsp:spPr>
        <a:xfrm>
          <a:off x="0" y="2329019"/>
          <a:ext cx="6506304" cy="798524"/>
        </a:xfrm>
        <a:prstGeom prst="roundRect">
          <a:avLst/>
        </a:prstGeom>
        <a:gradFill rotWithShape="0">
          <a:gsLst>
            <a:gs pos="0">
              <a:schemeClr val="accent5">
                <a:hueOff val="17826550"/>
                <a:satOff val="-47304"/>
                <a:lumOff val="-255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17826550"/>
                <a:satOff val="-47304"/>
                <a:lumOff val="-255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17826550"/>
                <a:satOff val="-47304"/>
                <a:lumOff val="-255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2 Types</a:t>
          </a:r>
        </a:p>
      </dsp:txBody>
      <dsp:txXfrm>
        <a:off x="38981" y="2368000"/>
        <a:ext cx="6428342" cy="720562"/>
      </dsp:txXfrm>
    </dsp:sp>
    <dsp:sp modelId="{2FFE7AE9-58BC-6444-B277-69D6313C30DC}">
      <dsp:nvSpPr>
        <dsp:cNvPr id="0" name=""/>
        <dsp:cNvSpPr/>
      </dsp:nvSpPr>
      <dsp:spPr>
        <a:xfrm>
          <a:off x="0" y="3127544"/>
          <a:ext cx="6506304" cy="1919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575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i="0" kern="1200" dirty="0"/>
            <a:t>Symmetrical- these babies are in proportion but reduced in size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i="0" kern="1200" dirty="0"/>
            <a:t>Asymmetrical-these babies have a smaller abdomen compared to limbs and head.</a:t>
          </a:r>
          <a:endParaRPr lang="en-US" sz="2700" kern="1200" dirty="0"/>
        </a:p>
      </dsp:txBody>
      <dsp:txXfrm>
        <a:off x="0" y="3127544"/>
        <a:ext cx="6506304" cy="19199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4B62E-BA79-F74C-BA36-FC76E2FB7A8F}" type="datetimeFigureOut">
              <a:rPr lang="en-US" smtClean="0"/>
              <a:t>3/14/21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1C39E-9F39-0A4D-925A-297FB1023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604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B74C02E-36F5-1846-8C26-97A8FEA46919}" type="datetime1">
              <a:rPr lang="en-US" smtClean="0"/>
              <a:t>3/14/21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291555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6ECD-896F-CC4C-8D48-50CE9A896C77}" type="datetime1">
              <a:rPr lang="en-US" smtClean="0"/>
              <a:t>3/14/21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734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577FC2B-307F-F548-A33D-CCD7EDA0EBE1}" type="datetime1">
              <a:rPr lang="en-US" smtClean="0"/>
              <a:t>3/14/21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3963072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0384E-186E-7742-ACB9-7D1205DDE536}" type="datetime1">
              <a:rPr lang="en-US" smtClean="0"/>
              <a:t>3/14/21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074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7EF3-76BC-574B-94C4-9D8E2B3A2198}" type="datetime1">
              <a:rPr lang="en-US" smtClean="0"/>
              <a:t>3/14/21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849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CE51-C151-4B40-803B-8B1E7B81B4BA}" type="datetime1">
              <a:rPr lang="en-US" smtClean="0"/>
              <a:t>3/14/21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574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E13C-B266-B34D-BAB9-0D8945FAA419}" type="datetime1">
              <a:rPr lang="en-US" smtClean="0"/>
              <a:t>3/14/21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571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7C1CF96-241A-A043-A294-B5B792CC15C6}" type="datetime1">
              <a:rPr lang="en-US" smtClean="0"/>
              <a:t>3/14/21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08460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53E9D7-27FB-3D46-9F11-72E292A6A22A}" type="datetime1">
              <a:rPr lang="en-US" smtClean="0"/>
              <a:t>3/14/21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36259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328D-2370-944C-9B6E-9FF8C3D0340D}" type="datetime1">
              <a:rPr lang="en-US" smtClean="0"/>
              <a:t>3/14/21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834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3BBDF-F9CF-C842-B76D-33FE08BBF14C}" type="datetime1">
              <a:rPr lang="en-US" smtClean="0"/>
              <a:t>3/14/21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546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9DE31D27-629D-1043-9371-891CB1E2FB28}" type="datetime1">
              <a:rPr lang="en-US" smtClean="0"/>
              <a:t>3/14/21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7364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tif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7137302/" TargetMode="External"/><Relationship Id="rId2" Type="http://schemas.openxmlformats.org/officeDocument/2006/relationships/hyperlink" Target="https://pubs.rsna.org/doi/full/10.1148/rg.241035027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ltrasoundpaedia.com/normal-3rdtrimester/" TargetMode="External"/><Relationship Id="rId4" Type="http://schemas.openxmlformats.org/officeDocument/2006/relationships/hyperlink" Target="https://www.ncbi.nlm.nih.gov/pmc/articles/PMC627804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C30DECA-E52C-4D56-96B9-718590A2E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9">
            <a:extLst>
              <a:ext uri="{FF2B5EF4-FFF2-40B4-BE49-F238E27FC236}">
                <a16:creationId xmlns:a16="http://schemas.microsoft.com/office/drawing/2014/main" id="{7A046A95-1E4D-4EAE-9146-822CF94F0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94C9933-93E1-43FF-8BC2-8F0B7794D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B3AA8CBD-7A2E-4084-A09F-484D16658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EC3AF8-32CC-7C4F-95ED-5DF480C315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2669" y="1480930"/>
            <a:ext cx="8447964" cy="3254321"/>
          </a:xfrm>
        </p:spPr>
        <p:txBody>
          <a:bodyPr>
            <a:normAutofit/>
          </a:bodyPr>
          <a:lstStyle/>
          <a:p>
            <a:pPr algn="l"/>
            <a:r>
              <a:rPr lang="en-US" sz="4600" dirty="0"/>
              <a:t>Maternal/Fetal measurements and sonographic assessment for fetal growth</a:t>
            </a:r>
            <a:br>
              <a:rPr lang="en-US" sz="4600" dirty="0"/>
            </a:br>
            <a:endParaRPr lang="en-US" sz="4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02A31A-ECBA-AD40-B078-E25341FDBE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668" y="4804850"/>
            <a:ext cx="5957248" cy="1086237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2"/>
                </a:solidFill>
              </a:rPr>
              <a:t>Candee Lam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56F0D-A305-4F4E-A4A6-63B2AD2CC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53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4902AA-4E7E-4D93-A756-AC2EF9AAF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12191998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AE0AE5A0-0098-4DC4-82DC-CCE4071B6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8299640" y="626654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6D28670-6E3D-4F4B-AD22-EFA33BF3C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0266" y="1010266"/>
            <a:ext cx="10171466" cy="48571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54B318-AEC9-8F40-B064-53A57FC1A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4430" y="1398896"/>
            <a:ext cx="9325970" cy="1160059"/>
          </a:xfrm>
        </p:spPr>
        <p:txBody>
          <a:bodyPr>
            <a:normAutofit/>
          </a:bodyPr>
          <a:lstStyle/>
          <a:p>
            <a:r>
              <a:rPr lang="en-US" sz="3700" dirty="0"/>
              <a:t>What you should have a better understanding of at the end of the lecture..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8DE0B-E1AE-DC40-967C-23470C1AF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4430" y="2739787"/>
            <a:ext cx="9325970" cy="2946779"/>
          </a:xfrm>
        </p:spPr>
        <p:txBody>
          <a:bodyPr>
            <a:normAutofit/>
          </a:bodyPr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trimester scans </a:t>
            </a:r>
          </a:p>
          <a:p>
            <a:pPr lvl="1"/>
            <a:r>
              <a:rPr lang="en-US" dirty="0"/>
              <a:t>Why third trimester scans are important </a:t>
            </a:r>
          </a:p>
          <a:p>
            <a:pPr lvl="1"/>
            <a:r>
              <a:rPr lang="en-US" dirty="0"/>
              <a:t>Maternal measurements </a:t>
            </a:r>
          </a:p>
          <a:p>
            <a:pPr lvl="1"/>
            <a:r>
              <a:rPr lang="en-US" dirty="0"/>
              <a:t>Fetal measurements</a:t>
            </a:r>
          </a:p>
          <a:p>
            <a:pPr lvl="1"/>
            <a:r>
              <a:rPr lang="en-US" dirty="0"/>
              <a:t>General sonographic assessment</a:t>
            </a:r>
          </a:p>
          <a:p>
            <a:pPr lvl="1"/>
            <a:r>
              <a:rPr lang="en-US" dirty="0"/>
              <a:t>In comparison to 20 week scans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9F15F-D112-0544-AE34-9E2A32EFB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770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91248C-F82A-D441-A6E0-FB2DCBBAB4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5204" b="21744"/>
          <a:stretch/>
        </p:blipFill>
        <p:spPr>
          <a:xfrm>
            <a:off x="152399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33D24F-99A4-9245-A9E2-A43BC934F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Second and third trimester ultrasounds are performed for..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34F10-6331-0540-BCED-2A6D78DF4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171700"/>
            <a:ext cx="10104120" cy="3581400"/>
          </a:xfrm>
        </p:spPr>
        <p:txBody>
          <a:bodyPr>
            <a:normAutofit fontScale="25000" lnSpcReduction="20000"/>
          </a:bodyPr>
          <a:lstStyle/>
          <a:p>
            <a:r>
              <a:rPr lang="en-US" sz="8600" dirty="0"/>
              <a:t>detection of fetal abnormalities</a:t>
            </a:r>
          </a:p>
          <a:p>
            <a:r>
              <a:rPr lang="en-US" sz="8600" dirty="0"/>
              <a:t>fetal cardiac screening</a:t>
            </a:r>
          </a:p>
          <a:p>
            <a:r>
              <a:rPr lang="en-US" sz="8600" dirty="0"/>
              <a:t>assessment of fetal growth</a:t>
            </a:r>
          </a:p>
          <a:p>
            <a:r>
              <a:rPr lang="en-US" sz="8600" dirty="0"/>
              <a:t>amniotic fluid (AFI) evaluation</a:t>
            </a:r>
          </a:p>
          <a:p>
            <a:r>
              <a:rPr lang="en-US" sz="8600" dirty="0"/>
              <a:t>placental position and evaluation for previa</a:t>
            </a:r>
          </a:p>
          <a:p>
            <a:r>
              <a:rPr lang="en-US" sz="8600" dirty="0"/>
              <a:t>fetal gender determination</a:t>
            </a:r>
          </a:p>
          <a:p>
            <a:r>
              <a:rPr lang="en-US" sz="8600" dirty="0"/>
              <a:t>twin evaluation</a:t>
            </a:r>
          </a:p>
          <a:p>
            <a:r>
              <a:rPr lang="en-US" sz="8600" dirty="0"/>
              <a:t>evaluation of pregnancy complications including bleeding, pelvic pain, and preterm labor</a:t>
            </a:r>
          </a:p>
          <a:p>
            <a:r>
              <a:rPr lang="en-US" sz="8600" dirty="0"/>
              <a:t>fetal position</a:t>
            </a:r>
          </a:p>
          <a:p>
            <a:r>
              <a:rPr lang="en-US" sz="8600" dirty="0"/>
              <a:t>Biophysical Profile and fetal Doppler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5EEDCE-AFAF-1048-A272-F8DAC741E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494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9E603-1353-9C43-87AB-BABB93D9A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49" y="428423"/>
            <a:ext cx="9886950" cy="1122680"/>
          </a:xfrm>
        </p:spPr>
        <p:txBody>
          <a:bodyPr>
            <a:normAutofit/>
          </a:bodyPr>
          <a:lstStyle/>
          <a:p>
            <a:r>
              <a:rPr lang="en-US" dirty="0"/>
              <a:t>Fetal measurements : BPD 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820FB44B-E649-4482-866E-3207034BC9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818946"/>
              </p:ext>
            </p:extLst>
          </p:nvPr>
        </p:nvGraphicFramePr>
        <p:xfrm>
          <a:off x="5067300" y="1562100"/>
          <a:ext cx="6953250" cy="4305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A satellite image of a planet&#10;&#10;Description automatically generated with low confidence">
            <a:extLst>
              <a:ext uri="{FF2B5EF4-FFF2-40B4-BE49-F238E27FC236}">
                <a16:creationId xmlns:a16="http://schemas.microsoft.com/office/drawing/2014/main" id="{37AE5161-68B3-E84F-9785-3A9EA81B522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388" r="21927" b="2"/>
          <a:stretch/>
        </p:blipFill>
        <p:spPr>
          <a:xfrm>
            <a:off x="1390649" y="1852674"/>
            <a:ext cx="3676651" cy="401556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DF2A18-5A23-2449-8A38-3EEBC6D7D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752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0A344B-481A-204E-864F-5E9C6BA32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3544" y="181208"/>
            <a:ext cx="3716513" cy="2713196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291B160E-F9B9-D142-BC71-8A0D53C1C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4350903"/>
            <a:ext cx="6206034" cy="24203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31B636-7A89-B743-8D82-BA5C10F0F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166" y="86745"/>
            <a:ext cx="5969000" cy="3975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78ABF1-ED14-4841-9D0B-599073E8FA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898" y="2894404"/>
            <a:ext cx="4920656" cy="370002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60BB8E-6970-3A4E-8825-43C81B5B0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007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9F5CA-E4B0-FD40-90AA-3CB515FF8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en-US" sz="3400" dirty="0" err="1"/>
              <a:t>Candee</a:t>
            </a:r>
            <a:r>
              <a:rPr lang="en-US" sz="3400" dirty="0"/>
              <a:t>, why do we care about these measurements in 3</a:t>
            </a:r>
            <a:r>
              <a:rPr lang="en-US" sz="3400" baseline="30000" dirty="0"/>
              <a:t>rd</a:t>
            </a:r>
            <a:r>
              <a:rPr lang="en-US" sz="3400" dirty="0"/>
              <a:t> trimester?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3A034-5378-5845-B408-58B8A7B7D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/>
          </a:bodyPr>
          <a:lstStyle/>
          <a:p>
            <a:r>
              <a:rPr lang="en-US" sz="2800" dirty="0"/>
              <a:t>Progressive diseases </a:t>
            </a:r>
          </a:p>
          <a:p>
            <a:pPr lvl="1"/>
            <a:r>
              <a:rPr lang="en-US" sz="2800" dirty="0"/>
              <a:t>Hydrocephalus </a:t>
            </a:r>
          </a:p>
          <a:p>
            <a:pPr lvl="1"/>
            <a:r>
              <a:rPr lang="en-US" sz="2800" dirty="0"/>
              <a:t>Maternal diabetes</a:t>
            </a:r>
          </a:p>
          <a:p>
            <a:pPr lvl="1"/>
            <a:r>
              <a:rPr lang="en-US" sz="2800" dirty="0"/>
              <a:t>Ventriculomegaly</a:t>
            </a:r>
          </a:p>
          <a:p>
            <a:pPr lvl="2"/>
            <a:r>
              <a:rPr lang="en-US" sz="2800" dirty="0"/>
              <a:t>Associated w/ compression of the choroid plexus </a:t>
            </a:r>
          </a:p>
          <a:p>
            <a:pPr marL="0" lvl="2" indent="0">
              <a:buNone/>
            </a:pPr>
            <a:endParaRPr lang="en-US" dirty="0"/>
          </a:p>
        </p:txBody>
      </p:sp>
      <p:pic>
        <p:nvPicPr>
          <p:cNvPr id="4" name="Picture 3" descr="A pair of shoes&#10;&#10;Description automatically generated with low confidence">
            <a:extLst>
              <a:ext uri="{FF2B5EF4-FFF2-40B4-BE49-F238E27FC236}">
                <a16:creationId xmlns:a16="http://schemas.microsoft.com/office/drawing/2014/main" id="{1956087B-CA61-9042-860D-7E04085B86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9" r="-1" b="1456"/>
          <a:stretch/>
        </p:blipFill>
        <p:spPr>
          <a:xfrm>
            <a:off x="20" y="-1"/>
            <a:ext cx="4373525" cy="3438081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1CCB060A-592C-2343-814B-2E0F536B2D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52" r="14307" b="1"/>
          <a:stretch/>
        </p:blipFill>
        <p:spPr>
          <a:xfrm>
            <a:off x="20" y="3438457"/>
            <a:ext cx="4373525" cy="3429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93B77-8857-1A47-99DC-81B0FC0CD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11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08BD1-8D69-D846-ACA2-07DAD99FE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3282695" cy="1485900"/>
          </a:xfrm>
        </p:spPr>
        <p:txBody>
          <a:bodyPr>
            <a:normAutofit/>
          </a:bodyPr>
          <a:lstStyle/>
          <a:p>
            <a:r>
              <a:rPr lang="en-US" sz="3400" dirty="0"/>
              <a:t>Fetal measurements : HC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17F2C-D4E9-0B40-A4C3-5C6B33768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3282694" cy="3581400"/>
          </a:xfrm>
        </p:spPr>
        <p:txBody>
          <a:bodyPr>
            <a:normAutofit/>
          </a:bodyPr>
          <a:lstStyle/>
          <a:p>
            <a:r>
              <a:rPr lang="en-US" sz="2400" dirty="0"/>
              <a:t>Should be measured in the same image of BPD</a:t>
            </a:r>
          </a:p>
          <a:p>
            <a:r>
              <a:rPr lang="en-US" sz="2400" dirty="0"/>
              <a:t>Include CSP and midline falx </a:t>
            </a:r>
          </a:p>
          <a:p>
            <a:r>
              <a:rPr lang="en-US" sz="2400" dirty="0"/>
              <a:t>Useful for asymmetric IUGR</a:t>
            </a:r>
          </a:p>
          <a:p>
            <a:r>
              <a:rPr lang="en-US" sz="2400" dirty="0"/>
              <a:t>Compare to AC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632B80-B66A-044E-862E-E63810934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467" y="761437"/>
            <a:ext cx="6517065" cy="501508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08E851-7951-9545-BBB7-CE576F1AD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188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137A68B-1C01-4B21-8F62-9F127D170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81EDE5-C8A5-1241-9ACA-B55462275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381888"/>
            <a:ext cx="4018839" cy="2035628"/>
          </a:xfrm>
        </p:spPr>
        <p:txBody>
          <a:bodyPr>
            <a:normAutofit/>
          </a:bodyPr>
          <a:lstStyle/>
          <a:p>
            <a:r>
              <a:rPr lang="en-US" sz="3400" dirty="0"/>
              <a:t>Fetal measurements:</a:t>
            </a:r>
            <a:br>
              <a:rPr lang="en-US" sz="3400" dirty="0"/>
            </a:br>
            <a:r>
              <a:rPr lang="en-US" sz="3400" dirty="0"/>
              <a:t> OFD and CI </a:t>
            </a:r>
            <a:br>
              <a:rPr lang="en-US" sz="3400" dirty="0"/>
            </a:br>
            <a:endParaRPr lang="en-US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F73E5-4DE3-D740-84A9-C06B8925C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605" y="2331821"/>
            <a:ext cx="4010296" cy="4217328"/>
          </a:xfrm>
        </p:spPr>
        <p:txBody>
          <a:bodyPr>
            <a:normAutofit/>
          </a:bodyPr>
          <a:lstStyle/>
          <a:p>
            <a:r>
              <a:rPr lang="en-US" sz="2400" dirty="0"/>
              <a:t>Occipitofrontal diameter (OFD)</a:t>
            </a:r>
          </a:p>
          <a:p>
            <a:r>
              <a:rPr lang="en-US" sz="2400" dirty="0"/>
              <a:t>OUTER to OUTER of the middle of the front of the occipital bones 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Cephalic index (CI)</a:t>
            </a:r>
          </a:p>
          <a:p>
            <a:r>
              <a:rPr lang="en-US" sz="2400" dirty="0"/>
              <a:t>CI = BPD/FOD x100</a:t>
            </a:r>
          </a:p>
          <a:p>
            <a:endParaRPr lang="en-US" sz="1500" dirty="0"/>
          </a:p>
          <a:p>
            <a:endParaRPr lang="en-US" sz="1500" dirty="0"/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BCBE98-69EA-40E7-B937-FCA553A58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3A2881F5-3B79-5441-B78E-5F8261C16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683" y="1343046"/>
            <a:ext cx="5384074" cy="418057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755FC-2D0F-CA4A-AF87-F9FB0C8E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379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4A78523B-8F5E-6846-8A43-9C95F8B448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334" b="8521"/>
          <a:stretch/>
        </p:blipFill>
        <p:spPr>
          <a:xfrm>
            <a:off x="-258" y="10"/>
            <a:ext cx="12188652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1B0DF80-22CF-4D07-BEFF-4119D53F7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258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tx2">
                  <a:alpha val="70000"/>
                </a:schemeClr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852059-7188-A542-87B3-39D479C91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468" y="552450"/>
            <a:ext cx="9601200" cy="14859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Fetal measurements : cerebellum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DDA647-412B-4CF7-812B-2F036F8C64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86653E05-73C7-49F4-A85F-3031440EC7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36358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994879-322C-5846-9E15-D24F78652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892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5F0C4-F4DD-BE4B-B2E1-C2FDD206E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020" y="685800"/>
            <a:ext cx="5642067" cy="1485900"/>
          </a:xfrm>
        </p:spPr>
        <p:txBody>
          <a:bodyPr>
            <a:noAutofit/>
          </a:bodyPr>
          <a:lstStyle/>
          <a:p>
            <a:r>
              <a:rPr lang="en-US" sz="4000" dirty="0"/>
              <a:t>Fetal measurements : binocular measurements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A36D1-66D5-8849-9136-2A529E9DC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0667" y="2286000"/>
            <a:ext cx="3656419" cy="3581400"/>
          </a:xfrm>
        </p:spPr>
        <p:txBody>
          <a:bodyPr>
            <a:normAutofit/>
          </a:bodyPr>
          <a:lstStyle/>
          <a:p>
            <a:r>
              <a:rPr lang="en-US" sz="2400" dirty="0"/>
              <a:t>BOD : Distance from outer edge of L and R fetal eyes</a:t>
            </a:r>
          </a:p>
          <a:p>
            <a:pPr marL="0" indent="0">
              <a:buNone/>
            </a:pPr>
            <a:r>
              <a:rPr lang="en-US" sz="2400" dirty="0"/>
              <a:t> </a:t>
            </a:r>
          </a:p>
          <a:p>
            <a:r>
              <a:rPr lang="en-US" sz="2400" dirty="0"/>
              <a:t>OD : Outer orbit to outer orbit 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IOD : Globes of the eyes </a:t>
            </a:r>
          </a:p>
          <a:p>
            <a:endParaRPr lang="en-US" dirty="0"/>
          </a:p>
        </p:txBody>
      </p:sp>
      <p:pic>
        <p:nvPicPr>
          <p:cNvPr id="5" name="Picture 4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5B55C134-0DAC-CA43-99F2-DA34C47F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61" y="2169225"/>
            <a:ext cx="6517065" cy="335375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E17CF0-F4CF-D440-9BFC-D62585850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1466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F024D02-87BB-4538-BB35-BD297D94ED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9DC837-FCAA-EE45-A4DD-5F1EB4A46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en-US" dirty="0"/>
              <a:t>Fetal body measurement : AC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85C8A7-A278-3446-A3AA-CFE30F4D0F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2666"/>
          <a:stretch/>
        </p:blipFill>
        <p:spPr>
          <a:xfrm>
            <a:off x="-1" y="10"/>
            <a:ext cx="4373546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73DA661-0AB2-4196-A6A3-7A92321C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1AB78-18EB-C449-9F6D-EA8F2A402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/>
          </a:bodyPr>
          <a:lstStyle/>
          <a:p>
            <a:r>
              <a:rPr lang="en-US" dirty="0"/>
              <a:t>Abdominal circumference is good indicator of fetal weight </a:t>
            </a:r>
          </a:p>
          <a:p>
            <a:r>
              <a:rPr lang="en-US" dirty="0"/>
              <a:t>Not good for determining gestational age</a:t>
            </a:r>
          </a:p>
          <a:p>
            <a:r>
              <a:rPr lang="en-US" dirty="0"/>
              <a:t>BPD TO AC ratio</a:t>
            </a:r>
          </a:p>
          <a:p>
            <a:pPr lvl="1"/>
            <a:r>
              <a:rPr lang="en-US" dirty="0"/>
              <a:t>13-33 head =</a:t>
            </a:r>
            <a:r>
              <a:rPr lang="en-US" dirty="0" err="1"/>
              <a:t>abd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Over 33 head &lt; </a:t>
            </a:r>
            <a:r>
              <a:rPr lang="en-US" dirty="0" err="1"/>
              <a:t>abd</a:t>
            </a:r>
            <a:r>
              <a:rPr lang="en-US" dirty="0"/>
              <a:t> 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82F09B-2D31-6245-9A3A-AE80C33BC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0172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137A68B-1C01-4B21-8F62-9F127D170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513AE3-C17F-904C-9132-DAE75B39A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1" y="345752"/>
            <a:ext cx="4892039" cy="2035628"/>
          </a:xfrm>
        </p:spPr>
        <p:txBody>
          <a:bodyPr>
            <a:normAutofit/>
          </a:bodyPr>
          <a:lstStyle/>
          <a:p>
            <a:r>
              <a:rPr lang="en-US" sz="4000" dirty="0"/>
              <a:t>Abdomen measurements errors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DE023-D1AA-3244-AE6A-04833276D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936" y="1665236"/>
            <a:ext cx="5795147" cy="4847012"/>
          </a:xfrm>
        </p:spPr>
        <p:txBody>
          <a:bodyPr>
            <a:normAutofit fontScale="32500" lnSpcReduction="20000"/>
          </a:bodyPr>
          <a:lstStyle/>
          <a:p>
            <a:r>
              <a:rPr lang="en-US" sz="7400" dirty="0"/>
              <a:t>Can’t see skin edge </a:t>
            </a:r>
          </a:p>
          <a:p>
            <a:r>
              <a:rPr lang="en-US" sz="7400" dirty="0"/>
              <a:t>Too big </a:t>
            </a:r>
          </a:p>
          <a:p>
            <a:pPr lvl="1"/>
            <a:r>
              <a:rPr lang="en-US" sz="7400" dirty="0"/>
              <a:t>Oblique plane </a:t>
            </a:r>
          </a:p>
          <a:p>
            <a:pPr lvl="1"/>
            <a:r>
              <a:rPr lang="en-US" sz="7400" dirty="0"/>
              <a:t>Fetus is prone </a:t>
            </a:r>
          </a:p>
          <a:p>
            <a:pPr lvl="2"/>
            <a:r>
              <a:rPr lang="en-US" sz="7400" dirty="0"/>
              <a:t>Landmarks are obscured</a:t>
            </a:r>
          </a:p>
          <a:p>
            <a:r>
              <a:rPr lang="en-US" sz="7400" dirty="0"/>
              <a:t>Too small</a:t>
            </a:r>
          </a:p>
          <a:p>
            <a:pPr lvl="1"/>
            <a:r>
              <a:rPr lang="en-US" sz="7400" dirty="0"/>
              <a:t>Ribs mistaken for skin</a:t>
            </a:r>
          </a:p>
          <a:p>
            <a:pPr lvl="1"/>
            <a:r>
              <a:rPr lang="en-US" sz="7400" dirty="0"/>
              <a:t>Fat on dependent side </a:t>
            </a:r>
          </a:p>
          <a:p>
            <a:r>
              <a:rPr lang="en-US" sz="7400" dirty="0"/>
              <a:t>Round image is best</a:t>
            </a:r>
          </a:p>
          <a:p>
            <a:r>
              <a:rPr lang="en-US" sz="7400" dirty="0"/>
              <a:t>Abdomen is compressed </a:t>
            </a:r>
          </a:p>
          <a:p>
            <a:pPr lvl="1"/>
            <a:r>
              <a:rPr lang="en-US" sz="7400" dirty="0"/>
              <a:t>Do not push too hard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BCBE98-69EA-40E7-B937-FCA553A58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19F1714A-A4F7-E142-AEC1-945C82434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683" y="741296"/>
            <a:ext cx="5384074" cy="53840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CA3344-8B1A-9B41-9164-9BB35CA51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115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136839-5670-8B42-ACBC-B64AD02252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8468" y="932025"/>
            <a:ext cx="10625429" cy="499394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820B05-AB0B-3E42-A61A-9A9B0BD5C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082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4902AA-4E7E-4D93-A756-AC2EF9AAF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12191998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AE0AE5A0-0098-4DC4-82DC-CCE4071B6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8299640" y="626654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6D28670-6E3D-4F4B-AD22-EFA33BF3C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0266" y="1010266"/>
            <a:ext cx="10171466" cy="48571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4C2AC-6C30-7247-840B-662641FFA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4430" y="1594885"/>
            <a:ext cx="9325970" cy="4091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Intra-uterine Growth Retardation (IUGR)</a:t>
            </a:r>
            <a:br>
              <a:rPr lang="en-US" sz="3200" dirty="0"/>
            </a:br>
            <a:r>
              <a:rPr lang="en-US" sz="3200" b="1" i="1" dirty="0"/>
              <a:t>Macrosomia</a:t>
            </a:r>
            <a:endParaRPr lang="en-US" sz="3200" dirty="0"/>
          </a:p>
          <a:p>
            <a:r>
              <a:rPr lang="en-US" sz="2400" dirty="0"/>
              <a:t>Large for Gestational age : weight (&gt; 4000 grams)</a:t>
            </a:r>
          </a:p>
          <a:p>
            <a:r>
              <a:rPr lang="en-US" sz="2400" dirty="0"/>
              <a:t>&gt;90th percentile</a:t>
            </a:r>
          </a:p>
          <a:p>
            <a:r>
              <a:rPr lang="en-US" sz="2400" dirty="0"/>
              <a:t>Associated with diabetic mothers, maternal obesity, diabetes, maternal weight gain, pregnancy &gt;40 weeks, advanced maternal age and multiparity.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9D74F-88B8-E343-951D-01B952282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320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9484204-AAC3-4FE4-AA51-51757C84A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5683C8-A934-5543-8B7E-19F575D98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39704"/>
            <a:ext cx="3299579" cy="5577840"/>
          </a:xfrm>
        </p:spPr>
        <p:txBody>
          <a:bodyPr anchor="ctr">
            <a:normAutofit/>
          </a:bodyPr>
          <a:lstStyle/>
          <a:p>
            <a:pPr algn="ctr"/>
            <a:r>
              <a:rPr lang="en-US" b="1" i="1" dirty="0"/>
              <a:t>IUGR (Intrauterine Growth Restriction)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51C25C9-BB7F-4B5D-AF71-F7CA080358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2723767"/>
              </p:ext>
            </p:extLst>
          </p:nvPr>
        </p:nvGraphicFramePr>
        <p:xfrm>
          <a:off x="4901472" y="639705"/>
          <a:ext cx="6506304" cy="5577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D8FD5C-5190-5F40-8A54-3A28ECC52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31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5FEBB1F-508E-4ACE-A53B-525FFA077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687ADC4-1812-437A-97AA-230888706C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6170E629-727E-4A2F-8228-0A71B67BD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ABA7F3F-D56F-4C06-84AC-03FC83B06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15374B5-D7C8-4AA9-BE65-DB7A0CA9B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C73A7452-ED0F-4903-A620-8D103E556C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F6A3F6CE-D581-4C37-8822-4F4A68325E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655E98F-CEC9-3B4A-84C5-3297CD8C1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128" y="1788454"/>
            <a:ext cx="8361229" cy="20982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200" cap="all" dirty="0"/>
              <a:t>GREAT VIDEO TO WATCH!!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C3157-B149-2949-AD3D-D1E69A3EC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9906" y="3956279"/>
            <a:ext cx="6831673" cy="108623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300" dirty="0">
                <a:solidFill>
                  <a:schemeClr val="tx1"/>
                </a:solidFill>
              </a:rPr>
              <a:t>https://</a:t>
            </a:r>
            <a:r>
              <a:rPr lang="en-US" sz="2300" dirty="0" err="1">
                <a:solidFill>
                  <a:schemeClr val="tx1"/>
                </a:solidFill>
              </a:rPr>
              <a:t>www.youtube.com</a:t>
            </a:r>
            <a:r>
              <a:rPr lang="en-US" sz="2300" dirty="0">
                <a:solidFill>
                  <a:schemeClr val="tx1"/>
                </a:solidFill>
              </a:rPr>
              <a:t>/</a:t>
            </a:r>
            <a:r>
              <a:rPr lang="en-US" sz="2300" dirty="0" err="1">
                <a:solidFill>
                  <a:schemeClr val="tx1"/>
                </a:solidFill>
              </a:rPr>
              <a:t>watch?v</a:t>
            </a:r>
            <a:r>
              <a:rPr lang="en-US" sz="2300" dirty="0">
                <a:solidFill>
                  <a:schemeClr val="tx1"/>
                </a:solidFill>
              </a:rPr>
              <a:t>=9TRI7SHyuOw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2DE165-405F-794A-BA18-DDF78B634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792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A1F2E-7506-0542-8FB3-F6C5F91DD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4114" y="1637440"/>
            <a:ext cx="3355942" cy="351551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cap="all" dirty="0"/>
              <a:t>Peace out third quarter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F2C3A21-C076-7B4C-A659-00FA3C8500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115" y="432895"/>
            <a:ext cx="8075237" cy="605642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769095-61A8-944A-B912-3F52BE122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266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2CDB7-2DCC-664C-B2AD-439E0292A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4430" y="1398896"/>
            <a:ext cx="9325970" cy="1160059"/>
          </a:xfrm>
        </p:spPr>
        <p:txBody>
          <a:bodyPr>
            <a:normAutofit/>
          </a:bodyPr>
          <a:lstStyle/>
          <a:p>
            <a:r>
              <a:rPr lang="en-US"/>
              <a:t>References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8D92B-C625-9840-B447-39D3CF5FE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4430" y="1805940"/>
            <a:ext cx="9325970" cy="3880627"/>
          </a:xfrm>
        </p:spPr>
        <p:txBody>
          <a:bodyPr>
            <a:normAutofit fontScale="92500" lnSpcReduction="10000"/>
          </a:bodyPr>
          <a:lstStyle/>
          <a:p>
            <a:endParaRPr lang="en" dirty="0">
              <a:latin typeface="Roboto"/>
              <a:ea typeface="Roboto"/>
              <a:cs typeface="Roboto"/>
              <a:sym typeface="Roboto"/>
            </a:endParaRPr>
          </a:p>
          <a:p>
            <a:r>
              <a:rPr lang="en" dirty="0">
                <a:latin typeface="Roboto"/>
                <a:ea typeface="Roboto"/>
                <a:cs typeface="Roboto"/>
                <a:sym typeface="Roboto"/>
              </a:rPr>
              <a:t>Stephenson, Susan R. “Chapter 29” </a:t>
            </a:r>
            <a:r>
              <a:rPr lang="en" i="1" dirty="0">
                <a:latin typeface="Roboto"/>
                <a:ea typeface="Roboto"/>
                <a:cs typeface="Roboto"/>
                <a:sym typeface="Roboto"/>
              </a:rPr>
              <a:t>Diagnostic Medical Sonography: Obstetrics and Gynecology</a:t>
            </a:r>
            <a:r>
              <a:rPr lang="en" dirty="0">
                <a:latin typeface="Roboto"/>
                <a:ea typeface="Roboto"/>
                <a:cs typeface="Roboto"/>
                <a:sym typeface="Roboto"/>
              </a:rPr>
              <a:t>, by Amber </a:t>
            </a:r>
            <a:r>
              <a:rPr lang="en" dirty="0" err="1">
                <a:latin typeface="Roboto"/>
                <a:ea typeface="Roboto"/>
                <a:cs typeface="Roboto"/>
                <a:sym typeface="Roboto"/>
              </a:rPr>
              <a:t>Matuzak</a:t>
            </a:r>
            <a:r>
              <a:rPr lang="en" dirty="0">
                <a:latin typeface="Roboto"/>
                <a:ea typeface="Roboto"/>
                <a:cs typeface="Roboto"/>
                <a:sym typeface="Roboto"/>
              </a:rPr>
              <a:t>, 4th ed., Wolters Kluwer Health, 2018, pp. 391-419</a:t>
            </a:r>
          </a:p>
          <a:p>
            <a:r>
              <a:rPr lang="en-US" dirty="0">
                <a:latin typeface="Roboto"/>
                <a:ea typeface="Roboto"/>
                <a:cs typeface="Roboto"/>
                <a:sym typeface="Roboto"/>
              </a:rPr>
              <a:t>Fong, Katherine. </a:t>
            </a:r>
            <a:r>
              <a:rPr lang="en-US" dirty="0">
                <a:latin typeface="Roboto"/>
                <a:ea typeface="Roboto"/>
                <a:cs typeface="Roboto"/>
                <a:sym typeface="Roboto"/>
                <a:hlinkClick r:id="rId2"/>
              </a:rPr>
              <a:t>https://pubs.rsna.org/doi/full/10.1148/rg.241035027</a:t>
            </a:r>
            <a:r>
              <a:rPr lang="en-US" dirty="0">
                <a:latin typeface="Roboto"/>
                <a:ea typeface="Roboto"/>
                <a:cs typeface="Roboto"/>
                <a:sym typeface="Roboto"/>
              </a:rPr>
              <a:t>    2004, Jan 1 </a:t>
            </a:r>
          </a:p>
          <a:p>
            <a:r>
              <a:rPr lang="en-US" dirty="0">
                <a:latin typeface="Roboto"/>
                <a:ea typeface="Roboto"/>
                <a:cs typeface="Roboto"/>
                <a:sym typeface="Roboto"/>
                <a:hlinkClick r:id="rId3"/>
              </a:rPr>
              <a:t>https://www.ncbi.nlm.nih.gov/pmc/articles/PMC7137302/</a:t>
            </a:r>
            <a:endParaRPr lang="en-US" dirty="0">
              <a:latin typeface="Roboto"/>
              <a:ea typeface="Roboto"/>
              <a:cs typeface="Roboto"/>
              <a:sym typeface="Roboto"/>
            </a:endParaRPr>
          </a:p>
          <a:p>
            <a:r>
              <a:rPr lang="en-US" dirty="0">
                <a:latin typeface="Roboto"/>
                <a:ea typeface="Roboto"/>
                <a:cs typeface="Roboto"/>
                <a:sym typeface="Roboto"/>
              </a:rPr>
              <a:t>https://</a:t>
            </a:r>
            <a:r>
              <a:rPr lang="en-US" dirty="0" err="1">
                <a:latin typeface="Roboto"/>
                <a:ea typeface="Roboto"/>
                <a:cs typeface="Roboto"/>
                <a:sym typeface="Roboto"/>
              </a:rPr>
              <a:t>www.ajronline.org</a:t>
            </a:r>
            <a:r>
              <a:rPr lang="en-US" dirty="0">
                <a:latin typeface="Roboto"/>
                <a:ea typeface="Roboto"/>
                <a:cs typeface="Roboto"/>
                <a:sym typeface="Roboto"/>
              </a:rPr>
              <a:t>/</a:t>
            </a:r>
            <a:r>
              <a:rPr lang="en-US" dirty="0" err="1">
                <a:latin typeface="Roboto"/>
                <a:ea typeface="Roboto"/>
                <a:cs typeface="Roboto"/>
                <a:sym typeface="Roboto"/>
              </a:rPr>
              <a:t>doi</a:t>
            </a:r>
            <a:r>
              <a:rPr lang="en-US" dirty="0">
                <a:latin typeface="Roboto"/>
                <a:ea typeface="Roboto"/>
                <a:cs typeface="Roboto"/>
                <a:sym typeface="Roboto"/>
              </a:rPr>
              <a:t>/pdf/10.2214/ajr.164.3.7863900</a:t>
            </a:r>
          </a:p>
          <a:p>
            <a:r>
              <a:rPr lang="en-US" dirty="0">
                <a:latin typeface="Roboto"/>
                <a:ea typeface="Roboto"/>
                <a:cs typeface="Roboto"/>
                <a:sym typeface="Roboto"/>
                <a:hlinkClick r:id="rId4"/>
              </a:rPr>
              <a:t>https://www.ncbi.nlm.nih.gov/pmc/articles/PMC6278043/</a:t>
            </a:r>
            <a:endParaRPr lang="en-US" dirty="0">
              <a:latin typeface="Roboto"/>
              <a:ea typeface="Roboto"/>
              <a:cs typeface="Roboto"/>
              <a:sym typeface="Roboto"/>
            </a:endParaRPr>
          </a:p>
          <a:p>
            <a:r>
              <a:rPr lang="en-US" dirty="0">
                <a:latin typeface="Roboto"/>
                <a:ea typeface="Roboto"/>
                <a:cs typeface="Roboto"/>
                <a:sym typeface="Roboto"/>
                <a:hlinkClick r:id="rId5"/>
              </a:rPr>
              <a:t>https://www.ultrasoundpaedia.com/normal-3rdtrimester/</a:t>
            </a:r>
            <a:endParaRPr lang="en-US" dirty="0">
              <a:latin typeface="Roboto"/>
              <a:ea typeface="Roboto"/>
              <a:cs typeface="Roboto"/>
              <a:sym typeface="Roboto"/>
            </a:endParaRPr>
          </a:p>
          <a:p>
            <a:r>
              <a:rPr lang="en-US" dirty="0">
                <a:latin typeface="Roboto"/>
                <a:ea typeface="Roboto"/>
                <a:cs typeface="Roboto"/>
                <a:sym typeface="Roboto"/>
              </a:rPr>
              <a:t>https://</a:t>
            </a:r>
            <a:r>
              <a:rPr lang="en-US" dirty="0" err="1">
                <a:latin typeface="Roboto"/>
                <a:ea typeface="Roboto"/>
                <a:cs typeface="Roboto"/>
                <a:sym typeface="Roboto"/>
              </a:rPr>
              <a:t>www.youtube.com</a:t>
            </a:r>
            <a:r>
              <a:rPr lang="en-US" dirty="0">
                <a:latin typeface="Roboto"/>
                <a:ea typeface="Roboto"/>
                <a:cs typeface="Roboto"/>
                <a:sym typeface="Roboto"/>
              </a:rPr>
              <a:t>/</a:t>
            </a:r>
            <a:r>
              <a:rPr lang="en-US" dirty="0" err="1">
                <a:latin typeface="Roboto"/>
                <a:ea typeface="Roboto"/>
                <a:cs typeface="Roboto"/>
                <a:sym typeface="Roboto"/>
              </a:rPr>
              <a:t>watch?v</a:t>
            </a:r>
            <a:r>
              <a:rPr lang="en-US" dirty="0">
                <a:latin typeface="Roboto"/>
                <a:ea typeface="Roboto"/>
                <a:cs typeface="Roboto"/>
                <a:sym typeface="Roboto"/>
              </a:rPr>
              <a:t>=9TRI7SHyuOw</a:t>
            </a:r>
          </a:p>
          <a:p>
            <a:endParaRPr lang="en-US" dirty="0">
              <a:latin typeface="Roboto"/>
              <a:ea typeface="Roboto"/>
              <a:cs typeface="Roboto"/>
              <a:sym typeface="Roboto"/>
            </a:endParaRPr>
          </a:p>
          <a:p>
            <a:endParaRPr lang="en" dirty="0">
              <a:latin typeface="Roboto"/>
              <a:ea typeface="Roboto"/>
              <a:cs typeface="Roboto"/>
              <a:sym typeface="Roboto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DAC8F-9E91-2548-8376-8AFE3961D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298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{FDA4DCA7-8E15-E646-B977-51408FAB1843}tf10001072</Template>
  <TotalTime>2589</TotalTime>
  <Words>613</Words>
  <Application>Microsoft Macintosh PowerPoint</Application>
  <PresentationFormat>Widescreen</PresentationFormat>
  <Paragraphs>114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Franklin Gothic Book</vt:lpstr>
      <vt:lpstr>Roboto</vt:lpstr>
      <vt:lpstr>Crop</vt:lpstr>
      <vt:lpstr>Maternal/Fetal measurements and sonographic assessment for fetal growth </vt:lpstr>
      <vt:lpstr>What you should have a better understanding of at the end of the lecture..</vt:lpstr>
      <vt:lpstr>Second and third trimester ultrasounds are performed for..</vt:lpstr>
      <vt:lpstr>Fetal measurements : BPD </vt:lpstr>
      <vt:lpstr>PowerPoint Presentation</vt:lpstr>
      <vt:lpstr>Candee, why do we care about these measurements in 3rd trimester? </vt:lpstr>
      <vt:lpstr>Fetal measurements : HC </vt:lpstr>
      <vt:lpstr>Fetal measurements:  OFD and CI  </vt:lpstr>
      <vt:lpstr>Fetal measurements : cerebellum </vt:lpstr>
      <vt:lpstr>Fetal measurements : binocular measurements </vt:lpstr>
      <vt:lpstr>Fetal body measurement : AC </vt:lpstr>
      <vt:lpstr>Abdomen measurements errors</vt:lpstr>
      <vt:lpstr>PowerPoint Presentation</vt:lpstr>
      <vt:lpstr>PowerPoint Presentation</vt:lpstr>
      <vt:lpstr>IUGR (Intrauterine Growth Restriction) </vt:lpstr>
      <vt:lpstr>GREAT VIDEO TO WATCH!!</vt:lpstr>
      <vt:lpstr>Peace out third quarter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Maternal/Fetal measurements and sonographic assessment for fetal growth </dc:title>
  <dc:creator>Admin Lam</dc:creator>
  <cp:lastModifiedBy>Admin Lam</cp:lastModifiedBy>
  <cp:revision>46</cp:revision>
  <dcterms:created xsi:type="dcterms:W3CDTF">2021-03-10T05:48:51Z</dcterms:created>
  <dcterms:modified xsi:type="dcterms:W3CDTF">2021-03-14T21:56:00Z</dcterms:modified>
</cp:coreProperties>
</file>