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9" r:id="rId14"/>
    <p:sldId id="266" r:id="rId15"/>
    <p:sldId id="272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EFF"/>
    <a:srgbClr val="36C18E"/>
    <a:srgbClr val="AC67B5"/>
    <a:srgbClr val="5CCB2A"/>
    <a:srgbClr val="6BF031"/>
    <a:srgbClr val="F7754C"/>
    <a:srgbClr val="F2A1F8"/>
    <a:srgbClr val="FC3648"/>
    <a:srgbClr val="F61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7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0DD78-0706-D844-A43D-20F9B88854E4}" type="datetimeFigureOut">
              <a:rPr lang="en-US" smtClean="0"/>
              <a:t>3/7/21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48E84-4164-4C49-B4D3-728D01A1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81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Multiple gestations have</a:t>
            </a:r>
            <a:r>
              <a:rPr lang="en-US" baseline="0" dirty="0" smtClean="0"/>
              <a:t> increased over the past decade accounting for 3% of all births.</a:t>
            </a: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Twins are mostly</a:t>
            </a:r>
            <a:r>
              <a:rPr lang="en-US" baseline="0" dirty="0" smtClean="0"/>
              <a:t> commonly the result of assisted reproductive technologies, an increase in FSH concentration as women age, and heritage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African Americans have the highest rate of multiple gestations with a rate of 1/72  and Asians have the lowest, with a rate of 1/92.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95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Dizygotic: two ova are fertilized. In this case the</a:t>
            </a:r>
            <a:r>
              <a:rPr lang="en-US" baseline="0" dirty="0" smtClean="0"/>
              <a:t> twins share 50% of their genotype with variable phenotypic makeup.  </a:t>
            </a: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Monozygotic: one ovum is fertilized</a:t>
            </a:r>
            <a:r>
              <a:rPr lang="en-US" baseline="0" dirty="0" smtClean="0"/>
              <a:t> and splits in two.</a:t>
            </a:r>
            <a:r>
              <a:rPr lang="en-US" dirty="0" smtClean="0"/>
              <a:t> In this case the</a:t>
            </a:r>
            <a:r>
              <a:rPr lang="en-US" baseline="0" dirty="0" smtClean="0"/>
              <a:t> twins share 100% of their genotype and display the same phenotypic characteristics.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59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Twins</a:t>
            </a:r>
            <a:r>
              <a:rPr lang="en-US" baseline="0" dirty="0" smtClean="0"/>
              <a:t> c</a:t>
            </a:r>
            <a:r>
              <a:rPr lang="en-US" dirty="0" smtClean="0"/>
              <a:t>an be same or opposite sex.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You can </a:t>
            </a:r>
            <a:r>
              <a:rPr lang="en-US" dirty="0" err="1" smtClean="0"/>
              <a:t>dichorionic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diamniotic</a:t>
            </a:r>
            <a:r>
              <a:rPr lang="en-US" baseline="0" dirty="0" smtClean="0"/>
              <a:t> with a fused placenta. This just means that the zygotes implanted really close to one another but they still their own </a:t>
            </a:r>
            <a:r>
              <a:rPr lang="en-US" baseline="0" dirty="0" err="1" smtClean="0"/>
              <a:t>chorions</a:t>
            </a:r>
            <a:r>
              <a:rPr lang="en-US" baseline="0" dirty="0" smtClean="0"/>
              <a:t> so they are not at risk for vascular anastomosis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1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As pregnancy</a:t>
            </a:r>
            <a:r>
              <a:rPr lang="en-US" baseline="0" dirty="0" smtClean="0"/>
              <a:t> progresses determining </a:t>
            </a:r>
            <a:r>
              <a:rPr lang="en-US" baseline="0" dirty="0" err="1" smtClean="0"/>
              <a:t>chorionicity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amnionicity</a:t>
            </a:r>
            <a:r>
              <a:rPr lang="en-US" baseline="0" dirty="0" smtClean="0"/>
              <a:t> becomes more difficult.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7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Share one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chorion</a:t>
            </a:r>
            <a:r>
              <a:rPr lang="en-US" baseline="0" dirty="0" smtClean="0"/>
              <a:t> so they have a higher risk for vascular anastomosis.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err="1" smtClean="0"/>
              <a:t>Monochorionic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Diamniotic</a:t>
            </a:r>
            <a:r>
              <a:rPr lang="en-US" baseline="0" dirty="0" smtClean="0"/>
              <a:t> is the most common type. </a:t>
            </a: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Pg. 675 in the book says 25% and 75%.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08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is monozygotic</a:t>
            </a:r>
            <a:r>
              <a:rPr lang="en-US" baseline="0" dirty="0" smtClean="0"/>
              <a:t> twinning with </a:t>
            </a:r>
            <a:r>
              <a:rPr lang="en-US" baseline="0" dirty="0" err="1" smtClean="0"/>
              <a:t>dichorionic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diamniotic</a:t>
            </a:r>
            <a:r>
              <a:rPr lang="en-US" baseline="0" dirty="0" smtClean="0"/>
              <a:t>. In this case the twins would be identical (share all of their genes) oppose to fraternal (share half of their genes).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42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</a:t>
            </a:r>
            <a:r>
              <a:rPr lang="en-US" baseline="0" dirty="0" smtClean="0"/>
              <a:t> to 7 weeks, using the number of gestational sacs to determine </a:t>
            </a:r>
            <a:r>
              <a:rPr lang="en-US" baseline="0" dirty="0" err="1" smtClean="0"/>
              <a:t>chorionicity</a:t>
            </a:r>
            <a:r>
              <a:rPr lang="en-US" baseline="0" dirty="0" smtClean="0"/>
              <a:t> can be difficult. A report found that between 5-5.9 weeks 11% of </a:t>
            </a:r>
            <a:r>
              <a:rPr lang="en-US" baseline="0" dirty="0" err="1" smtClean="0"/>
              <a:t>dichorionic</a:t>
            </a:r>
            <a:r>
              <a:rPr lang="en-US" baseline="0" dirty="0" smtClean="0"/>
              <a:t> gestations and 86% </a:t>
            </a:r>
            <a:r>
              <a:rPr lang="en-US" baseline="0" dirty="0" err="1" smtClean="0"/>
              <a:t>monochorionic</a:t>
            </a:r>
            <a:r>
              <a:rPr lang="en-US" baseline="0" dirty="0" smtClean="0"/>
              <a:t> were missed diagnosed as singletons (pg. 676).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52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Label twins to keep track of each individual</a:t>
            </a:r>
            <a:r>
              <a:rPr lang="en-US" baseline="0" dirty="0" smtClean="0"/>
              <a:t>’s twin growth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Fetal genitalia can determine twin type be opposite sex twin always mean dizygotic twins.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Great discrepancy between CRL of twins suggests possibility of single fetal loss.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Uncomplicated </a:t>
            </a:r>
            <a:r>
              <a:rPr lang="en-US" dirty="0" err="1" smtClean="0"/>
              <a:t>dichorionic</a:t>
            </a:r>
            <a:r>
              <a:rPr lang="en-US" baseline="0" dirty="0" smtClean="0"/>
              <a:t> </a:t>
            </a:r>
            <a:r>
              <a:rPr lang="en-US" dirty="0" smtClean="0"/>
              <a:t>twins should have a first trimester scan, detailed second trimester</a:t>
            </a:r>
            <a:r>
              <a:rPr lang="en-US" baseline="0" dirty="0" smtClean="0"/>
              <a:t> scan, and scans every 4 weeks after that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Uncomplicated </a:t>
            </a:r>
            <a:r>
              <a:rPr lang="en-US" baseline="0" dirty="0" err="1" smtClean="0"/>
              <a:t>monochorionic</a:t>
            </a:r>
            <a:r>
              <a:rPr lang="en-US" baseline="0" dirty="0" smtClean="0"/>
              <a:t> twins should have a first trimester scan, and be scanned every two weeks after 16 weeks to monitor for twin-to-twin transfusion syndrome (TTTS) and twin anemia polycythemia sequence (TAPS).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Routine 20 week anatomy scans are still performed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TTTS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aseline="0" dirty="0" smtClean="0"/>
              <a:t>https://</a:t>
            </a:r>
            <a:r>
              <a:rPr lang="en-US" baseline="0" dirty="0" err="1" smtClean="0"/>
              <a:t>www.hopkinsmedicine.org</a:t>
            </a:r>
            <a:r>
              <a:rPr lang="en-US" baseline="0" dirty="0" smtClean="0"/>
              <a:t>/health/conditions-and-diseases/</a:t>
            </a:r>
            <a:r>
              <a:rPr lang="en-US" baseline="0" dirty="0" err="1" smtClean="0"/>
              <a:t>twintotwin</a:t>
            </a:r>
            <a:r>
              <a:rPr lang="en-US" baseline="0" dirty="0" smtClean="0"/>
              <a:t>-transfusion-syndrome-</a:t>
            </a:r>
            <a:r>
              <a:rPr lang="en-US" baseline="0" dirty="0" err="1" smtClean="0"/>
              <a:t>ttts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TAPS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aseline="0" dirty="0" smtClean="0"/>
              <a:t>https://</a:t>
            </a:r>
            <a:r>
              <a:rPr lang="en-US" baseline="0" dirty="0" err="1" smtClean="0"/>
              <a:t>www.hopkinsmedicine.org</a:t>
            </a:r>
            <a:r>
              <a:rPr lang="en-US" baseline="0" dirty="0" smtClean="0"/>
              <a:t>/health/conditions-and-diseases/twin-anemia-polycythemia-sequence-taps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71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same as</a:t>
            </a:r>
            <a:r>
              <a:rPr lang="en-US" baseline="0" dirty="0" smtClean="0"/>
              <a:t> a singleton scan, with each fetus getting their own anatomy scan.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Still want to determine </a:t>
            </a:r>
            <a:r>
              <a:rPr lang="en-US" baseline="0" dirty="0" err="1" smtClean="0"/>
              <a:t>chorionicity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amnionicity</a:t>
            </a:r>
            <a:r>
              <a:rPr lang="en-US" baseline="0" dirty="0" smtClean="0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Membrane thickness is not as reliable after 26 weeks because the membrane thins as pregnancy progresses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Should use descriptive identifiers for labeling twins to avoid mixing up the fetuses and to be able to properly track their growth. The presenting twin should be twin A.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Take note of size discrepancy between twins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36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46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Really</a:t>
            </a:r>
            <a:r>
              <a:rPr lang="en-US" baseline="0" dirty="0" smtClean="0"/>
              <a:t> evaluate the umbilical cord.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Look for cord insertion sites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Check for knots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11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third trimester you</a:t>
            </a:r>
            <a:r>
              <a:rPr lang="en-US" baseline="0" dirty="0" smtClean="0"/>
              <a:t> essentially asses fetal growth.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obgyn.onlinelibrary.wiley.com</a:t>
            </a:r>
            <a:r>
              <a:rPr lang="en-US" dirty="0" smtClean="0"/>
              <a:t>/</a:t>
            </a:r>
            <a:r>
              <a:rPr lang="en-US" dirty="0" err="1" smtClean="0"/>
              <a:t>doi</a:t>
            </a:r>
            <a:r>
              <a:rPr lang="en-US" dirty="0" smtClean="0"/>
              <a:t>/10.1002/uog.15821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18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MRI images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dichorionic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diamnitoic</a:t>
            </a:r>
            <a:r>
              <a:rPr lang="en-US" baseline="0" dirty="0" smtClean="0"/>
              <a:t> gestation.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48E84-4164-4C49-B4D3-728D01A1AA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68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8.jpe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chopen.com/books/multiple-pregnancy-new-challenges/early-pregnancy-ultrasound-assessment-of-multiple-pregnancy" TargetMode="External"/><Relationship Id="rId4" Type="http://schemas.openxmlformats.org/officeDocument/2006/relationships/hyperlink" Target="https://www.genome.gov/genetics-glossary/identical-twins" TargetMode="External"/><Relationship Id="rId5" Type="http://schemas.openxmlformats.org/officeDocument/2006/relationships/hyperlink" Target="https://obgyn.onlinelibrary.wiley.com/doi/10.1002/uog.15821" TargetMode="External"/><Relationship Id="rId6" Type="http://schemas.openxmlformats.org/officeDocument/2006/relationships/hyperlink" Target="https://www.hopkinsmedicine.org/health/conditions-and-diseases/twin-anemia-polycythemia-sequence-taps" TargetMode="External"/><Relationship Id="rId7" Type="http://schemas.openxmlformats.org/officeDocument/2006/relationships/hyperlink" Target="https://www.hopkinsmedicine.org/health/conditions-and-diseases/twintotwin-transfusion-syndrome-ttts" TargetMode="External"/><Relationship Id="rId8" Type="http://schemas.openxmlformats.org/officeDocument/2006/relationships/hyperlink" Target="https://link.springer.com/article/10.1007/s40556-014-0019-6" TargetMode="External"/><Relationship Id="rId9" Type="http://schemas.openxmlformats.org/officeDocument/2006/relationships/hyperlink" Target="https://www.glowm.com/pdf/Ultrasound_in_obstetrics_and_gynecology-chapter7.pdf" TargetMode="External"/><Relationship Id="rId10" Type="http://schemas.openxmlformats.org/officeDocument/2006/relationships/hyperlink" Target="http://radnet.bidmc.harvard.edu/fetalatlas/gestations/didi/didi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adiologykey.com/multiple-pregnancies-in-the-first-trimester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198" y="180534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2A1F8"/>
                </a:solidFill>
                <a:latin typeface="Comic Sans MS"/>
                <a:cs typeface="Comic Sans MS"/>
              </a:rPr>
              <a:t>Let’s Talk About Twinning</a:t>
            </a:r>
            <a:endParaRPr lang="en-US" sz="5400" dirty="0">
              <a:solidFill>
                <a:srgbClr val="F2A1F8"/>
              </a:solidFill>
              <a:latin typeface="Comic Sans MS"/>
              <a:cs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6674" y="6219081"/>
            <a:ext cx="3427326" cy="5200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2A1F8"/>
                </a:solidFill>
                <a:latin typeface="Comic Sans MS"/>
                <a:cs typeface="Comic Sans MS"/>
              </a:rPr>
              <a:t>By Nailah Hollman</a:t>
            </a:r>
            <a:endParaRPr lang="en-US" dirty="0">
              <a:solidFill>
                <a:srgbClr val="F2A1F8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2790" cy="16156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55931"/>
            <a:ext cx="2545292" cy="15832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94" y="0"/>
            <a:ext cx="2470908" cy="16156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6982" y="4491949"/>
            <a:ext cx="2525698" cy="17271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882" y="0"/>
            <a:ext cx="2093223" cy="16156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9025" y="0"/>
            <a:ext cx="2034975" cy="20111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5293" y="4980723"/>
            <a:ext cx="2470908" cy="17584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/>
          <a:srcRect l="13688" t="29793" r="13129"/>
          <a:stretch/>
        </p:blipFill>
        <p:spPr>
          <a:xfrm>
            <a:off x="6469413" y="2694921"/>
            <a:ext cx="2674587" cy="17970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806921"/>
            <a:ext cx="3167217" cy="194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7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Objectives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43" y="1503189"/>
            <a:ext cx="8998857" cy="341803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²"/>
            </a:pPr>
            <a:r>
              <a:rPr lang="en-US" b="1" dirty="0" smtClean="0">
                <a:solidFill>
                  <a:srgbClr val="F7754C"/>
                </a:solidFill>
              </a:rPr>
              <a:t> 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Types of twinning and their </a:t>
            </a:r>
            <a:r>
              <a:rPr lang="en-US" dirty="0" err="1" smtClean="0">
                <a:solidFill>
                  <a:srgbClr val="F7754C"/>
                </a:solidFill>
                <a:latin typeface="Comic Sans MS"/>
                <a:cs typeface="Comic Sans MS"/>
              </a:rPr>
              <a:t>sonographic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 appearance.</a:t>
            </a:r>
          </a:p>
          <a:p>
            <a:pPr>
              <a:buFont typeface="Wingdings" charset="2"/>
              <a:buChar char="²"/>
            </a:pPr>
            <a:r>
              <a:rPr lang="en-US" dirty="0">
                <a:solidFill>
                  <a:srgbClr val="F7754C"/>
                </a:solidFill>
                <a:latin typeface="Comic Sans MS"/>
                <a:cs typeface="Comic Sans MS"/>
              </a:rPr>
              <a:t>How do 1st trimester, 2nd trimester, and 3rd 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trimester’s </a:t>
            </a:r>
            <a:r>
              <a:rPr lang="en-US" dirty="0">
                <a:solidFill>
                  <a:srgbClr val="F7754C"/>
                </a:solidFill>
                <a:latin typeface="Comic Sans MS"/>
                <a:cs typeface="Comic Sans MS"/>
              </a:rPr>
              <a:t>scanning 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differ for twins. </a:t>
            </a:r>
          </a:p>
          <a:p>
            <a:pPr>
              <a:buFont typeface="Wingdings" charset="2"/>
              <a:buChar char="²"/>
            </a:pPr>
            <a:r>
              <a:rPr lang="en-US" dirty="0">
                <a:solidFill>
                  <a:srgbClr val="F7754C"/>
                </a:solidFill>
                <a:latin typeface="Comic Sans MS"/>
                <a:cs typeface="Comic Sans MS"/>
              </a:rPr>
              <a:t>How to perform a 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20-week </a:t>
            </a:r>
            <a:r>
              <a:rPr lang="en-US" dirty="0">
                <a:solidFill>
                  <a:srgbClr val="F7754C"/>
                </a:solidFill>
                <a:latin typeface="Comic Sans MS"/>
                <a:cs typeface="Comic Sans MS"/>
              </a:rPr>
              <a:t>anatomy scan on a twin </a:t>
            </a:r>
            <a:r>
              <a:rPr lang="en-US" dirty="0" smtClean="0">
                <a:solidFill>
                  <a:srgbClr val="F7754C"/>
                </a:solidFill>
                <a:latin typeface="Comic Sans MS"/>
                <a:cs typeface="Comic Sans MS"/>
              </a:rPr>
              <a:t>pregnancy. </a:t>
            </a:r>
            <a:endParaRPr lang="en-US" dirty="0">
              <a:solidFill>
                <a:srgbClr val="F7754C"/>
              </a:solidFill>
              <a:latin typeface="Comic Sans MS"/>
              <a:cs typeface="Comic Sans MS"/>
            </a:endParaRPr>
          </a:p>
          <a:p>
            <a:pPr>
              <a:buFont typeface="Wingdings" charset="2"/>
              <a:buChar char="²"/>
            </a:pPr>
            <a:endParaRPr lang="en-US" dirty="0">
              <a:solidFill>
                <a:srgbClr val="F7754C"/>
              </a:solidFill>
              <a:latin typeface="Comic Sans MS"/>
              <a:cs typeface="Comic Sans MS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F7754C"/>
              </a:solidFill>
              <a:latin typeface="Comic Sans MS"/>
              <a:cs typeface="Comic Sans MS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F7754C"/>
              </a:solidFill>
              <a:latin typeface="Comic Sans MS"/>
              <a:cs typeface="Comic Sans MS"/>
            </a:endParaRPr>
          </a:p>
          <a:p>
            <a:pPr marL="0" indent="0">
              <a:buNone/>
            </a:pPr>
            <a:endParaRPr lang="en-US" b="1" dirty="0">
              <a:solidFill>
                <a:srgbClr val="F7754C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94" y="4681646"/>
            <a:ext cx="3547913" cy="1988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876" y="4536981"/>
            <a:ext cx="3797300" cy="213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63667" y="30691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2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95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5CCB2A"/>
                </a:solidFill>
                <a:latin typeface="Comic Sans MS"/>
                <a:cs typeface="Comic Sans MS"/>
              </a:rPr>
              <a:t>Types of Twinning</a:t>
            </a:r>
            <a:endParaRPr lang="en-US" sz="4800" dirty="0">
              <a:solidFill>
                <a:srgbClr val="5CCB2A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96" y="2187828"/>
            <a:ext cx="8220323" cy="4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7638" y="1603052"/>
            <a:ext cx="29110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5CCB2A"/>
                </a:solidFill>
                <a:latin typeface="Comic Sans MS"/>
                <a:cs typeface="Comic Sans MS"/>
              </a:rPr>
              <a:t>Dizygotic</a:t>
            </a:r>
            <a:r>
              <a:rPr lang="en-US" sz="2800" dirty="0" smtClean="0">
                <a:latin typeface="Comic Sans MS"/>
                <a:cs typeface="Comic Sans MS"/>
              </a:rPr>
              <a:t> </a:t>
            </a:r>
            <a:endParaRPr lang="en-US" sz="28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2903" y="1648951"/>
            <a:ext cx="25551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5CCB2A"/>
                </a:solidFill>
                <a:latin typeface="Comic Sans MS"/>
                <a:cs typeface="Comic Sans MS"/>
              </a:rPr>
              <a:t>Monozygotic</a:t>
            </a:r>
            <a:endParaRPr lang="en-US" sz="3200" dirty="0">
              <a:solidFill>
                <a:srgbClr val="5CCB2A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00091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55784" y="65462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Comic Sans MS"/>
                <a:cs typeface="Comic Sans MS"/>
              </a:rPr>
              <a:t>Dizygotic </a:t>
            </a:r>
            <a:endParaRPr lang="en-US" sz="4800" dirty="0">
              <a:solidFill>
                <a:schemeClr val="accent5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96" y="1101217"/>
            <a:ext cx="8017486" cy="2697927"/>
          </a:xfrm>
        </p:spPr>
        <p:txBody>
          <a:bodyPr>
            <a:normAutofit fontScale="92500"/>
          </a:bodyPr>
          <a:lstStyle/>
          <a:p>
            <a:pPr>
              <a:buFont typeface="Wingdings" charset="2"/>
              <a:buChar char="²"/>
            </a:pPr>
            <a:r>
              <a:rPr lang="en-US" sz="2800" dirty="0" smtClean="0">
                <a:solidFill>
                  <a:srgbClr val="31859C"/>
                </a:solidFill>
                <a:latin typeface="Comic Sans MS"/>
                <a:cs typeface="Comic Sans MS"/>
              </a:rPr>
              <a:t>Two placentas</a:t>
            </a:r>
          </a:p>
          <a:p>
            <a:pPr>
              <a:buFont typeface="Wingdings" charset="2"/>
              <a:buChar char="²"/>
            </a:pPr>
            <a:r>
              <a:rPr lang="en-US" sz="2800" dirty="0" err="1" smtClean="0">
                <a:solidFill>
                  <a:srgbClr val="31859C"/>
                </a:solidFill>
                <a:latin typeface="Comic Sans MS"/>
                <a:cs typeface="Comic Sans MS"/>
              </a:rPr>
              <a:t>Dichorionic</a:t>
            </a:r>
            <a:r>
              <a:rPr lang="en-US" sz="2800" dirty="0" smtClean="0">
                <a:solidFill>
                  <a:srgbClr val="31859C"/>
                </a:solidFill>
                <a:latin typeface="Comic Sans MS"/>
                <a:cs typeface="Comic Sans MS"/>
              </a:rPr>
              <a:t> </a:t>
            </a:r>
          </a:p>
          <a:p>
            <a:pPr>
              <a:buFont typeface="Wingdings" charset="2"/>
              <a:buChar char="²"/>
            </a:pPr>
            <a:r>
              <a:rPr lang="en-US" sz="2800" dirty="0" err="1" smtClean="0">
                <a:solidFill>
                  <a:srgbClr val="31859C"/>
                </a:solidFill>
                <a:latin typeface="Comic Sans MS"/>
                <a:cs typeface="Comic Sans MS"/>
              </a:rPr>
              <a:t>Diamniotic</a:t>
            </a:r>
            <a:r>
              <a:rPr lang="en-US" sz="2800" dirty="0" smtClean="0">
                <a:solidFill>
                  <a:srgbClr val="31859C"/>
                </a:solidFill>
                <a:latin typeface="Comic Sans MS"/>
                <a:cs typeface="Comic Sans MS"/>
              </a:rPr>
              <a:t> </a:t>
            </a:r>
          </a:p>
          <a:p>
            <a:pPr>
              <a:buFont typeface="Wingdings" charset="2"/>
              <a:buChar char="²"/>
            </a:pPr>
            <a:r>
              <a:rPr lang="en-US" sz="2800" dirty="0" smtClean="0">
                <a:solidFill>
                  <a:srgbClr val="31859C"/>
                </a:solidFill>
                <a:latin typeface="Comic Sans MS"/>
                <a:cs typeface="Comic Sans MS"/>
              </a:rPr>
              <a:t>Share half of their genes</a:t>
            </a:r>
          </a:p>
          <a:p>
            <a:pPr>
              <a:buFont typeface="Wingdings" charset="2"/>
              <a:buChar char="²"/>
            </a:pPr>
            <a:r>
              <a:rPr lang="en-US" sz="2800" dirty="0" smtClean="0">
                <a:solidFill>
                  <a:srgbClr val="31859C"/>
                </a:solidFill>
                <a:latin typeface="Comic Sans MS"/>
                <a:cs typeface="Comic Sans MS"/>
              </a:rPr>
              <a:t>Accounts for 70% percent of all twin gestations</a:t>
            </a:r>
          </a:p>
          <a:p>
            <a:pPr>
              <a:buFont typeface="Wingdings" charset="2"/>
              <a:buChar char="²"/>
            </a:pPr>
            <a:endParaRPr lang="en-US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440" t="20671" r="5867" b="17903"/>
          <a:stretch/>
        </p:blipFill>
        <p:spPr>
          <a:xfrm>
            <a:off x="3514744" y="1101217"/>
            <a:ext cx="1626453" cy="12111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48324" b="51941"/>
          <a:stretch/>
        </p:blipFill>
        <p:spPr>
          <a:xfrm>
            <a:off x="4513667" y="3799144"/>
            <a:ext cx="3853915" cy="27140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382" y="442933"/>
            <a:ext cx="3289300" cy="2476500"/>
          </a:xfrm>
          <a:prstGeom prst="rect">
            <a:avLst/>
          </a:prstGeom>
        </p:spPr>
      </p:pic>
      <p:pic>
        <p:nvPicPr>
          <p:cNvPr id="13" name="Picture 12" descr="Screen Shot 2021-03-07 at 1.00.1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7" y="3799144"/>
            <a:ext cx="3663396" cy="271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89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445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1859C"/>
                </a:solidFill>
                <a:latin typeface="Comic Sans MS"/>
                <a:cs typeface="Comic Sans MS"/>
              </a:rPr>
              <a:t>Dizygotic</a:t>
            </a:r>
            <a:endParaRPr lang="en-US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77" y="1182930"/>
            <a:ext cx="2798133" cy="19473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588" y="3315612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31859C"/>
                </a:solidFill>
                <a:latin typeface="Comic Sans MS"/>
                <a:cs typeface="Comic Sans MS"/>
              </a:rPr>
              <a:t>5 weeks</a:t>
            </a:r>
            <a:endParaRPr lang="en-US" sz="2400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310" y="1182930"/>
            <a:ext cx="2977076" cy="20550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5604" y="3238023"/>
            <a:ext cx="2658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31859C"/>
                </a:solidFill>
                <a:latin typeface="Comic Sans MS"/>
                <a:cs typeface="Comic Sans MS"/>
              </a:rPr>
              <a:t>9 weeks</a:t>
            </a:r>
            <a:endParaRPr lang="en-US" sz="2400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862" y="1228829"/>
            <a:ext cx="2891570" cy="19473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94543" y="3203738"/>
            <a:ext cx="168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31859C"/>
                </a:solidFill>
                <a:latin typeface="Comic Sans MS"/>
                <a:cs typeface="Comic Sans MS"/>
              </a:rPr>
              <a:t>11 weeks</a:t>
            </a:r>
            <a:endParaRPr lang="en-US" sz="2400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177" y="3705307"/>
            <a:ext cx="2798133" cy="2259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6722" y="6118459"/>
            <a:ext cx="1851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31859C"/>
                </a:solidFill>
                <a:latin typeface="Comic Sans MS"/>
                <a:cs typeface="Comic Sans MS"/>
              </a:rPr>
              <a:t>13 weeks</a:t>
            </a:r>
            <a:endParaRPr lang="en-US" sz="2400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15" name="Picture 14" descr="Screen Shot 2021-03-05 at 9.22.36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604" y="3742266"/>
            <a:ext cx="2789783" cy="222284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55604" y="6118459"/>
            <a:ext cx="2934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1859C"/>
                </a:solidFill>
                <a:latin typeface="Comic Sans MS"/>
                <a:cs typeface="Comic Sans MS"/>
              </a:rPr>
              <a:t>20 weeks (approx.)</a:t>
            </a:r>
            <a:endParaRPr lang="en-US" sz="2400" dirty="0">
              <a:solidFill>
                <a:srgbClr val="31859C"/>
              </a:solidFill>
              <a:latin typeface="Comic Sans MS"/>
              <a:cs typeface="Comic Sans MS"/>
            </a:endParaRPr>
          </a:p>
        </p:txBody>
      </p:sp>
      <p:pic>
        <p:nvPicPr>
          <p:cNvPr id="24" name="Picture 23" descr="Screen Shot 2021-03-06 at 11.14.25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94" y="3651146"/>
            <a:ext cx="3119008" cy="231396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594543" y="6118459"/>
            <a:ext cx="2092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Comic Sans MS"/>
                <a:cs typeface="Comic Sans MS"/>
              </a:rPr>
              <a:t>32 weeks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48427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3633" y="83609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AC67B5"/>
                </a:solidFill>
                <a:latin typeface="Comic Sans MS"/>
                <a:cs typeface="Comic Sans MS"/>
              </a:rPr>
              <a:t>Monozygotic </a:t>
            </a:r>
            <a:endParaRPr lang="en-US" sz="48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322792"/>
            <a:ext cx="8229600" cy="1775552"/>
          </a:xfrm>
        </p:spPr>
        <p:txBody>
          <a:bodyPr/>
          <a:lstStyle/>
          <a:p>
            <a:pPr>
              <a:buFont typeface="Wingdings" charset="2"/>
              <a:buChar char="²"/>
            </a:pPr>
            <a:r>
              <a:rPr lang="en-US" dirty="0" err="1" smtClean="0">
                <a:solidFill>
                  <a:srgbClr val="AC67B5"/>
                </a:solidFill>
                <a:latin typeface="Comic Sans MS"/>
                <a:cs typeface="Comic Sans MS"/>
              </a:rPr>
              <a:t>Monochorionic</a:t>
            </a:r>
            <a:endParaRPr lang="en-US" dirty="0" smtClean="0">
              <a:solidFill>
                <a:srgbClr val="AC67B5"/>
              </a:solidFill>
              <a:latin typeface="Comic Sans MS"/>
              <a:cs typeface="Comic Sans MS"/>
            </a:endParaRPr>
          </a:p>
          <a:p>
            <a:pPr>
              <a:buFont typeface="Wingdings" charset="2"/>
              <a:buChar char="²"/>
            </a:pPr>
            <a:r>
              <a:rPr lang="en-US" dirty="0" smtClean="0">
                <a:solidFill>
                  <a:srgbClr val="AC67B5"/>
                </a:solidFill>
                <a:latin typeface="Comic Sans MS"/>
                <a:cs typeface="Comic Sans MS"/>
              </a:rPr>
              <a:t>Share 100% of genes</a:t>
            </a:r>
          </a:p>
          <a:p>
            <a:pPr>
              <a:buFont typeface="Wingdings" charset="2"/>
              <a:buChar char="²"/>
            </a:pPr>
            <a:r>
              <a:rPr lang="en-US" dirty="0" smtClean="0">
                <a:solidFill>
                  <a:srgbClr val="AC67B5"/>
                </a:solidFill>
                <a:latin typeface="Comic Sans MS"/>
                <a:cs typeface="Comic Sans MS"/>
              </a:rPr>
              <a:t>Always same sex</a:t>
            </a:r>
          </a:p>
        </p:txBody>
      </p:sp>
      <p:pic>
        <p:nvPicPr>
          <p:cNvPr id="5" name="Picture 4" descr="Screen Shot 2021-03-05 at 9.45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7" y="3203832"/>
            <a:ext cx="4940300" cy="3217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167" y="846667"/>
            <a:ext cx="3928109" cy="57996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3000" y="1264735"/>
            <a:ext cx="973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AC67B5"/>
                </a:solidFill>
                <a:latin typeface="Comic Sans MS"/>
                <a:cs typeface="Comic Sans MS"/>
              </a:rPr>
              <a:t>1-3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2999" y="2742167"/>
            <a:ext cx="973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AC67B5"/>
                </a:solidFill>
                <a:latin typeface="Comic Sans MS"/>
                <a:cs typeface="Comic Sans MS"/>
              </a:rPr>
              <a:t>3</a:t>
            </a:r>
            <a:r>
              <a:rPr lang="en-US" sz="2400" dirty="0" smtClean="0">
                <a:solidFill>
                  <a:srgbClr val="AC67B5"/>
                </a:solidFill>
                <a:latin typeface="Comic Sans MS"/>
                <a:cs typeface="Comic Sans MS"/>
              </a:rPr>
              <a:t>-8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3000" y="4175667"/>
            <a:ext cx="97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AC67B5"/>
                </a:solidFill>
                <a:latin typeface="Comic Sans MS"/>
                <a:cs typeface="Comic Sans MS"/>
              </a:rPr>
              <a:t>8-13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3001" y="5757334"/>
            <a:ext cx="112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AC67B5"/>
                </a:solidFill>
                <a:latin typeface="Comic Sans MS"/>
                <a:cs typeface="Comic Sans MS"/>
              </a:rPr>
              <a:t>13-15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51842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AC67B5"/>
                </a:solidFill>
                <a:latin typeface="Comic Sans MS"/>
                <a:cs typeface="Comic Sans MS"/>
              </a:rPr>
              <a:t>Monozygotic </a:t>
            </a:r>
            <a:endParaRPr lang="en-US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49" y="1226080"/>
            <a:ext cx="3500967" cy="23076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584111"/>
            <a:ext cx="419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AC67B5"/>
                </a:solidFill>
                <a:latin typeface="Comic Sans MS"/>
                <a:cs typeface="Comic Sans MS"/>
              </a:rPr>
              <a:t>monochorionic</a:t>
            </a:r>
            <a:r>
              <a:rPr lang="en-US" sz="2400" dirty="0">
                <a:solidFill>
                  <a:srgbClr val="AC67B5"/>
                </a:solidFill>
                <a:latin typeface="Comic Sans MS"/>
                <a:cs typeface="Comic Sans MS"/>
              </a:rPr>
              <a:t> </a:t>
            </a:r>
            <a:r>
              <a:rPr lang="en-US" sz="2400" dirty="0" err="1">
                <a:solidFill>
                  <a:srgbClr val="AC67B5"/>
                </a:solidFill>
                <a:latin typeface="Comic Sans MS"/>
                <a:cs typeface="Comic Sans MS"/>
              </a:rPr>
              <a:t>diamniotic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835" y="1309160"/>
            <a:ext cx="2709332" cy="23076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87333" y="3671836"/>
            <a:ext cx="419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AC67B5"/>
                </a:solidFill>
                <a:latin typeface="Comic Sans MS"/>
                <a:cs typeface="Comic Sans MS"/>
              </a:rPr>
              <a:t>monochorionic</a:t>
            </a:r>
            <a:r>
              <a:rPr lang="en-US" sz="2400" dirty="0">
                <a:solidFill>
                  <a:srgbClr val="AC67B5"/>
                </a:solidFill>
                <a:latin typeface="Comic Sans MS"/>
                <a:cs typeface="Comic Sans MS"/>
              </a:rPr>
              <a:t> </a:t>
            </a:r>
            <a:r>
              <a:rPr lang="en-US" sz="2400" dirty="0" err="1">
                <a:solidFill>
                  <a:srgbClr val="AC67B5"/>
                </a:solidFill>
                <a:latin typeface="Comic Sans MS"/>
                <a:cs typeface="Comic Sans MS"/>
              </a:rPr>
              <a:t>monoamniotic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r="6414" b="12156"/>
          <a:stretch/>
        </p:blipFill>
        <p:spPr>
          <a:xfrm>
            <a:off x="1219199" y="4072069"/>
            <a:ext cx="3572934" cy="27859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92133" y="6053665"/>
            <a:ext cx="3395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AC67B5"/>
                </a:solidFill>
                <a:latin typeface="Comic Sans MS"/>
                <a:cs typeface="Comic Sans MS"/>
              </a:rPr>
              <a:t>conjoined</a:t>
            </a:r>
            <a:endParaRPr lang="en-US" sz="2400" dirty="0">
              <a:solidFill>
                <a:srgbClr val="AC67B5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314508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581" y="65663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Comic Sans MS"/>
                <a:cs typeface="Comic Sans MS"/>
              </a:rPr>
              <a:t>First Trimester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807" y="1037575"/>
            <a:ext cx="8578278" cy="367240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Most accurate determination of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chorionicity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and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amnionicity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</a:t>
            </a:r>
          </a:p>
          <a:p>
            <a:pPr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Between 5-9 weeks:</a:t>
            </a:r>
          </a:p>
          <a:p>
            <a:pPr lvl="1"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The number of gestational sacs can determine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chorionicity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. </a:t>
            </a:r>
          </a:p>
          <a:p>
            <a:pPr lvl="1"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The number of yolk sacs can determine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amnionicity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. </a:t>
            </a:r>
          </a:p>
          <a:p>
            <a:pPr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Between 10-14 weeks:</a:t>
            </a:r>
          </a:p>
          <a:p>
            <a:pPr lvl="1">
              <a:buFont typeface="Wingdings" charset="2"/>
              <a:buChar char="²"/>
            </a:pP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The number of placental sites and the appearance of the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intertwin</a:t>
            </a:r>
            <a:r>
              <a:rPr lang="en-US" sz="2400" dirty="0">
                <a:solidFill>
                  <a:srgbClr val="77933C"/>
                </a:solidFill>
                <a:latin typeface="Comic Sans MS"/>
                <a:cs typeface="Comic Sans MS"/>
              </a:rPr>
              <a:t> 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membrane can determine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chorionicity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and </a:t>
            </a:r>
            <a:r>
              <a:rPr lang="en-US" sz="24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amnionicity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 using the </a:t>
            </a:r>
            <a:r>
              <a:rPr lang="en-US" sz="2400" b="1" u="sng" dirty="0" smtClean="0">
                <a:solidFill>
                  <a:srgbClr val="77933C"/>
                </a:solidFill>
                <a:latin typeface="Comic Sans MS"/>
                <a:cs typeface="Comic Sans MS"/>
              </a:rPr>
              <a:t>“Twin Peak/ Lambda sign” </a:t>
            </a:r>
            <a:r>
              <a:rPr lang="en-US" sz="2400" dirty="0" smtClean="0">
                <a:solidFill>
                  <a:srgbClr val="77933C"/>
                </a:solidFill>
                <a:latin typeface="Comic Sans MS"/>
                <a:cs typeface="Comic Sans MS"/>
              </a:rPr>
              <a:t>and the </a:t>
            </a:r>
            <a:r>
              <a:rPr lang="en-US" sz="2400" b="1" u="sng" dirty="0" smtClean="0">
                <a:solidFill>
                  <a:srgbClr val="77933C"/>
                </a:solidFill>
                <a:latin typeface="Comic Sans MS"/>
                <a:cs typeface="Comic Sans MS"/>
              </a:rPr>
              <a:t>“T-sign”</a:t>
            </a:r>
          </a:p>
          <a:p>
            <a:pPr>
              <a:buFont typeface="Wingdings" charset="2"/>
              <a:buChar char="²"/>
            </a:pPr>
            <a:endParaRPr lang="en-US" dirty="0" smtClean="0">
              <a:solidFill>
                <a:srgbClr val="77933C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8468"/>
            <a:ext cx="2465441" cy="1947349"/>
          </a:xfrm>
          <a:prstGeom prst="rect">
            <a:avLst/>
          </a:prstGeom>
        </p:spPr>
      </p:pic>
      <p:pic>
        <p:nvPicPr>
          <p:cNvPr id="8" name="Picture 7" descr="IMG_2509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9" t="10690" r="6406" b="2814"/>
          <a:stretch/>
        </p:blipFill>
        <p:spPr>
          <a:xfrm>
            <a:off x="2465441" y="4438468"/>
            <a:ext cx="2296816" cy="1947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257" y="4438467"/>
            <a:ext cx="2203712" cy="19235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4423" y="4438468"/>
            <a:ext cx="2319577" cy="1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0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78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77933C"/>
                </a:solidFill>
                <a:latin typeface="Comic Sans MS"/>
                <a:cs typeface="Comic Sans MS"/>
              </a:rPr>
              <a:t>Twin Peak Vs. T-sign</a:t>
            </a:r>
            <a:endParaRPr lang="en-US" dirty="0">
              <a:solidFill>
                <a:srgbClr val="77933C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783" y="1083215"/>
            <a:ext cx="367907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7933C"/>
                </a:solidFill>
                <a:latin typeface="Comic Sans MS"/>
                <a:cs typeface="Comic Sans MS"/>
              </a:rPr>
              <a:t>Twin Peak</a:t>
            </a:r>
          </a:p>
          <a:p>
            <a:pPr marL="457200" indent="-457200">
              <a:buFont typeface="Wingdings" charset="2"/>
              <a:buChar char="²"/>
            </a:pPr>
            <a:r>
              <a:rPr lang="en-US" sz="2000" dirty="0" smtClean="0">
                <a:solidFill>
                  <a:srgbClr val="77933C"/>
                </a:solidFill>
                <a:latin typeface="Comic Sans MS"/>
                <a:cs typeface="Comic Sans MS"/>
              </a:rPr>
              <a:t>Thicker because membrane contains two layers of </a:t>
            </a:r>
            <a:r>
              <a:rPr lang="en-US" sz="2000" dirty="0" err="1" smtClean="0">
                <a:solidFill>
                  <a:srgbClr val="77933C"/>
                </a:solidFill>
                <a:latin typeface="Comic Sans MS"/>
                <a:cs typeface="Comic Sans MS"/>
              </a:rPr>
              <a:t>chorion</a:t>
            </a:r>
            <a:r>
              <a:rPr lang="en-US" sz="2000" dirty="0" smtClean="0">
                <a:solidFill>
                  <a:srgbClr val="77933C"/>
                </a:solidFill>
                <a:latin typeface="Comic Sans MS"/>
                <a:cs typeface="Comic Sans MS"/>
              </a:rPr>
              <a:t> and two layers of amnion.</a:t>
            </a:r>
          </a:p>
          <a:p>
            <a:pPr marL="457200" indent="-457200">
              <a:buFont typeface="Wingdings" charset="2"/>
              <a:buChar char="²"/>
            </a:pPr>
            <a:r>
              <a:rPr lang="en-US" sz="2000" dirty="0" smtClean="0">
                <a:solidFill>
                  <a:srgbClr val="77933C"/>
                </a:solidFill>
                <a:latin typeface="Comic Sans MS"/>
                <a:cs typeface="Comic Sans MS"/>
              </a:rPr>
              <a:t>&gt; 1.5 mm</a:t>
            </a:r>
          </a:p>
          <a:p>
            <a:pPr algn="ctr"/>
            <a:endParaRPr lang="en-US" sz="2800" dirty="0" smtClean="0">
              <a:solidFill>
                <a:srgbClr val="77933C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 descr="IMG_25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6"/>
          <a:stretch/>
        </p:blipFill>
        <p:spPr>
          <a:xfrm>
            <a:off x="242783" y="3043852"/>
            <a:ext cx="2876030" cy="2174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5657"/>
          <a:stretch/>
        </p:blipFill>
        <p:spPr>
          <a:xfrm>
            <a:off x="2707952" y="4625620"/>
            <a:ext cx="2779654" cy="22323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90143" y="866294"/>
            <a:ext cx="40966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7933C"/>
                </a:solidFill>
                <a:latin typeface="Comic Sans MS"/>
                <a:cs typeface="Comic Sans MS"/>
              </a:rPr>
              <a:t>T-sign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2000" dirty="0" smtClean="0">
                <a:solidFill>
                  <a:srgbClr val="77933C"/>
                </a:solidFill>
                <a:latin typeface="Comic Sans MS"/>
                <a:cs typeface="Comic Sans MS"/>
              </a:rPr>
              <a:t>Thinner because membrane only contains two layers of amnion. </a:t>
            </a:r>
          </a:p>
          <a:p>
            <a:pPr marL="342900" indent="-342900">
              <a:buFont typeface="Wingdings" charset="2"/>
              <a:buChar char="²"/>
            </a:pPr>
            <a:r>
              <a:rPr lang="en-US" sz="2000" dirty="0" smtClean="0">
                <a:solidFill>
                  <a:srgbClr val="77933C"/>
                </a:solidFill>
                <a:latin typeface="Comic Sans MS"/>
                <a:cs typeface="Comic Sans MS"/>
              </a:rPr>
              <a:t>&lt; 1mm</a:t>
            </a:r>
            <a:endParaRPr lang="en-US" sz="2000" dirty="0">
              <a:solidFill>
                <a:srgbClr val="77933C"/>
              </a:solidFill>
              <a:latin typeface="Comic Sans MS"/>
              <a:cs typeface="Comic Sans MS"/>
            </a:endParaRPr>
          </a:p>
        </p:txBody>
      </p:sp>
      <p:pic>
        <p:nvPicPr>
          <p:cNvPr id="11" name="Picture 10" descr="Screen Shot 2021-03-06 at 1.27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639" y="2497510"/>
            <a:ext cx="3327237" cy="20796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53706" b="55021"/>
          <a:stretch/>
        </p:blipFill>
        <p:spPr>
          <a:xfrm>
            <a:off x="6263330" y="4486288"/>
            <a:ext cx="2423470" cy="219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7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First Trimester </a:t>
            </a:r>
            <a:r>
              <a:rPr lang="en-US" dirty="0" err="1">
                <a:solidFill>
                  <a:srgbClr val="36C18E"/>
                </a:solidFill>
                <a:latin typeface="Comic Sans MS"/>
                <a:cs typeface="Comic Sans MS"/>
              </a:rPr>
              <a:t>S</a:t>
            </a:r>
            <a:r>
              <a:rPr lang="en-US" dirty="0" err="1" smtClean="0">
                <a:solidFill>
                  <a:srgbClr val="36C18E"/>
                </a:solidFill>
                <a:latin typeface="Comic Sans MS"/>
                <a:cs typeface="Comic Sans MS"/>
              </a:rPr>
              <a:t>onographic</a:t>
            </a: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 Assessment </a:t>
            </a:r>
            <a:endParaRPr lang="en-US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 descr="Screen Shot 2021-03-06 at 1.52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07" y="1579793"/>
            <a:ext cx="4556826" cy="3386129"/>
          </a:xfrm>
          <a:prstGeom prst="rect">
            <a:avLst/>
          </a:prstGeom>
        </p:spPr>
      </p:pic>
      <p:pic>
        <p:nvPicPr>
          <p:cNvPr id="7" name="Picture 6" descr="Screen Shot 2021-03-06 at 1.56.3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09" y="1579793"/>
            <a:ext cx="4519475" cy="33861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008" y="5183726"/>
            <a:ext cx="822960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Labeling twins 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Multiple gestations are considered high risk, therefore they are scanned more frequently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Fetal genitalia can help determine twin type</a:t>
            </a:r>
          </a:p>
          <a:p>
            <a:pPr marL="285750" indent="-285750">
              <a:buFont typeface="Wingdings" charset="2"/>
              <a:buChar char="²"/>
            </a:pP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Monozygotic twins are at higher risk of abnormality than dizygotic </a:t>
            </a:r>
          </a:p>
          <a:p>
            <a:pPr marL="285750" indent="-285750">
              <a:buFont typeface="Wingdings" charset="2"/>
              <a:buChar char="²"/>
            </a:pPr>
            <a:endParaRPr lang="en-US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39514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2A1F8"/>
                </a:solidFill>
                <a:latin typeface="Comic Sans MS"/>
                <a:cs typeface="Comic Sans MS"/>
              </a:rPr>
              <a:t>Second Trimester </a:t>
            </a:r>
            <a:r>
              <a:rPr lang="en-US" dirty="0" smtClean="0">
                <a:solidFill>
                  <a:srgbClr val="F2A1F8"/>
                </a:solidFill>
                <a:latin typeface="Comic Sans MS"/>
                <a:cs typeface="Comic Sans MS"/>
              </a:rPr>
              <a:t>20-Week </a:t>
            </a:r>
            <a:r>
              <a:rPr lang="en-US" dirty="0">
                <a:solidFill>
                  <a:srgbClr val="F2A1F8"/>
                </a:solidFill>
                <a:latin typeface="Comic Sans MS"/>
                <a:cs typeface="Comic Sans MS"/>
              </a:rPr>
              <a:t>Anatomy Scan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8619" y="2180167"/>
            <a:ext cx="56592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sz="2400" dirty="0">
                <a:solidFill>
                  <a:srgbClr val="F2A1F8"/>
                </a:solidFill>
                <a:latin typeface="Comic Sans MS"/>
                <a:cs typeface="Comic Sans MS"/>
              </a:rPr>
              <a:t> </a:t>
            </a:r>
            <a:r>
              <a:rPr lang="en-US" sz="2400" dirty="0" smtClean="0">
                <a:solidFill>
                  <a:srgbClr val="F2A1F8"/>
                </a:solidFill>
                <a:latin typeface="Comic Sans MS"/>
                <a:cs typeface="Comic Sans MS"/>
              </a:rPr>
              <a:t>Document </a:t>
            </a:r>
            <a:r>
              <a:rPr lang="en-US" sz="2400" dirty="0" err="1" smtClean="0">
                <a:solidFill>
                  <a:srgbClr val="F2A1F8"/>
                </a:solidFill>
                <a:latin typeface="Comic Sans MS"/>
                <a:cs typeface="Comic Sans MS"/>
              </a:rPr>
              <a:t>chorionicity</a:t>
            </a:r>
            <a:r>
              <a:rPr lang="en-US" sz="2400" dirty="0" smtClean="0">
                <a:solidFill>
                  <a:srgbClr val="F2A1F8"/>
                </a:solidFill>
                <a:latin typeface="Comic Sans MS"/>
                <a:cs typeface="Comic Sans MS"/>
              </a:rPr>
              <a:t> and </a:t>
            </a:r>
            <a:r>
              <a:rPr lang="en-US" sz="2400" dirty="0" err="1" smtClean="0">
                <a:solidFill>
                  <a:srgbClr val="F2A1F8"/>
                </a:solidFill>
                <a:latin typeface="Comic Sans MS"/>
                <a:cs typeface="Comic Sans MS"/>
              </a:rPr>
              <a:t>amnionicity</a:t>
            </a:r>
            <a:endParaRPr lang="en-US" sz="2400" dirty="0" smtClean="0">
              <a:solidFill>
                <a:srgbClr val="F2A1F8"/>
              </a:solidFill>
              <a:latin typeface="Comic Sans MS"/>
              <a:cs typeface="Comic Sans MS"/>
            </a:endParaRPr>
          </a:p>
          <a:p>
            <a:pPr marL="285750" indent="-285750">
              <a:buFont typeface="Wingdings" charset="2"/>
              <a:buChar char="²"/>
            </a:pPr>
            <a:r>
              <a:rPr lang="en-US" sz="2400" dirty="0" smtClean="0">
                <a:solidFill>
                  <a:srgbClr val="F2A1F8"/>
                </a:solidFill>
                <a:latin typeface="Comic Sans MS"/>
                <a:cs typeface="Comic Sans MS"/>
              </a:rPr>
              <a:t>Use descriptive identifiers to label twins</a:t>
            </a:r>
          </a:p>
          <a:p>
            <a:pPr marL="285750" indent="-285750">
              <a:buFont typeface="Wingdings" charset="2"/>
              <a:buChar char="²"/>
            </a:pPr>
            <a:r>
              <a:rPr lang="en-US" sz="2400" dirty="0" smtClean="0">
                <a:solidFill>
                  <a:srgbClr val="F2A1F8"/>
                </a:solidFill>
                <a:latin typeface="Comic Sans MS"/>
                <a:cs typeface="Comic Sans MS"/>
              </a:rPr>
              <a:t>Take note of size discrepancy between twins</a:t>
            </a:r>
            <a:endParaRPr lang="en-US" sz="2400" dirty="0">
              <a:solidFill>
                <a:srgbClr val="F2A1F8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500" y="1822575"/>
            <a:ext cx="2624667" cy="2296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226" y="4572000"/>
            <a:ext cx="297064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72000"/>
            <a:ext cx="3005667" cy="18245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800" y="4572000"/>
            <a:ext cx="3224700" cy="21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5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2967" cy="76252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2A1F8"/>
                </a:solidFill>
                <a:latin typeface="Comic Sans MS"/>
                <a:cs typeface="Comic Sans MS"/>
              </a:rPr>
              <a:t>Second Trimester 20-Week Anatomy Scan</a:t>
            </a:r>
            <a:endParaRPr lang="en-US" dirty="0">
              <a:solidFill>
                <a:srgbClr val="F2A1F8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 descr="Screen Shot 2021-03-06 at 3.19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4" y="1246188"/>
            <a:ext cx="4476751" cy="3252036"/>
          </a:xfrm>
          <a:prstGeom prst="rect">
            <a:avLst/>
          </a:prstGeom>
        </p:spPr>
      </p:pic>
      <p:pic>
        <p:nvPicPr>
          <p:cNvPr id="6" name="Picture 5" descr="Screen Shot 2021-03-06 at 3.20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4" y="4498224"/>
            <a:ext cx="4476751" cy="1885378"/>
          </a:xfrm>
          <a:prstGeom prst="rect">
            <a:avLst/>
          </a:prstGeom>
        </p:spPr>
      </p:pic>
      <p:pic>
        <p:nvPicPr>
          <p:cNvPr id="7" name="Picture 6" descr="Screen Shot 2021-03-06 at 3.23.3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75" y="1246188"/>
            <a:ext cx="4378545" cy="1393825"/>
          </a:xfrm>
          <a:prstGeom prst="rect">
            <a:avLst/>
          </a:prstGeom>
        </p:spPr>
      </p:pic>
      <p:pic>
        <p:nvPicPr>
          <p:cNvPr id="8" name="Picture 7" descr="Screen Shot 2021-03-06 at 3.24.30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75" y="2640013"/>
            <a:ext cx="4378545" cy="23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644EFF"/>
                </a:solidFill>
                <a:latin typeface="Comic Sans MS"/>
                <a:cs typeface="Comic Sans MS"/>
              </a:rPr>
              <a:t>Vascular Anastomoses </a:t>
            </a:r>
            <a:endParaRPr lang="en-US" dirty="0">
              <a:solidFill>
                <a:srgbClr val="644EFF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 descr="Screen Shot 2021-03-07 at 1.35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6" y="1623577"/>
            <a:ext cx="3826413" cy="2493428"/>
          </a:xfrm>
          <a:prstGeom prst="rect">
            <a:avLst/>
          </a:prstGeom>
        </p:spPr>
      </p:pic>
      <p:pic>
        <p:nvPicPr>
          <p:cNvPr id="5" name="Picture 4" descr="Screen Shot 2021-03-07 at 1.39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18" y="1623577"/>
            <a:ext cx="3628573" cy="2493428"/>
          </a:xfrm>
          <a:prstGeom prst="rect">
            <a:avLst/>
          </a:prstGeom>
        </p:spPr>
      </p:pic>
      <p:pic>
        <p:nvPicPr>
          <p:cNvPr id="6" name="Picture 5" descr="Screen Shot 2021-03-07 at 1.42.2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86" y="4117005"/>
            <a:ext cx="3574144" cy="269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0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55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Third Trimester </a:t>
            </a:r>
            <a:r>
              <a:rPr lang="en-US" dirty="0" err="1" smtClean="0">
                <a:solidFill>
                  <a:srgbClr val="36C18E"/>
                </a:solidFill>
                <a:latin typeface="Comic Sans MS"/>
                <a:cs typeface="Comic Sans MS"/>
              </a:rPr>
              <a:t>Sonographic</a:t>
            </a: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 Assessment </a:t>
            </a:r>
            <a:endParaRPr lang="en-US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 descr="Screen Shot 2021-03-06 at 2.19.0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/>
          <a:stretch/>
        </p:blipFill>
        <p:spPr>
          <a:xfrm>
            <a:off x="365125" y="1417638"/>
            <a:ext cx="4016375" cy="4576233"/>
          </a:xfrm>
          <a:prstGeom prst="rect">
            <a:avLst/>
          </a:prstGeom>
        </p:spPr>
      </p:pic>
      <p:pic>
        <p:nvPicPr>
          <p:cNvPr id="5" name="Picture 4" descr="Screen Shot 2021-03-06 at 2.20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76" y="869950"/>
            <a:ext cx="3074458" cy="4946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9666" y="5887360"/>
            <a:ext cx="8424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6C18E"/>
                </a:solidFill>
                <a:latin typeface="Comic Sans MS"/>
                <a:cs typeface="Comic Sans MS"/>
              </a:rPr>
              <a:t>Twins grow at the rate of singletons until around 30 weeks</a:t>
            </a:r>
            <a:endParaRPr lang="en-US" sz="2400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82464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36C18E"/>
                </a:solidFill>
                <a:latin typeface="Comic Sans MS"/>
                <a:cs typeface="Comic Sans MS"/>
              </a:rPr>
              <a:t>Intertwin</a:t>
            </a:r>
            <a:r>
              <a:rPr lang="en-US" dirty="0" smtClean="0">
                <a:solidFill>
                  <a:srgbClr val="36C18E"/>
                </a:solidFill>
                <a:latin typeface="Comic Sans MS"/>
                <a:cs typeface="Comic Sans MS"/>
              </a:rPr>
              <a:t> Membrane</a:t>
            </a:r>
            <a:endParaRPr lang="en-US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 descr="Screen Shot 2021-03-07 at 2.21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28166"/>
            <a:ext cx="3098800" cy="25235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0486" y="3859894"/>
            <a:ext cx="2427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6C18E"/>
                </a:solidFill>
                <a:latin typeface="Comic Sans MS"/>
                <a:cs typeface="Comic Sans MS"/>
              </a:rPr>
              <a:t>26 weeks</a:t>
            </a:r>
            <a:endParaRPr lang="en-US" sz="2400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  <p:pic>
        <p:nvPicPr>
          <p:cNvPr id="8" name="Picture 7" descr="Screen Shot 2021-03-07 at 2.25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144" y="1228166"/>
            <a:ext cx="3152548" cy="23340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96428" y="3629062"/>
            <a:ext cx="235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6C18E"/>
                </a:solidFill>
                <a:latin typeface="Comic Sans MS"/>
                <a:cs typeface="Comic Sans MS"/>
              </a:rPr>
              <a:t>27 weeks</a:t>
            </a:r>
            <a:endParaRPr lang="en-US" sz="2400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  <p:pic>
        <p:nvPicPr>
          <p:cNvPr id="10" name="Picture 9" descr="Screen Shot 2021-03-07 at 2.25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310" y="4090727"/>
            <a:ext cx="3033834" cy="25757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96428" y="5588000"/>
            <a:ext cx="1868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36C18E"/>
                </a:solidFill>
                <a:latin typeface="Comic Sans MS"/>
                <a:cs typeface="Comic Sans MS"/>
              </a:rPr>
              <a:t>28 weeks</a:t>
            </a:r>
            <a:endParaRPr lang="en-US" sz="2400" dirty="0">
              <a:solidFill>
                <a:srgbClr val="36C18E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49208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629" y="10332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644EFF"/>
                </a:solidFill>
                <a:latin typeface="Comic Sans MS"/>
                <a:cs typeface="Comic Sans MS"/>
              </a:rPr>
              <a:t>References:</a:t>
            </a:r>
            <a:endParaRPr lang="en-US" dirty="0">
              <a:solidFill>
                <a:srgbClr val="644EFF"/>
              </a:solidFill>
              <a:latin typeface="Comic Sans MS"/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948689"/>
            <a:ext cx="7725229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644EFF"/>
                </a:solidFill>
                <a:hlinkClick r:id="rId2"/>
              </a:rPr>
              <a:t>https://radiologykey.com/multiple-pregnancies-in-the-first-trimester/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3"/>
              </a:rPr>
              <a:t>https://www.intechopen.com/books/multiple-pregnancy-new-challenges/early-pregnancy-ultrasound-assessment-of-multiple-pregnancy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4"/>
              </a:rPr>
              <a:t>https://www.genome.gov/genetics-glossary/identical-twins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5"/>
              </a:rPr>
              <a:t>https://obgyn.onlinelibrary.wiley.com/doi/10.1002/uog.15821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6"/>
              </a:rPr>
              <a:t>https://www.hopkinsmedicine.org/health/conditions-and-diseases/twin-anemia-polycythemia-sequence-taps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7"/>
              </a:rPr>
              <a:t>https://www.hopkinsmedicine.org/health/conditions-and-diseases/twintotwin-transfusion-syndrome-ttts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8"/>
              </a:rPr>
              <a:t>https://link.springer.com/article/10.1007/s40556-014-0019-6</a:t>
            </a:r>
            <a:endParaRPr lang="en-US" dirty="0">
              <a:solidFill>
                <a:srgbClr val="644EFF"/>
              </a:solidFill>
            </a:endParaRPr>
          </a:p>
          <a:p>
            <a:r>
              <a:rPr lang="en-US" dirty="0">
                <a:solidFill>
                  <a:srgbClr val="644EFF"/>
                </a:solidFill>
              </a:rPr>
              <a:t> </a:t>
            </a:r>
          </a:p>
          <a:p>
            <a:r>
              <a:rPr lang="en-US" u="sng" dirty="0">
                <a:solidFill>
                  <a:srgbClr val="644EFF"/>
                </a:solidFill>
                <a:hlinkClick r:id="rId9"/>
              </a:rPr>
              <a:t>https://www.glowm.com/pdf/Ultrasound_in_obstetrics_and_gynecology-chapter7.</a:t>
            </a:r>
            <a:r>
              <a:rPr lang="en-US" u="sng" dirty="0" smtClean="0">
                <a:solidFill>
                  <a:srgbClr val="644EFF"/>
                </a:solidFill>
                <a:hlinkClick r:id="rId9"/>
              </a:rPr>
              <a:t>pdf</a:t>
            </a:r>
            <a:endParaRPr lang="en-US" u="sng" dirty="0" smtClean="0">
              <a:solidFill>
                <a:srgbClr val="644EFF"/>
              </a:solidFill>
            </a:endParaRPr>
          </a:p>
          <a:p>
            <a:endParaRPr lang="en-US" u="sng" dirty="0" smtClean="0">
              <a:solidFill>
                <a:srgbClr val="644EFF"/>
              </a:solidFill>
            </a:endParaRPr>
          </a:p>
          <a:p>
            <a:r>
              <a:rPr lang="en-US" dirty="0"/>
              <a:t> </a:t>
            </a:r>
            <a:r>
              <a:rPr lang="en-US" u="sng" dirty="0">
                <a:hlinkClick r:id="rId10"/>
              </a:rPr>
              <a:t>http://radnet.bidmc.harvard.edu/fetalatlas/gestations/didi/didi.html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17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0"/>
            <a:ext cx="5699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9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2718</TotalTime>
  <Words>925</Words>
  <Application>Microsoft Macintosh PowerPoint</Application>
  <PresentationFormat>On-screen Show (4:3)</PresentationFormat>
  <Paragraphs>137</Paragraphs>
  <Slides>17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 Black </vt:lpstr>
      <vt:lpstr>Let’s Talk About Twinning</vt:lpstr>
      <vt:lpstr>Objectives</vt:lpstr>
      <vt:lpstr>Types of Twinning</vt:lpstr>
      <vt:lpstr>Dizygotic </vt:lpstr>
      <vt:lpstr>Dizygotic</vt:lpstr>
      <vt:lpstr>Monozygotic </vt:lpstr>
      <vt:lpstr>Monozygotic </vt:lpstr>
      <vt:lpstr>First Trimester</vt:lpstr>
      <vt:lpstr>Twin Peak Vs. T-sign</vt:lpstr>
      <vt:lpstr>First Trimester Sonographic Assessment </vt:lpstr>
      <vt:lpstr>Second Trimester 20-Week Anatomy Scan</vt:lpstr>
      <vt:lpstr>Second Trimester 20-Week Anatomy Scan</vt:lpstr>
      <vt:lpstr>Vascular Anastomoses </vt:lpstr>
      <vt:lpstr>Third Trimester Sonographic Assessment </vt:lpstr>
      <vt:lpstr>Intertwin Membrane</vt:lpstr>
      <vt:lpstr>References: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Talk About Twinning</dc:title>
  <dc:creator>Nailah</dc:creator>
  <cp:lastModifiedBy>Nailah</cp:lastModifiedBy>
  <cp:revision>104</cp:revision>
  <dcterms:created xsi:type="dcterms:W3CDTF">2021-03-06T01:54:49Z</dcterms:created>
  <dcterms:modified xsi:type="dcterms:W3CDTF">2021-03-07T23:24:07Z</dcterms:modified>
</cp:coreProperties>
</file>