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91" r:id="rId5"/>
    <p:sldId id="260" r:id="rId6"/>
    <p:sldId id="299" r:id="rId7"/>
    <p:sldId id="261" r:id="rId8"/>
    <p:sldId id="265" r:id="rId9"/>
    <p:sldId id="266" r:id="rId10"/>
    <p:sldId id="267" r:id="rId11"/>
    <p:sldId id="269" r:id="rId12"/>
    <p:sldId id="270" r:id="rId13"/>
    <p:sldId id="271" r:id="rId14"/>
    <p:sldId id="300" r:id="rId15"/>
    <p:sldId id="272" r:id="rId16"/>
    <p:sldId id="273" r:id="rId17"/>
    <p:sldId id="301" r:id="rId18"/>
    <p:sldId id="274" r:id="rId19"/>
    <p:sldId id="277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4" r:id="rId28"/>
    <p:sldId id="268" r:id="rId29"/>
    <p:sldId id="264" r:id="rId30"/>
    <p:sldId id="285" r:id="rId31"/>
    <p:sldId id="286" r:id="rId32"/>
    <p:sldId id="290" r:id="rId33"/>
    <p:sldId id="307" r:id="rId34"/>
    <p:sldId id="297" r:id="rId35"/>
    <p:sldId id="292" r:id="rId36"/>
    <p:sldId id="295" r:id="rId37"/>
    <p:sldId id="293" r:id="rId38"/>
    <p:sldId id="294" r:id="rId39"/>
    <p:sldId id="296" r:id="rId40"/>
    <p:sldId id="298" r:id="rId41"/>
    <p:sldId id="302" r:id="rId42"/>
    <p:sldId id="308" r:id="rId43"/>
    <p:sldId id="306" r:id="rId44"/>
    <p:sldId id="28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9966"/>
    <a:srgbClr val="00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30" d="100"/>
          <a:sy n="130" d="100"/>
        </p:scale>
        <p:origin x="-1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60740F-825C-4127-893D-E9A0AC3A0251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C78B93B-A4BA-4886-8E36-CD566EE0D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nion" TargetMode="External"/><Relationship Id="rId7" Type="http://schemas.openxmlformats.org/officeDocument/2006/relationships/hyperlink" Target="https://en.wikipedia.org/wiki/Zygote" TargetMode="External"/><Relationship Id="rId2" Type="http://schemas.openxmlformats.org/officeDocument/2006/relationships/hyperlink" Target="https://en.wikipedia.org/wiki/Amniotic_sac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Chorion" TargetMode="External"/><Relationship Id="rId5" Type="http://schemas.openxmlformats.org/officeDocument/2006/relationships/hyperlink" Target="https://en.wikipedia.org/wiki/Monozygotic" TargetMode="External"/><Relationship Id="rId4" Type="http://schemas.openxmlformats.org/officeDocument/2006/relationships/hyperlink" Target="https://en.wikipedia.org/wiki/Twin#cite_note-splitstats-4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footballtalk.nbcsports.com/" TargetMode="External"/><Relationship Id="rId13" Type="http://schemas.openxmlformats.org/officeDocument/2006/relationships/hyperlink" Target="http://www.drugline.org/" TargetMode="External"/><Relationship Id="rId18" Type="http://schemas.openxmlformats.org/officeDocument/2006/relationships/hyperlink" Target="http://www.carolinashealthcare.org/" TargetMode="External"/><Relationship Id="rId3" Type="http://schemas.openxmlformats.org/officeDocument/2006/relationships/hyperlink" Target="http://youtube.com/" TargetMode="External"/><Relationship Id="rId7" Type="http://schemas.openxmlformats.org/officeDocument/2006/relationships/hyperlink" Target="http://www.justjared.com/" TargetMode="External"/><Relationship Id="rId12" Type="http://schemas.openxmlformats.org/officeDocument/2006/relationships/hyperlink" Target="http://www.fetalultrasound.com/" TargetMode="External"/><Relationship Id="rId17" Type="http://schemas.openxmlformats.org/officeDocument/2006/relationships/hyperlink" Target="http://www.ultrasoundlink.net/" TargetMode="External"/><Relationship Id="rId2" Type="http://schemas.openxmlformats.org/officeDocument/2006/relationships/hyperlink" Target="http://ivf.co.il/" TargetMode="External"/><Relationship Id="rId16" Type="http://schemas.openxmlformats.org/officeDocument/2006/relationships/hyperlink" Target="http://www.sonoworld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etplaces.com/" TargetMode="External"/><Relationship Id="rId11" Type="http://schemas.openxmlformats.org/officeDocument/2006/relationships/hyperlink" Target="http://www.ivfconnections.com/" TargetMode="External"/><Relationship Id="rId5" Type="http://schemas.openxmlformats.org/officeDocument/2006/relationships/hyperlink" Target="http://www.eschooltoday.com/" TargetMode="External"/><Relationship Id="rId15" Type="http://schemas.openxmlformats.org/officeDocument/2006/relationships/hyperlink" Target="http://3.bp.blogspot.com/" TargetMode="External"/><Relationship Id="rId10" Type="http://schemas.openxmlformats.org/officeDocument/2006/relationships/hyperlink" Target="http://www.bbc.co.uk/" TargetMode="External"/><Relationship Id="rId4" Type="http://schemas.openxmlformats.org/officeDocument/2006/relationships/hyperlink" Target="http://whatculture.com/" TargetMode="External"/><Relationship Id="rId9" Type="http://schemas.openxmlformats.org/officeDocument/2006/relationships/hyperlink" Target="http://www.en.wikipedia.org/" TargetMode="External"/><Relationship Id="rId14" Type="http://schemas.openxmlformats.org/officeDocument/2006/relationships/hyperlink" Target="http://www.glowm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ltiple-pregnanc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3726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848600" cy="7620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itchFamily="34" charset="0"/>
              </a:rPr>
              <a:t>TWIN DEVELOPMENT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6096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itchFamily="34" charset="0"/>
                <a:cs typeface="Arial" pitchFamily="34" charset="0"/>
              </a:rPr>
              <a:t>Jasmin Gabriel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838200"/>
            <a:ext cx="7772400" cy="914400"/>
          </a:xfrm>
        </p:spPr>
        <p:txBody>
          <a:bodyPr/>
          <a:lstStyle/>
          <a:p>
            <a:r>
              <a:rPr lang="en-US" sz="6000" dirty="0" smtClean="0">
                <a:solidFill>
                  <a:srgbClr val="7030A0"/>
                </a:solidFill>
              </a:rPr>
              <a:t>monozygotic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752600"/>
            <a:ext cx="7467600" cy="4572000"/>
          </a:xfrm>
        </p:spPr>
        <p:txBody>
          <a:bodyPr/>
          <a:lstStyle/>
          <a:p>
            <a:r>
              <a:rPr lang="en-US" dirty="0" smtClean="0"/>
              <a:t>Identical</a:t>
            </a:r>
          </a:p>
          <a:p>
            <a:r>
              <a:rPr lang="en-US" dirty="0" smtClean="0"/>
              <a:t># of placentas : chorions : amniotic sacs varies</a:t>
            </a:r>
          </a:p>
          <a:p>
            <a:r>
              <a:rPr lang="en-US" dirty="0" smtClean="0"/>
              <a:t>Genetically identical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e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114801"/>
            <a:ext cx="762000" cy="1600200"/>
          </a:xfrm>
          <a:prstGeom prst="rect">
            <a:avLst/>
          </a:prstGeom>
        </p:spPr>
      </p:pic>
      <p:pic>
        <p:nvPicPr>
          <p:cNvPr id="5" name="Picture 4" descr="fe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114800"/>
            <a:ext cx="7620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449580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or</a:t>
            </a:r>
            <a:endParaRPr lang="en-US" sz="3600" dirty="0"/>
          </a:p>
        </p:txBody>
      </p:sp>
      <p:pic>
        <p:nvPicPr>
          <p:cNvPr id="7" name="Picture 6" descr="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114800"/>
            <a:ext cx="762000" cy="1600200"/>
          </a:xfrm>
          <a:prstGeom prst="rect">
            <a:avLst/>
          </a:prstGeom>
        </p:spPr>
      </p:pic>
      <p:pic>
        <p:nvPicPr>
          <p:cNvPr id="8" name="Picture 7" descr="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114800"/>
            <a:ext cx="7620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never</a:t>
            </a:r>
            <a:endParaRPr lang="en-US" sz="3600" dirty="0"/>
          </a:p>
        </p:txBody>
      </p:sp>
      <p:pic>
        <p:nvPicPr>
          <p:cNvPr id="10" name="Picture 9" descr="symbol-male-and-female-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114800"/>
            <a:ext cx="1600200" cy="16001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Box 11"/>
          <p:cNvSpPr txBox="1"/>
          <p:nvPr/>
        </p:nvSpPr>
        <p:spPr>
          <a:xfrm>
            <a:off x="6934200" y="2590800"/>
            <a:ext cx="1981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0" dirty="0" smtClean="0">
                <a:solidFill>
                  <a:srgbClr val="FF0000"/>
                </a:solidFill>
                <a:latin typeface="Calibri Light" pitchFamily="34" charset="0"/>
              </a:rPr>
              <a:t>x</a:t>
            </a:r>
            <a:endParaRPr lang="en-US" sz="25600" dirty="0">
              <a:solidFill>
                <a:srgbClr val="FF00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6858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Dizygotic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Monozygotic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how-twins-are-formed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2000" y="1447800"/>
            <a:ext cx="77724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38100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tx2">
                    <a:lumMod val="25000"/>
                  </a:schemeClr>
                </a:solidFill>
              </a:rPr>
              <a:t>Dizygotic</a:t>
            </a:r>
            <a:r>
              <a:rPr lang="en-US" sz="5400" dirty="0" smtClean="0"/>
              <a:t>  </a:t>
            </a:r>
            <a:endParaRPr lang="en-US" sz="5400" dirty="0"/>
          </a:p>
        </p:txBody>
      </p:sp>
      <p:pic>
        <p:nvPicPr>
          <p:cNvPr id="4" name="Content Placeholder 3" descr="scarlett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" y="1371600"/>
            <a:ext cx="2667000" cy="3617913"/>
          </a:xfrm>
        </p:spPr>
      </p:pic>
      <p:pic>
        <p:nvPicPr>
          <p:cNvPr id="5" name="Picture 4" descr="t-barberro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0"/>
            <a:ext cx="38862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1295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Monozygotic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64344" y="533400"/>
            <a:ext cx="3879056" cy="576306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CHORIONICITY</a:t>
            </a:r>
            <a:endParaRPr lang="en-US" dirty="0" smtClean="0"/>
          </a:p>
          <a:p>
            <a:r>
              <a:rPr lang="en-US" dirty="0" smtClean="0"/>
              <a:t>Dichorionic (DC)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Monochorionic (MC)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953000" y="533400"/>
            <a:ext cx="3726656" cy="576306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AMNIONICITY</a:t>
            </a:r>
          </a:p>
          <a:p>
            <a:r>
              <a:rPr lang="en-US" dirty="0" smtClean="0"/>
              <a:t>Diamniotic (DA)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Monoamniotic (MA)</a:t>
            </a:r>
          </a:p>
          <a:p>
            <a:endParaRPr lang="en-US" dirty="0" smtClean="0"/>
          </a:p>
        </p:txBody>
      </p:sp>
      <p:pic>
        <p:nvPicPr>
          <p:cNvPr id="14" name="Picture 13" descr="D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2209800" cy="1905000"/>
          </a:xfrm>
          <a:prstGeom prst="rect">
            <a:avLst/>
          </a:prstGeom>
        </p:spPr>
      </p:pic>
      <p:pic>
        <p:nvPicPr>
          <p:cNvPr id="16" name="Picture 15" descr="M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91000"/>
            <a:ext cx="2209800" cy="1828800"/>
          </a:xfrm>
          <a:prstGeom prst="rect">
            <a:avLst/>
          </a:prstGeom>
        </p:spPr>
      </p:pic>
      <p:pic>
        <p:nvPicPr>
          <p:cNvPr id="17" name="Picture 16" descr="M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00200"/>
            <a:ext cx="2133600" cy="1905000"/>
          </a:xfrm>
          <a:prstGeom prst="rect">
            <a:avLst/>
          </a:prstGeom>
        </p:spPr>
      </p:pic>
      <p:pic>
        <p:nvPicPr>
          <p:cNvPr id="18" name="Picture 17" descr="M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191000"/>
            <a:ext cx="2209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129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The degree of separation of the twins in utero depends on if and when they split into two zygotes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Dizygotic </a:t>
            </a:r>
            <a:r>
              <a:rPr lang="en-US" dirty="0"/>
              <a:t>twins were always two zygotes.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Dichorionic</a:t>
            </a:r>
            <a:r>
              <a:rPr lang="en-US" dirty="0" smtClean="0"/>
              <a:t> </a:t>
            </a:r>
            <a:r>
              <a:rPr lang="en-US" dirty="0"/>
              <a:t>twins either never divided (i.e.: were dizygotic) or they divided within the first 4 days. </a:t>
            </a:r>
            <a:endParaRPr lang="en-US" dirty="0" smtClean="0"/>
          </a:p>
          <a:p>
            <a:r>
              <a:rPr lang="en-US" dirty="0" err="1" smtClean="0"/>
              <a:t>Monoamnionic</a:t>
            </a:r>
            <a:r>
              <a:rPr lang="en-US" dirty="0" smtClean="0"/>
              <a:t> </a:t>
            </a:r>
            <a:r>
              <a:rPr lang="en-US" dirty="0"/>
              <a:t>twins divide after the first week.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6893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Monozygotic twins split into two zygotes at some time very early in the pregnancy.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timing of this separation determines </a:t>
            </a:r>
            <a:r>
              <a:rPr lang="en-US" dirty="0" smtClean="0"/>
              <a:t>the: 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horionicity</a:t>
            </a:r>
            <a:r>
              <a:rPr lang="en-US" dirty="0" smtClean="0"/>
              <a:t> </a:t>
            </a:r>
            <a:r>
              <a:rPr lang="en-US" dirty="0"/>
              <a:t>(the number of </a:t>
            </a:r>
            <a:r>
              <a:rPr lang="en-US" b="1" dirty="0" smtClean="0"/>
              <a:t>placenta</a:t>
            </a:r>
            <a:r>
              <a:rPr lang="en-US" dirty="0" smtClean="0"/>
              <a:t>) and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mniocity</a:t>
            </a:r>
            <a:r>
              <a:rPr lang="en-US" dirty="0" smtClean="0"/>
              <a:t> </a:t>
            </a:r>
            <a:r>
              <a:rPr lang="en-US" dirty="0"/>
              <a:t>(the number of </a:t>
            </a:r>
            <a:r>
              <a:rPr lang="en-US" b="1" dirty="0"/>
              <a:t>sacs</a:t>
            </a:r>
            <a:r>
              <a:rPr lang="en-US" dirty="0"/>
              <a:t>) of the pregnancy.</a:t>
            </a:r>
          </a:p>
        </p:txBody>
      </p:sp>
    </p:spTree>
    <p:extLst>
      <p:ext uri="{BB962C8B-B14F-4D97-AF65-F5344CB8AC3E}">
        <p14:creationId xmlns:p14="http://schemas.microsoft.com/office/powerpoint/2010/main" val="152575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6477000" cy="1371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monozygotic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placentation</a:t>
            </a:r>
            <a:endParaRPr lang="en-US" sz="4800" b="1" dirty="0">
              <a:solidFill>
                <a:schemeClr val="accent5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Content Placeholder 6" descr="300px-Placentation_svg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4600" y="1066800"/>
            <a:ext cx="4191000" cy="5257800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67000" y="1371600"/>
            <a:ext cx="4572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3600" dirty="0" smtClean="0">
                <a:solidFill>
                  <a:srgbClr val="00FF99"/>
                </a:solidFill>
                <a:latin typeface="Bauhaus 93" pitchFamily="82" charset="0"/>
              </a:rPr>
              <a:t>t</a:t>
            </a:r>
            <a:r>
              <a:rPr lang="en-US" sz="1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uhaus 93" pitchFamily="82" charset="0"/>
              </a:rPr>
              <a:t>w</a:t>
            </a:r>
            <a:r>
              <a:rPr lang="en-US" sz="13600" dirty="0" smtClean="0">
                <a:solidFill>
                  <a:srgbClr val="FF0000"/>
                </a:solidFill>
                <a:latin typeface="Bauhaus 93" pitchFamily="82" charset="0"/>
              </a:rPr>
              <a:t>i</a:t>
            </a:r>
            <a:r>
              <a:rPr lang="en-US" sz="1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uhaus 93" pitchFamily="82" charset="0"/>
              </a:rPr>
              <a:t>n</a:t>
            </a:r>
            <a:r>
              <a:rPr lang="en-US" sz="13600" dirty="0" smtClean="0">
                <a:solidFill>
                  <a:srgbClr val="00FF99"/>
                </a:solidFill>
                <a:latin typeface="Bauhaus 93" pitchFamily="82" charset="0"/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31242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smtClean="0">
                <a:latin typeface="Bauhaus 93" pitchFamily="82" charset="0"/>
              </a:rPr>
              <a:t>Most common</a:t>
            </a:r>
          </a:p>
          <a:p>
            <a:pPr algn="ctr">
              <a:buNone/>
            </a:pPr>
            <a:r>
              <a:rPr lang="en-US" sz="3600" dirty="0" smtClean="0">
                <a:latin typeface="Bauhaus 93" pitchFamily="82" charset="0"/>
              </a:rPr>
              <a:t>Dizygotic 70%</a:t>
            </a:r>
          </a:p>
          <a:p>
            <a:pPr algn="ctr">
              <a:buNone/>
            </a:pPr>
            <a:r>
              <a:rPr lang="en-US" sz="3600" dirty="0" smtClean="0">
                <a:latin typeface="Bauhaus 93" pitchFamily="82" charset="0"/>
              </a:rPr>
              <a:t>Monozygotic 30%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Statistics: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777" y="2588406"/>
            <a:ext cx="8284698" cy="977486"/>
          </a:xfrm>
        </p:spPr>
        <p:txBody>
          <a:bodyPr>
            <a:normAutofit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en-US" dirty="0" err="1"/>
              <a:t>Monochorionic</a:t>
            </a:r>
            <a:r>
              <a:rPr lang="en-US" dirty="0"/>
              <a:t> twins generally have two </a:t>
            </a:r>
            <a:r>
              <a:rPr lang="en-US" dirty="0">
                <a:hlinkClick r:id="rId2" tooltip="Amniotic sac"/>
              </a:rPr>
              <a:t>amniotic sacs</a:t>
            </a:r>
            <a:r>
              <a:rPr lang="en-US" dirty="0"/>
              <a:t> (called </a:t>
            </a:r>
            <a:r>
              <a:rPr lang="en-US" dirty="0" err="1"/>
              <a:t>Monochorionic</a:t>
            </a:r>
            <a:r>
              <a:rPr lang="en-US" dirty="0"/>
              <a:t>-Diamniotic "</a:t>
            </a:r>
            <a:r>
              <a:rPr lang="en-US" dirty="0" err="1"/>
              <a:t>MoDi</a:t>
            </a:r>
            <a:r>
              <a:rPr lang="en-US" dirty="0"/>
              <a:t>"), which occurs in </a:t>
            </a:r>
            <a:r>
              <a:rPr lang="en-US" b="1" dirty="0"/>
              <a:t>60–70%</a:t>
            </a:r>
            <a:r>
              <a:rPr lang="en-US" dirty="0"/>
              <a:t> of the pregnancies with monozygotic twins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0321" y="3810000"/>
            <a:ext cx="779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</a:rPr>
              <a:t>Monochorionic</a:t>
            </a:r>
            <a:r>
              <a:rPr lang="en-US" dirty="0">
                <a:latin typeface="Arial" panose="020B0604020202020204" pitchFamily="34" charset="0"/>
              </a:rPr>
              <a:t> twins share the same </a:t>
            </a:r>
            <a:r>
              <a:rPr lang="en-US" dirty="0">
                <a:latin typeface="Arial" panose="020B0604020202020204" pitchFamily="34" charset="0"/>
                <a:hlinkClick r:id="rId3" tooltip="Amnion"/>
              </a:rPr>
              <a:t>amnion</a:t>
            </a:r>
            <a:r>
              <a:rPr lang="en-US" dirty="0">
                <a:latin typeface="Arial" panose="020B0604020202020204" pitchFamily="34" charset="0"/>
              </a:rPr>
              <a:t> in 1–2% of monozygotic twin pregnancies.</a:t>
            </a:r>
            <a:r>
              <a:rPr lang="en-US" baseline="30000" dirty="0">
                <a:latin typeface="Arial" panose="020B0604020202020204" pitchFamily="34" charset="0"/>
                <a:hlinkClick r:id="rId4"/>
              </a:rPr>
              <a:t>[40]</a:t>
            </a:r>
            <a:r>
              <a:rPr lang="en-US" dirty="0" err="1">
                <a:latin typeface="Arial" panose="020B0604020202020204" pitchFamily="34" charset="0"/>
              </a:rPr>
              <a:t>Monoamniotic</a:t>
            </a:r>
            <a:r>
              <a:rPr lang="en-US" dirty="0">
                <a:latin typeface="Arial" panose="020B0604020202020204" pitchFamily="34" charset="0"/>
              </a:rPr>
              <a:t> twins are </a:t>
            </a:r>
            <a:r>
              <a:rPr lang="en-US" i="1" dirty="0">
                <a:latin typeface="Arial" panose="020B0604020202020204" pitchFamily="34" charset="0"/>
              </a:rPr>
              <a:t>always</a:t>
            </a:r>
            <a:r>
              <a:rPr lang="en-US" dirty="0">
                <a:latin typeface="Arial" panose="020B0604020202020204" pitchFamily="34" charset="0"/>
              </a:rPr>
              <a:t> </a:t>
            </a:r>
            <a:r>
              <a:rPr lang="en-US" dirty="0" err="1" smtClean="0">
                <a:latin typeface="Arial" panose="020B0604020202020204" pitchFamily="34" charset="0"/>
                <a:hlinkClick r:id="rId5" tooltip="Monozygotic"/>
              </a:rPr>
              <a:t>monozygotic</a:t>
            </a:r>
            <a:r>
              <a:rPr lang="en-US" dirty="0" err="1" smtClean="0">
                <a:latin typeface="Arial" panose="020B0604020202020204" pitchFamily="34" charset="0"/>
              </a:rPr>
              <a:t>.The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survival rate for </a:t>
            </a:r>
            <a:r>
              <a:rPr lang="en-US" dirty="0" err="1">
                <a:latin typeface="Arial" panose="020B0604020202020204" pitchFamily="34" charset="0"/>
              </a:rPr>
              <a:t>monoamniotic</a:t>
            </a:r>
            <a:r>
              <a:rPr lang="en-US" dirty="0">
                <a:latin typeface="Arial" panose="020B0604020202020204" pitchFamily="34" charset="0"/>
              </a:rPr>
              <a:t> twins is somewhere between 50</a:t>
            </a:r>
            <a:r>
              <a:rPr lang="en-US" dirty="0" smtClean="0">
                <a:latin typeface="Arial" panose="020B0604020202020204" pitchFamily="34" charset="0"/>
              </a:rPr>
              <a:t>%</a:t>
            </a:r>
            <a:r>
              <a:rPr lang="en-US" dirty="0">
                <a:latin typeface="Arial" panose="020B0604020202020204" pitchFamily="34" charset="0"/>
              </a:rPr>
              <a:t> to 60</a:t>
            </a:r>
            <a:r>
              <a:rPr lang="en-US" dirty="0" smtClean="0">
                <a:latin typeface="Arial" panose="020B0604020202020204" pitchFamily="34" charset="0"/>
              </a:rPr>
              <a:t>%.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535" y="1310569"/>
            <a:ext cx="7905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Normally, twins have two separate  </a:t>
            </a:r>
            <a:r>
              <a:rPr lang="en-US" dirty="0" smtClean="0">
                <a:latin typeface="Arial" panose="020B0604020202020204" pitchFamily="34" charset="0"/>
                <a:hlinkClick r:id="rId6" tooltip="Chorion"/>
              </a:rPr>
              <a:t>chorions</a:t>
            </a:r>
            <a:r>
              <a:rPr lang="en-US" dirty="0" smtClean="0">
                <a:latin typeface="Arial" panose="020B0604020202020204" pitchFamily="34" charset="0"/>
              </a:rPr>
              <a:t> and</a:t>
            </a:r>
            <a:r>
              <a:rPr lang="en-US" dirty="0">
                <a:latin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hlinkClick r:id="rId2" tooltip="Amniotic sac"/>
              </a:rPr>
              <a:t>amniotic </a:t>
            </a:r>
            <a:r>
              <a:rPr lang="en-US" dirty="0" smtClean="0">
                <a:latin typeface="Arial" panose="020B0604020202020204" pitchFamily="34" charset="0"/>
                <a:hlinkClick r:id="rId2" tooltip="Amniotic sac"/>
              </a:rPr>
              <a:t>sacs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termed </a:t>
            </a:r>
            <a:r>
              <a:rPr lang="en-US" dirty="0" err="1">
                <a:latin typeface="Arial" panose="020B0604020202020204" pitchFamily="34" charset="0"/>
              </a:rPr>
              <a:t>Dichorionic</a:t>
            </a:r>
            <a:r>
              <a:rPr lang="en-US" dirty="0">
                <a:latin typeface="Arial" panose="020B0604020202020204" pitchFamily="34" charset="0"/>
              </a:rPr>
              <a:t>-Diamniotic or "</a:t>
            </a:r>
            <a:r>
              <a:rPr lang="en-US" dirty="0" err="1">
                <a:latin typeface="Arial" panose="020B0604020202020204" pitchFamily="34" charset="0"/>
              </a:rPr>
              <a:t>DiDi</a:t>
            </a:r>
            <a:r>
              <a:rPr lang="en-US" dirty="0">
                <a:latin typeface="Arial" panose="020B0604020202020204" pitchFamily="34" charset="0"/>
              </a:rPr>
              <a:t>". It occurs </a:t>
            </a:r>
            <a:r>
              <a:rPr lang="en-US" dirty="0" smtClean="0">
                <a:latin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</a:rPr>
              <a:t>18–36</a:t>
            </a:r>
            <a:r>
              <a:rPr lang="en-US" dirty="0" smtClean="0">
                <a:latin typeface="Arial" panose="020B0604020202020204" pitchFamily="34" charset="0"/>
              </a:rPr>
              <a:t>%</a:t>
            </a:r>
            <a:r>
              <a:rPr lang="en-US" dirty="0">
                <a:latin typeface="Arial" panose="020B0604020202020204" pitchFamily="34" charset="0"/>
              </a:rPr>
              <a:t> (or around 25</a:t>
            </a:r>
            <a:r>
              <a:rPr lang="en-US" dirty="0" smtClean="0">
                <a:latin typeface="Arial" panose="020B0604020202020204" pitchFamily="34" charset="0"/>
              </a:rPr>
              <a:t>%) </a:t>
            </a:r>
            <a:r>
              <a:rPr lang="en-US" dirty="0">
                <a:latin typeface="Arial" panose="020B0604020202020204" pitchFamily="34" charset="0"/>
              </a:rPr>
              <a:t>of </a:t>
            </a:r>
            <a:r>
              <a:rPr lang="en-US" dirty="0" smtClean="0">
                <a:latin typeface="Arial" panose="020B0604020202020204" pitchFamily="34" charset="0"/>
                <a:hlinkClick r:id="rId5" tooltip="Monozygotic"/>
              </a:rPr>
              <a:t>monozygotic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twins.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586" y="5105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When the division of the developing </a:t>
            </a:r>
            <a:r>
              <a:rPr lang="en-US" dirty="0">
                <a:latin typeface="Arial" panose="020B0604020202020204" pitchFamily="34" charset="0"/>
                <a:hlinkClick r:id="rId7" tooltip="Zygote"/>
              </a:rPr>
              <a:t>zygote</a:t>
            </a:r>
            <a:r>
              <a:rPr lang="en-US" dirty="0">
                <a:latin typeface="Arial" panose="020B0604020202020204" pitchFamily="34" charset="0"/>
              </a:rPr>
              <a:t> into 2 embryos occurs, 99% of the time it is within 8 days of </a:t>
            </a:r>
            <a:r>
              <a:rPr lang="en-US" dirty="0" smtClean="0">
                <a:latin typeface="Arial" panose="020B0604020202020204" pitchFamily="34" charset="0"/>
              </a:rPr>
              <a:t>fertilization.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    Mortality </a:t>
            </a:r>
            <a:r>
              <a:rPr lang="en-US" dirty="0">
                <a:latin typeface="Arial" panose="020B0604020202020204" pitchFamily="34" charset="0"/>
              </a:rPr>
              <a:t>is highest for conjoined twins due to the many complications </a:t>
            </a:r>
            <a:r>
              <a:rPr lang="en-US" dirty="0" smtClean="0">
                <a:latin typeface="Arial" panose="020B0604020202020204" pitchFamily="34" charset="0"/>
              </a:rPr>
              <a:t>                	resulting </a:t>
            </a:r>
            <a:r>
              <a:rPr lang="en-US" dirty="0">
                <a:latin typeface="Arial" panose="020B0604020202020204" pitchFamily="34" charset="0"/>
              </a:rPr>
              <a:t>from shared organs.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28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990600"/>
            <a:ext cx="9144000" cy="3221038"/>
          </a:xfrm>
        </p:spPr>
        <p:txBody>
          <a:bodyPr/>
          <a:lstStyle/>
          <a:p>
            <a:pPr algn="just"/>
            <a:r>
              <a:rPr lang="en-US" sz="25000" dirty="0" smtClean="0">
                <a:solidFill>
                  <a:schemeClr val="accent4">
                    <a:lumMod val="75000"/>
                  </a:schemeClr>
                </a:solidFill>
              </a:rPr>
              <a:t>higher</a:t>
            </a:r>
            <a:endParaRPr lang="en-US" sz="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7200" y="762000"/>
            <a:ext cx="9906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order</a:t>
            </a:r>
            <a:endParaRPr lang="en-US" sz="32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4800" y="4114800"/>
            <a:ext cx="979787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0" dirty="0"/>
              <a:t>m</a:t>
            </a:r>
            <a:r>
              <a:rPr lang="en-US" sz="19000" dirty="0" smtClean="0"/>
              <a:t>ultiples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xtuple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048000"/>
            <a:ext cx="4787433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_52683450_p6800874-triplet_foetuses,_3-d_ultrasound_sc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04800"/>
            <a:ext cx="3581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 rot="16200000">
            <a:off x="-67840" y="601241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triplets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630488" y="5227513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sextuplets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762000"/>
            <a:ext cx="25146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higher order </a:t>
            </a:r>
          </a:p>
          <a:p>
            <a:pPr algn="ctr"/>
            <a:r>
              <a:rPr lang="en-US" sz="3600" dirty="0" smtClean="0"/>
              <a:t>multiples</a:t>
            </a:r>
            <a:endParaRPr lang="en-US" sz="3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622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Century Gothic" pitchFamily="34" charset="0"/>
              </a:rPr>
              <a:t>1</a:t>
            </a:r>
          </a:p>
          <a:p>
            <a:pPr algn="ctr"/>
            <a:r>
              <a:rPr lang="en-US" sz="4800" dirty="0" smtClean="0">
                <a:solidFill>
                  <a:schemeClr val="accent2"/>
                </a:solidFill>
                <a:latin typeface="Century Gothic" pitchFamily="34" charset="0"/>
              </a:rPr>
              <a:t>egg</a:t>
            </a:r>
            <a:endParaRPr lang="en-US" sz="4800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667000"/>
            <a:ext cx="543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3622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/>
                </a:solidFill>
                <a:latin typeface="Century Gothic" pitchFamily="34" charset="0"/>
              </a:rPr>
              <a:t>1</a:t>
            </a:r>
            <a:r>
              <a:rPr lang="en-US" sz="4800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accent4"/>
                </a:solidFill>
                <a:latin typeface="Century Gothic" pitchFamily="34" charset="0"/>
              </a:rPr>
              <a:t>sperm</a:t>
            </a:r>
            <a:endParaRPr lang="en-US" sz="4800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9812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Century Gothic" pitchFamily="34" charset="0"/>
              </a:rPr>
              <a:t>1 </a:t>
            </a: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Century Gothic" pitchFamily="34" charset="0"/>
              </a:rPr>
              <a:t>zygote</a:t>
            </a:r>
            <a:endParaRPr lang="en-US" sz="72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66700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04800"/>
            <a:ext cx="3926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Freestyle Script" pitchFamily="66" charset="0"/>
              </a:rPr>
              <a:t>Normally…</a:t>
            </a:r>
            <a:endParaRPr lang="en-US" sz="9600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7772400" cy="914400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RISK FACTORS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839200" cy="506095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ASSISTED REPRODUCTIVE TECHNOLOGIES 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MATERNAL AGE</a:t>
            </a:r>
            <a:r>
              <a:rPr lang="en-US" sz="4400" dirty="0" smtClean="0"/>
              <a:t>/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DELAYED CHILDBEARING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Maternal age/Pregnancy history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Race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Heredity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Nutrition/Maternal height &amp; weight</a:t>
            </a:r>
          </a:p>
          <a:p>
            <a:pPr marL="582930" indent="-51435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6934200" cy="914400"/>
          </a:xfrm>
        </p:spPr>
        <p:txBody>
          <a:bodyPr/>
          <a:lstStyle/>
          <a:p>
            <a:r>
              <a:rPr lang="en-US" sz="5400" dirty="0" smtClean="0">
                <a:solidFill>
                  <a:srgbClr val="FF5050"/>
                </a:solidFill>
                <a:latin typeface="Lucida Handwriting" pitchFamily="66" charset="0"/>
              </a:rPr>
              <a:t>Twins are suspected if…</a:t>
            </a:r>
            <a:endParaRPr lang="en-US" sz="5400" dirty="0">
              <a:solidFill>
                <a:srgbClr val="FF5050"/>
              </a:solidFill>
              <a:latin typeface="Lucida Handwriting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67000"/>
            <a:ext cx="867897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400" dirty="0"/>
              <a:t> </a:t>
            </a:r>
            <a:r>
              <a:rPr lang="en-US" sz="4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Enlarged uterus</a:t>
            </a:r>
          </a:p>
          <a:p>
            <a:pPr>
              <a:buFont typeface="Wingdings" pitchFamily="2" charset="2"/>
              <a:buChar char="§"/>
            </a:pPr>
            <a:endParaRPr lang="en-US" sz="4000" dirty="0" smtClean="0"/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Multiple fetal heart tones</a:t>
            </a:r>
          </a:p>
          <a:p>
            <a:pPr>
              <a:buFont typeface="Wingdings" pitchFamily="2" charset="2"/>
              <a:buChar char="§"/>
            </a:pPr>
            <a:endParaRPr lang="en-US" sz="40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↑ Maternal serum alpha-fetoprotein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4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0"/>
            <a:ext cx="48990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ALL multiple gestation</a:t>
            </a:r>
          </a:p>
          <a:p>
            <a:pPr algn="ctr"/>
            <a:r>
              <a:rPr lang="en-US" sz="2800" dirty="0" smtClean="0"/>
              <a:t> pregnancies are </a:t>
            </a:r>
            <a:r>
              <a:rPr lang="en-US" sz="2800" dirty="0" smtClean="0">
                <a:solidFill>
                  <a:srgbClr val="FF0000"/>
                </a:solidFill>
              </a:rPr>
              <a:t>HIGH RISK!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7515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Many </a:t>
            </a:r>
            <a:r>
              <a:rPr lang="en-US" sz="4800" dirty="0" smtClean="0">
                <a:solidFill>
                  <a:srgbClr val="FF0000"/>
                </a:solidFill>
              </a:rPr>
              <a:t>anomalies</a:t>
            </a:r>
            <a:r>
              <a:rPr lang="en-US" sz="4800" dirty="0" smtClean="0"/>
              <a:t> can occur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-228600" y="4114800"/>
            <a:ext cx="960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Perinatal </a:t>
            </a:r>
            <a:r>
              <a:rPr lang="en-US" sz="6600" dirty="0" smtClean="0">
                <a:solidFill>
                  <a:srgbClr val="FF0000"/>
                </a:solidFill>
              </a:rPr>
              <a:t>morbidity</a:t>
            </a:r>
            <a:r>
              <a:rPr lang="en-US" sz="6600" dirty="0" smtClean="0"/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&amp;</a:t>
            </a:r>
            <a:r>
              <a:rPr lang="en-US" sz="6600" dirty="0" smtClean="0"/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mortality</a:t>
            </a:r>
            <a:r>
              <a:rPr lang="en-US" sz="6600" dirty="0" smtClean="0"/>
              <a:t> are increased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38200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F99"/>
                </a:solidFill>
              </a:rPr>
              <a:t>Therefore…</a:t>
            </a:r>
            <a:endParaRPr lang="en-US" sz="2800" dirty="0">
              <a:solidFill>
                <a:srgbClr val="00FF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09800"/>
            <a:ext cx="74943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accent2"/>
                </a:solidFill>
              </a:rPr>
              <a:t>It is of utmost importance that these</a:t>
            </a:r>
          </a:p>
          <a:p>
            <a:pPr algn="just"/>
            <a:r>
              <a:rPr lang="en-US" sz="3600" dirty="0" smtClean="0">
                <a:solidFill>
                  <a:schemeClr val="accent2"/>
                </a:solidFill>
              </a:rPr>
              <a:t>pregnancies are monitored closely </a:t>
            </a:r>
          </a:p>
          <a:p>
            <a:pPr algn="just"/>
            <a:r>
              <a:rPr lang="en-US" sz="3600" dirty="0" smtClean="0">
                <a:solidFill>
                  <a:schemeClr val="accent2"/>
                </a:solidFill>
              </a:rPr>
              <a:t>&amp; regularly throughout gestation.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953000"/>
            <a:ext cx="4768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FF99"/>
                </a:solidFill>
              </a:rPr>
              <a:t>U</a:t>
            </a:r>
            <a:r>
              <a:rPr lang="en-US" sz="2800" b="1" dirty="0" smtClean="0">
                <a:solidFill>
                  <a:schemeClr val="accent2"/>
                </a:solidFill>
              </a:rPr>
              <a:t>L</a:t>
            </a:r>
            <a:r>
              <a:rPr lang="en-US" sz="2800" b="1" dirty="0" smtClean="0">
                <a:solidFill>
                  <a:srgbClr val="00FF99"/>
                </a:solidFill>
              </a:rPr>
              <a:t>T</a:t>
            </a:r>
            <a:r>
              <a:rPr lang="en-US" sz="2800" b="1" dirty="0" smtClean="0">
                <a:solidFill>
                  <a:schemeClr val="accent2"/>
                </a:solidFill>
              </a:rPr>
              <a:t>R</a:t>
            </a:r>
            <a:r>
              <a:rPr lang="en-US" sz="2800" b="1" dirty="0" smtClean="0">
                <a:solidFill>
                  <a:srgbClr val="00FF99"/>
                </a:solidFill>
              </a:rPr>
              <a:t>A</a:t>
            </a:r>
            <a:r>
              <a:rPr lang="en-US" sz="2800" b="1" dirty="0" smtClean="0">
                <a:solidFill>
                  <a:schemeClr val="accent2"/>
                </a:solidFill>
              </a:rPr>
              <a:t>S</a:t>
            </a:r>
            <a:r>
              <a:rPr lang="en-US" sz="2800" b="1" dirty="0" smtClean="0">
                <a:solidFill>
                  <a:srgbClr val="00FF99"/>
                </a:solidFill>
              </a:rPr>
              <a:t>O</a:t>
            </a:r>
            <a:r>
              <a:rPr lang="en-US" sz="2800" b="1" dirty="0" smtClean="0">
                <a:solidFill>
                  <a:schemeClr val="accent2"/>
                </a:solidFill>
              </a:rPr>
              <a:t>U</a:t>
            </a:r>
            <a:r>
              <a:rPr lang="en-US" sz="2800" b="1" dirty="0" smtClean="0">
                <a:solidFill>
                  <a:srgbClr val="00FF99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D</a:t>
            </a:r>
            <a:r>
              <a:rPr lang="en-US" sz="2800" b="1" dirty="0" smtClean="0"/>
              <a:t> is the </a:t>
            </a:r>
            <a:r>
              <a:rPr lang="en-US" sz="2800" b="1" dirty="0" smtClean="0">
                <a:solidFill>
                  <a:srgbClr val="00FF99"/>
                </a:solidFill>
              </a:rPr>
              <a:t>B</a:t>
            </a:r>
            <a:r>
              <a:rPr lang="en-US" sz="2800" b="1" dirty="0" smtClean="0">
                <a:solidFill>
                  <a:schemeClr val="accent2"/>
                </a:solidFill>
              </a:rPr>
              <a:t>E</a:t>
            </a:r>
            <a:r>
              <a:rPr lang="en-US" sz="2800" b="1" dirty="0" smtClean="0">
                <a:solidFill>
                  <a:srgbClr val="00FF99"/>
                </a:solidFill>
              </a:rPr>
              <a:t>S</a:t>
            </a:r>
            <a:r>
              <a:rPr lang="en-US" sz="2800" b="1" dirty="0" smtClean="0">
                <a:solidFill>
                  <a:schemeClr val="accent2"/>
                </a:solidFill>
              </a:rPr>
              <a:t>T</a:t>
            </a:r>
          </a:p>
          <a:p>
            <a:pPr algn="just"/>
            <a:r>
              <a:rPr lang="en-US" sz="2800" b="1" dirty="0" smtClean="0"/>
              <a:t>modality for the task!</a:t>
            </a:r>
            <a:endParaRPr lang="en-US" sz="2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497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</a:t>
            </a:r>
            <a:r>
              <a:rPr lang="en-US" sz="4400" baseline="30000" dirty="0" smtClean="0"/>
              <a:t>ST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</a:rPr>
              <a:t> TRIMESTER ASSESSMENT</a:t>
            </a:r>
            <a:endParaRPr lang="en-US" sz="4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32004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 algn="ctr"/>
            <a:r>
              <a:rPr lang="en-US" sz="6000" b="1" dirty="0" smtClean="0"/>
              <a:t>1</a:t>
            </a:r>
          </a:p>
          <a:p>
            <a:pPr marL="342900" indent="-342900" algn="ctr"/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Chorionicity </a:t>
            </a:r>
          </a:p>
          <a:p>
            <a:pPr marL="342900" indent="-342900" algn="ctr"/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&amp; Amnionicity</a:t>
            </a: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 algn="ctr"/>
            <a:r>
              <a:rPr lang="en-US" sz="2400" dirty="0" smtClean="0"/>
              <a:t># of gestational sacs</a:t>
            </a:r>
          </a:p>
          <a:p>
            <a:pPr marL="342900" indent="-342900" algn="ctr"/>
            <a:r>
              <a:rPr lang="en-US" sz="2400" dirty="0" smtClean="0"/>
              <a:t># of amniotic sacs</a:t>
            </a:r>
          </a:p>
          <a:p>
            <a:pPr marL="342900" indent="-342900" algn="ctr"/>
            <a:r>
              <a:rPr lang="en-US" sz="2400" dirty="0" smtClean="0"/>
              <a:t># of yolk sacs</a:t>
            </a:r>
          </a:p>
          <a:p>
            <a:pPr algn="ctr"/>
            <a:r>
              <a:rPr lang="en-US" b="1" dirty="0"/>
              <a:t>Twin Peak/Lambda Sign</a:t>
            </a:r>
          </a:p>
          <a:p>
            <a:pPr algn="ctr"/>
            <a:r>
              <a:rPr lang="en-US" b="1" dirty="0"/>
              <a:t>T-Sign</a:t>
            </a:r>
          </a:p>
          <a:p>
            <a:pPr marL="342900" indent="-342900"/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828800"/>
            <a:ext cx="3048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2 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Gestational 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Age</a:t>
            </a: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962400"/>
            <a:ext cx="30480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3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Cervical 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Length &amp;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Competence</a:t>
            </a: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5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&amp;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9966"/>
                </a:solidFill>
              </a:rPr>
              <a:t>TRIMESTER ASSESSMENT</a:t>
            </a:r>
            <a:endParaRPr lang="en-US" sz="3600" dirty="0">
              <a:solidFill>
                <a:srgbClr val="FF99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219200"/>
            <a:ext cx="4204805" cy="2062103"/>
          </a:xfrm>
          <a:prstGeom prst="rect">
            <a:avLst/>
          </a:prstGeom>
          <a:solidFill>
            <a:srgbClr val="FF996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en-US" sz="800" dirty="0" smtClean="0">
              <a:latin typeface="Arial Rounded MT Bold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Chorionicity &amp;  Amnionicity</a:t>
            </a:r>
          </a:p>
          <a:p>
            <a:pPr algn="ctr"/>
            <a:r>
              <a:rPr lang="en-US" sz="2000" dirty="0" smtClean="0"/>
              <a:t>Sex of Fetuses</a:t>
            </a:r>
          </a:p>
          <a:p>
            <a:pPr algn="ctr"/>
            <a:r>
              <a:rPr lang="en-US" sz="2000" dirty="0" smtClean="0"/>
              <a:t># of Placentas</a:t>
            </a:r>
          </a:p>
          <a:p>
            <a:pPr algn="ctr"/>
            <a:r>
              <a:rPr lang="en-US" sz="2000" dirty="0" err="1" smtClean="0"/>
              <a:t>Intertwin</a:t>
            </a:r>
            <a:r>
              <a:rPr lang="en-US" sz="2000" dirty="0" smtClean="0"/>
              <a:t> </a:t>
            </a:r>
            <a:r>
              <a:rPr lang="en-US" sz="2000" dirty="0" smtClean="0"/>
              <a:t>Membrane Thickness</a:t>
            </a:r>
            <a:endParaRPr lang="en-US" sz="2000" dirty="0"/>
          </a:p>
        </p:txBody>
      </p:sp>
      <p:pic>
        <p:nvPicPr>
          <p:cNvPr id="4" name="Picture 3" descr="DichorionicDiamnio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114800"/>
            <a:ext cx="2507848" cy="1981200"/>
          </a:xfrm>
          <a:prstGeom prst="rect">
            <a:avLst/>
          </a:prstGeom>
        </p:spPr>
      </p:pic>
      <p:pic>
        <p:nvPicPr>
          <p:cNvPr id="5" name="Picture 4" descr="t 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114800"/>
            <a:ext cx="2485435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6019800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66"/>
                </a:solidFill>
              </a:rPr>
              <a:t>Twin Peak/Lambda Sign</a:t>
            </a:r>
            <a:endParaRPr lang="en-US" dirty="0">
              <a:solidFill>
                <a:srgbClr val="FF99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6019800"/>
            <a:ext cx="85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66"/>
                </a:solidFill>
              </a:rPr>
              <a:t>T-Sign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197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&amp;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TRIMESTER ASSESSMENT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09801"/>
            <a:ext cx="6324600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 # of Fetuses</a:t>
            </a:r>
          </a:p>
          <a:p>
            <a:pPr marL="342900" indent="-342900"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 Cervical Length &amp; Competence</a:t>
            </a:r>
          </a:p>
          <a:p>
            <a:pPr marL="342900" indent="-342900"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 Fetal Lie</a:t>
            </a:r>
          </a:p>
          <a:p>
            <a:pPr marL="342900" indent="-342900"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 Biometry &amp; Anatomy</a:t>
            </a:r>
          </a:p>
          <a:p>
            <a:pPr marL="342900" indent="-342900"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 Amniotic Fluid Volume</a:t>
            </a:r>
          </a:p>
          <a:p>
            <a:pPr marL="342900" indent="-342900"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 Pulsed and/or Color Doppler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1143000"/>
            <a:ext cx="212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alligraphy" pitchFamily="66" charset="0"/>
              </a:rPr>
              <a:t>continued…</a:t>
            </a:r>
          </a:p>
          <a:p>
            <a:endParaRPr lang="en-US" sz="2400" dirty="0">
              <a:latin typeface="Lucida Calligraphy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58010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AR CHRISTY" pitchFamily="2" charset="0"/>
              </a:rPr>
              <a:t>Complications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828800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maternal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209800"/>
            <a:ext cx="15969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fetal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828800"/>
            <a:ext cx="1782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vanishing </a:t>
            </a:r>
          </a:p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twin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895600"/>
            <a:ext cx="43947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vasa previa</a:t>
            </a:r>
            <a:endParaRPr lang="en-US" sz="6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810000"/>
            <a:ext cx="1697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TRAP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334000"/>
            <a:ext cx="1880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TTTS</a:t>
            </a:r>
            <a:endParaRPr lang="en-US" sz="6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048000"/>
            <a:ext cx="214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conjoined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572000"/>
            <a:ext cx="264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fetus in fetu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029200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monoamniotic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114800"/>
            <a:ext cx="1451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selective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reduction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h5LWVWYH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2743200" cy="2466975"/>
          </a:xfrm>
        </p:spPr>
      </p:pic>
      <p:pic>
        <p:nvPicPr>
          <p:cNvPr id="9" name="Content Placeholder 8" descr="vasa previ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6800" y="3886200"/>
            <a:ext cx="2743200" cy="2209800"/>
          </a:xfrm>
        </p:spPr>
      </p:pic>
      <p:sp>
        <p:nvSpPr>
          <p:cNvPr id="10" name="TextBox 9"/>
          <p:cNvSpPr txBox="1"/>
          <p:nvPr/>
        </p:nvSpPr>
        <p:spPr>
          <a:xfrm>
            <a:off x="1676400" y="609600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VASA PREVIA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609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MONOAMNIOTIC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Twin-Pregnan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219200"/>
            <a:ext cx="2892274" cy="2971800"/>
          </a:xfrm>
          <a:prstGeom prst="rect">
            <a:avLst/>
          </a:prstGeom>
        </p:spPr>
      </p:pic>
      <p:pic>
        <p:nvPicPr>
          <p:cNvPr id="13" name="Picture 12" descr="vasa prev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343400"/>
            <a:ext cx="28956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MTFBGSX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2857500" cy="2305050"/>
          </a:xfrm>
          <a:prstGeom prst="rect">
            <a:avLst/>
          </a:prstGeom>
        </p:spPr>
      </p:pic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86200"/>
            <a:ext cx="2819400" cy="2343150"/>
          </a:xfrm>
          <a:prstGeom prst="rect">
            <a:avLst/>
          </a:prstGeom>
        </p:spPr>
      </p:pic>
      <p:pic>
        <p:nvPicPr>
          <p:cNvPr id="4" name="Picture 3" descr="TTTS1b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981200"/>
            <a:ext cx="4252754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0960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TRAP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295400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TTTS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but sometimes…</a:t>
            </a:r>
          </a:p>
          <a:p>
            <a:endParaRPr lang="en-US" sz="6000" dirty="0" smtClean="0"/>
          </a:p>
          <a:p>
            <a:r>
              <a:rPr lang="en-US" sz="4400" dirty="0" smtClean="0">
                <a:solidFill>
                  <a:schemeClr val="accent3"/>
                </a:solidFill>
              </a:rPr>
              <a:t>  Something</a:t>
            </a:r>
            <a:r>
              <a:rPr lang="en-US" sz="6000" dirty="0" smtClean="0">
                <a:solidFill>
                  <a:schemeClr val="accent3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awesomely</a:t>
            </a:r>
            <a:r>
              <a:rPr lang="en-US" sz="60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6000" dirty="0">
                <a:solidFill>
                  <a:schemeClr val="accent3"/>
                </a:solidFill>
              </a:rPr>
              <a:t> </a:t>
            </a:r>
            <a:r>
              <a:rPr lang="en-US" sz="6000" dirty="0" smtClean="0">
                <a:solidFill>
                  <a:schemeClr val="accent3"/>
                </a:solidFill>
              </a:rPr>
              <a:t>              </a:t>
            </a:r>
            <a:r>
              <a:rPr lang="en-US" sz="7200" b="1" dirty="0" smtClean="0">
                <a:solidFill>
                  <a:schemeClr val="accent3"/>
                </a:solidFill>
              </a:rPr>
              <a:t>unique</a:t>
            </a:r>
            <a:r>
              <a:rPr lang="en-US" sz="6000" dirty="0" smtClean="0">
                <a:solidFill>
                  <a:schemeClr val="accent3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happens</a:t>
            </a:r>
            <a:r>
              <a:rPr lang="en-US" sz="7200" dirty="0" smtClean="0">
                <a:solidFill>
                  <a:schemeClr val="accent3"/>
                </a:solidFill>
              </a:rPr>
              <a:t>!</a:t>
            </a:r>
            <a:endParaRPr lang="en-US" sz="7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CONJOINED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3886200" cy="639762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Most Common </a:t>
            </a:r>
          </a:p>
          <a:p>
            <a:pPr algn="ctr"/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Thoraco-omphalopagus</a:t>
            </a:r>
          </a:p>
          <a:p>
            <a:pPr algn="ctr"/>
            <a:endParaRPr lang="en-US" dirty="0"/>
          </a:p>
        </p:txBody>
      </p:sp>
      <p:pic>
        <p:nvPicPr>
          <p:cNvPr id="7" name="Content Placeholder 6" descr="thoracoomphalopagu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90600" y="2743200"/>
            <a:ext cx="2315361" cy="25908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905000"/>
            <a:ext cx="4572000" cy="3959352"/>
          </a:xfrm>
        </p:spPr>
        <p:txBody>
          <a:bodyPr/>
          <a:lstStyle/>
          <a:p>
            <a:r>
              <a:rPr lang="en-US" dirty="0" smtClean="0"/>
              <a:t>Thoracopagus – thorax</a:t>
            </a:r>
          </a:p>
          <a:p>
            <a:r>
              <a:rPr lang="en-US" dirty="0" smtClean="0"/>
              <a:t>Omphalopagus – abdomen</a:t>
            </a:r>
          </a:p>
          <a:p>
            <a:r>
              <a:rPr lang="en-US" dirty="0" smtClean="0"/>
              <a:t>Craniopagus – head</a:t>
            </a:r>
          </a:p>
          <a:p>
            <a:r>
              <a:rPr lang="en-US" dirty="0" smtClean="0"/>
              <a:t>Pygopagus – buttocks</a:t>
            </a:r>
          </a:p>
          <a:p>
            <a:r>
              <a:rPr lang="en-US" dirty="0" smtClean="0"/>
              <a:t>Ischiopagus – ischia</a:t>
            </a:r>
          </a:p>
          <a:p>
            <a:r>
              <a:rPr lang="en-US" dirty="0" smtClean="0"/>
              <a:t>Cephalothoracopagus – head &amp; thorax</a:t>
            </a:r>
          </a:p>
          <a:p>
            <a:r>
              <a:rPr lang="en-US" dirty="0" smtClean="0"/>
              <a:t>Fetus in fetu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6260" y="4919008"/>
            <a:ext cx="76677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>
                <a:solidFill>
                  <a:srgbClr val="993366"/>
                </a:solidFill>
                <a:latin typeface="Broadway" pitchFamily="82" charset="0"/>
              </a:rPr>
              <a:t>duration</a:t>
            </a:r>
            <a:endParaRPr lang="en-US" sz="12000" dirty="0">
              <a:solidFill>
                <a:srgbClr val="993366"/>
              </a:solidFill>
              <a:latin typeface="Broadway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3276600"/>
            <a:ext cx="62797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latin typeface="Broadway" pitchFamily="82" charset="0"/>
              </a:rPr>
              <a:t>Twins </a:t>
            </a:r>
            <a:r>
              <a:rPr lang="en-US" sz="4000" dirty="0" smtClean="0">
                <a:solidFill>
                  <a:srgbClr val="993366"/>
                </a:solidFill>
                <a:latin typeface="Broadway" pitchFamily="82" charset="0"/>
              </a:rPr>
              <a:t>35</a:t>
            </a:r>
            <a:r>
              <a:rPr lang="en-US" sz="4000" dirty="0" smtClean="0">
                <a:latin typeface="Broadway" pitchFamily="82" charset="0"/>
              </a:rPr>
              <a:t> weeks</a:t>
            </a:r>
          </a:p>
          <a:p>
            <a:pPr algn="r"/>
            <a:r>
              <a:rPr lang="en-US" sz="4000" dirty="0" smtClean="0">
                <a:latin typeface="Broadway" pitchFamily="82" charset="0"/>
              </a:rPr>
              <a:t>Triplets </a:t>
            </a:r>
            <a:r>
              <a:rPr lang="en-US" sz="4000" dirty="0" smtClean="0">
                <a:solidFill>
                  <a:srgbClr val="993366"/>
                </a:solidFill>
                <a:latin typeface="Broadway" pitchFamily="82" charset="0"/>
              </a:rPr>
              <a:t>32</a:t>
            </a:r>
            <a:r>
              <a:rPr lang="en-US" sz="4000" dirty="0" smtClean="0">
                <a:latin typeface="Broadway" pitchFamily="82" charset="0"/>
              </a:rPr>
              <a:t> weeks</a:t>
            </a:r>
          </a:p>
          <a:p>
            <a:pPr algn="r"/>
            <a:r>
              <a:rPr lang="en-US" sz="4000" dirty="0" smtClean="0">
                <a:latin typeface="Broadway" pitchFamily="82" charset="0"/>
              </a:rPr>
              <a:t>Quadruplets </a:t>
            </a:r>
            <a:r>
              <a:rPr lang="en-US" sz="4000" dirty="0" smtClean="0">
                <a:solidFill>
                  <a:srgbClr val="993366"/>
                </a:solidFill>
                <a:latin typeface="Broadway" pitchFamily="82" charset="0"/>
              </a:rPr>
              <a:t>30</a:t>
            </a:r>
            <a:r>
              <a:rPr lang="en-US" sz="4000" dirty="0" smtClean="0">
                <a:latin typeface="Broadway" pitchFamily="82" charset="0"/>
              </a:rPr>
              <a:t>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82" y="533400"/>
            <a:ext cx="2743200" cy="2046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82" y="4885872"/>
            <a:ext cx="2438400" cy="1625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77946"/>
            <a:ext cx="2286000" cy="18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Image result for when do you see the twin peak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685799"/>
            <a:ext cx="4489585" cy="189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" y="4648200"/>
            <a:ext cx="2803459" cy="21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76575"/>
            <a:ext cx="32289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095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190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"/>
            <a:ext cx="3810330" cy="2859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533400"/>
            <a:ext cx="4040188" cy="303336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364013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7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Type?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918193"/>
            <a:ext cx="4040188" cy="304091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024334"/>
            <a:ext cx="4041775" cy="28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143000" y="2133600"/>
            <a:ext cx="3499774" cy="285273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93" y="2971800"/>
            <a:ext cx="3505200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9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923580"/>
            <a:ext cx="4040188" cy="303014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1228803"/>
            <a:ext cx="4229641" cy="32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102225" y="319088"/>
            <a:ext cx="4041775" cy="302895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83941" y="658814"/>
            <a:ext cx="3778250" cy="5808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712" y="3324226"/>
            <a:ext cx="32289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19986" y="2950956"/>
            <a:ext cx="3819525" cy="26860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226118"/>
            <a:ext cx="4041775" cy="24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1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ins-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04800"/>
            <a:ext cx="4267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622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3066146"/>
            <a:ext cx="4040188" cy="274500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7304" y="2832798"/>
            <a:ext cx="4041775" cy="27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52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4040188" cy="303014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2567"/>
            <a:ext cx="3476625" cy="259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37242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3" y="4343400"/>
            <a:ext cx="2981325" cy="22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Extra- Credit 2pts…..Who can name this type of multiple gestation?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4343400"/>
            <a:ext cx="4041775" cy="639762"/>
          </a:xfrm>
        </p:spPr>
        <p:txBody>
          <a:bodyPr/>
          <a:lstStyle/>
          <a:p>
            <a:r>
              <a:rPr lang="en-US" dirty="0" err="1" smtClean="0"/>
              <a:t>Dichorionic</a:t>
            </a:r>
            <a:r>
              <a:rPr lang="en-US" dirty="0" smtClean="0"/>
              <a:t> Tri-Amniotic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3" y="2971800"/>
            <a:ext cx="4139625" cy="286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6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66800" y="1981200"/>
            <a:ext cx="7315200" cy="411601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Photos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(in order of appearance)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7800"/>
            <a:ext cx="4040188" cy="4970589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1200" dirty="0" smtClean="0"/>
              <a:t>Ovarian Hyperstimulation Syndrome from </a:t>
            </a:r>
            <a:r>
              <a:rPr lang="en-US" sz="1200" dirty="0" smtClean="0">
                <a:hlinkClick r:id="rId2"/>
              </a:rPr>
              <a:t>http://ivf.co.il</a:t>
            </a:r>
            <a:endParaRPr lang="en-US" sz="12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1200" dirty="0" smtClean="0"/>
              <a:t>11 Month Old Twins Dancing To Daddy’s  Guitar from </a:t>
            </a:r>
            <a:r>
              <a:rPr lang="en-US" sz="1200" dirty="0" smtClean="0">
                <a:hlinkClick r:id="rId3"/>
              </a:rPr>
              <a:t>http://youtube.com</a:t>
            </a:r>
            <a:endParaRPr lang="en-US" sz="12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1200" dirty="0" smtClean="0"/>
              <a:t>Twins Poster from </a:t>
            </a:r>
            <a:r>
              <a:rPr lang="en-US" sz="1200" dirty="0" smtClean="0">
                <a:hlinkClick r:id="rId4"/>
              </a:rPr>
              <a:t>http://whatculture.com</a:t>
            </a:r>
            <a:endParaRPr lang="en-US" sz="12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1200" dirty="0" smtClean="0"/>
              <a:t>How Twins Are Formed from </a:t>
            </a:r>
            <a:r>
              <a:rPr lang="en-US" sz="1200" dirty="0" smtClean="0">
                <a:hlinkClick r:id="rId5"/>
              </a:rPr>
              <a:t>www.eschooltoday.com</a:t>
            </a:r>
            <a:endParaRPr lang="en-US" sz="12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1200" dirty="0" smtClean="0"/>
              <a:t>Twin Typing In  Utero by Pamela Fierro from </a:t>
            </a:r>
            <a:r>
              <a:rPr lang="en-US" sz="1200" dirty="0" smtClean="0">
                <a:hlinkClick r:id="rId6"/>
              </a:rPr>
              <a:t>www.netplaces.com</a:t>
            </a:r>
            <a:endParaRPr lang="en-US" sz="12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1200" dirty="0" smtClean="0"/>
              <a:t>Scarlett Johansson &amp; Her Twin Brother Hunter Walk The Red Carpet Together from </a:t>
            </a:r>
            <a:r>
              <a:rPr lang="en-US" sz="1200" dirty="0" smtClean="0">
                <a:hlinkClick r:id="rId7"/>
              </a:rPr>
              <a:t>www.justjared.com</a:t>
            </a:r>
            <a:endParaRPr lang="en-US" sz="12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1200" dirty="0" smtClean="0"/>
              <a:t>Barberronde  from </a:t>
            </a:r>
            <a:r>
              <a:rPr lang="en-US" sz="1200" dirty="0" smtClean="0">
                <a:hlinkClick r:id="rId8"/>
              </a:rPr>
              <a:t>www.profootballtalk.nbcsports.com</a:t>
            </a:r>
            <a:endParaRPr lang="en-US" sz="12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1200" dirty="0" smtClean="0"/>
              <a:t>Various Types Of Chorionicity And Amnionicity from </a:t>
            </a:r>
            <a:r>
              <a:rPr lang="en-US" sz="1200" dirty="0" smtClean="0">
                <a:hlinkClick r:id="rId9"/>
              </a:rPr>
              <a:t>www.en.wikipedia.org</a:t>
            </a:r>
            <a:endParaRPr lang="en-US" sz="12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1200" dirty="0" smtClean="0"/>
              <a:t>Triplets 3D Ultrasound from </a:t>
            </a:r>
            <a:r>
              <a:rPr lang="en-US" sz="1200" dirty="0" smtClean="0">
                <a:hlinkClick r:id="rId10"/>
              </a:rPr>
              <a:t>www.bbc.co.uk</a:t>
            </a:r>
            <a:endParaRPr lang="en-US" sz="12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1200" dirty="0" smtClean="0"/>
              <a:t>Sextuplets from </a:t>
            </a:r>
            <a:r>
              <a:rPr lang="en-US" sz="1200" dirty="0" smtClean="0">
                <a:hlinkClick r:id="rId11"/>
              </a:rPr>
              <a:t>www.ivfconnections.com</a:t>
            </a:r>
            <a:endParaRPr lang="en-US" sz="12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1200" dirty="0" smtClean="0"/>
              <a:t>Twin Peak  Sign Ultrasound by Roentgen Ray Reader from roentgenrayreader.blogspot.com</a:t>
            </a:r>
          </a:p>
          <a:p>
            <a:pPr marL="525780" indent="-457200">
              <a:buFont typeface="+mj-lt"/>
              <a:buAutoNum type="arabicPeriod"/>
            </a:pPr>
            <a:endParaRPr lang="en-US" sz="1200" dirty="0" smtClean="0"/>
          </a:p>
          <a:p>
            <a:pPr marL="525780" indent="-457200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041775" cy="5046789"/>
          </a:xfrm>
        </p:spPr>
        <p:txBody>
          <a:bodyPr>
            <a:normAutofit/>
          </a:bodyPr>
          <a:lstStyle/>
          <a:p>
            <a:pPr>
              <a:buAutoNum type="arabicPeriod" startAt="11"/>
            </a:pPr>
            <a:r>
              <a:rPr lang="en-US" sz="1200" dirty="0" smtClean="0"/>
              <a:t>T-Sign In Monochorionic Diamniotic Pregnancy from </a:t>
            </a:r>
            <a:r>
              <a:rPr lang="en-US" sz="1200" dirty="0" smtClean="0">
                <a:hlinkClick r:id="rId12"/>
              </a:rPr>
              <a:t>www.fetalultrasound.com</a:t>
            </a:r>
            <a:endParaRPr lang="en-US" sz="1200" dirty="0" smtClean="0"/>
          </a:p>
          <a:p>
            <a:pPr>
              <a:buAutoNum type="arabicPeriod" startAt="11"/>
            </a:pPr>
            <a:r>
              <a:rPr lang="en-US" sz="1200" dirty="0" smtClean="0"/>
              <a:t>Definition Of Vasa Previa from </a:t>
            </a:r>
            <a:r>
              <a:rPr lang="en-US" sz="1200" dirty="0" smtClean="0">
                <a:hlinkClick r:id="rId13"/>
              </a:rPr>
              <a:t>www.drugline.org</a:t>
            </a:r>
            <a:endParaRPr lang="en-US" sz="1200" dirty="0" smtClean="0"/>
          </a:p>
          <a:p>
            <a:pPr>
              <a:buAutoNum type="arabicPeriod" startAt="11"/>
            </a:pPr>
            <a:r>
              <a:rPr lang="en-US" sz="1200" dirty="0" smtClean="0"/>
              <a:t>Ultrasound Images Of Vasa Previa from </a:t>
            </a:r>
            <a:r>
              <a:rPr lang="en-US" sz="1200" dirty="0" smtClean="0">
                <a:hlinkClick r:id="rId14"/>
              </a:rPr>
              <a:t>http://www.glowm.com</a:t>
            </a:r>
            <a:endParaRPr lang="en-US" sz="1200" dirty="0" smtClean="0"/>
          </a:p>
          <a:p>
            <a:pPr>
              <a:buAutoNum type="arabicPeriod" startAt="11"/>
            </a:pPr>
            <a:r>
              <a:rPr lang="en-US" sz="1200" dirty="0" smtClean="0"/>
              <a:t>The Real Dangers Of Monochorionic Monoamniotic Twin Pregnancy from </a:t>
            </a:r>
            <a:r>
              <a:rPr lang="en-US" sz="1200" dirty="0" smtClean="0">
                <a:hlinkClick r:id="rId15"/>
              </a:rPr>
              <a:t>http://3.bp.blogspot.com</a:t>
            </a:r>
            <a:endParaRPr lang="en-US" sz="1200" dirty="0" smtClean="0"/>
          </a:p>
          <a:p>
            <a:pPr>
              <a:buAutoNum type="arabicPeriod" startAt="11"/>
            </a:pPr>
            <a:r>
              <a:rPr lang="en-US" sz="1200" dirty="0" smtClean="0"/>
              <a:t>Entangled Umbilical Cords In Monochorionic Monamniotic Twins from </a:t>
            </a:r>
            <a:r>
              <a:rPr lang="en-US" sz="1200" dirty="0" smtClean="0">
                <a:hlinkClick r:id="rId12"/>
              </a:rPr>
              <a:t>www.fetalultrasound.com</a:t>
            </a:r>
            <a:endParaRPr lang="en-US" sz="1200" dirty="0" smtClean="0"/>
          </a:p>
          <a:p>
            <a:pPr>
              <a:buAutoNum type="arabicPeriod" startAt="11"/>
            </a:pPr>
            <a:endParaRPr lang="en-US" sz="1200" dirty="0" smtClean="0"/>
          </a:p>
          <a:p>
            <a:pPr>
              <a:buAutoNum type="arabicPeriod" startAt="11"/>
            </a:pPr>
            <a:r>
              <a:rPr lang="en-US" sz="1200" dirty="0" smtClean="0"/>
              <a:t>Acardiac Monster by Phillippe Jeanty from </a:t>
            </a:r>
            <a:r>
              <a:rPr lang="en-US" sz="1200" dirty="0" smtClean="0">
                <a:hlinkClick r:id="rId16"/>
              </a:rPr>
              <a:t>www.sonoworld.com</a:t>
            </a:r>
            <a:endParaRPr lang="en-US" sz="1200" dirty="0" smtClean="0"/>
          </a:p>
          <a:p>
            <a:pPr>
              <a:buAutoNum type="arabicPeriod" startAt="11"/>
            </a:pPr>
            <a:r>
              <a:rPr lang="en-US" sz="1200" dirty="0" smtClean="0"/>
              <a:t>Acardiac Twin (TRAP) Sequence At 10 Weeks: 3D from </a:t>
            </a:r>
            <a:r>
              <a:rPr lang="en-US" sz="1200" dirty="0" smtClean="0">
                <a:hlinkClick r:id="rId17"/>
              </a:rPr>
              <a:t>www.ultrasoundlink.net</a:t>
            </a:r>
            <a:endParaRPr lang="en-US" sz="1200" dirty="0" smtClean="0"/>
          </a:p>
          <a:p>
            <a:pPr>
              <a:buAutoNum type="arabicPeriod" startAt="11"/>
            </a:pPr>
            <a:r>
              <a:rPr lang="en-US" sz="1200" dirty="0" smtClean="0"/>
              <a:t>TTTS by Nancy Marshburn from </a:t>
            </a:r>
            <a:r>
              <a:rPr lang="en-US" sz="1200" dirty="0" smtClean="0">
                <a:hlinkClick r:id="rId18"/>
              </a:rPr>
              <a:t>www.carolinashealthcare.org</a:t>
            </a:r>
            <a:endParaRPr lang="en-US" sz="1200" dirty="0" smtClean="0"/>
          </a:p>
          <a:p>
            <a:pPr>
              <a:buAutoNum type="arabicPeriod" startAt="11"/>
            </a:pPr>
            <a:r>
              <a:rPr lang="en-US" sz="1200" dirty="0" smtClean="0"/>
              <a:t>Thoraco-omphalopagus from taogeytwins.blogspot.com</a:t>
            </a:r>
          </a:p>
          <a:p>
            <a:pPr>
              <a:buAutoNum type="arabicPeriod" startAt="11"/>
            </a:pPr>
            <a:r>
              <a:rPr lang="en-US" sz="1200" dirty="0" smtClean="0"/>
              <a:t>Twins Still Dancing Two Years Later from </a:t>
            </a:r>
            <a:r>
              <a:rPr lang="en-US" sz="1200" dirty="0" smtClean="0">
                <a:hlinkClick r:id="rId3"/>
              </a:rPr>
              <a:t>http://youtube.com</a:t>
            </a:r>
            <a:endParaRPr lang="en-US" sz="1200" dirty="0" smtClean="0"/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09600"/>
            <a:ext cx="51054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6000" dirty="0" smtClean="0"/>
              <a:t>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US" sz="6000" dirty="0" smtClean="0"/>
              <a:t>zygotic</a:t>
            </a:r>
          </a:p>
          <a:p>
            <a:pPr>
              <a:buFont typeface="Wingdings" pitchFamily="2" charset="2"/>
              <a:buChar char="§"/>
            </a:pPr>
            <a:r>
              <a:rPr lang="en-US" sz="6000" dirty="0" smtClean="0"/>
              <a:t>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mono</a:t>
            </a:r>
            <a:r>
              <a:rPr lang="en-US" sz="6000" dirty="0" smtClean="0"/>
              <a:t>zygotic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-76200"/>
            <a:ext cx="2438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0" dirty="0" smtClean="0">
                <a:latin typeface="Arial Black" pitchFamily="34" charset="0"/>
              </a:rPr>
              <a:t>2</a:t>
            </a:r>
            <a:endParaRPr lang="en-US" sz="256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319539" y="1271263"/>
            <a:ext cx="2491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 Black" pitchFamily="34" charset="0"/>
              </a:rPr>
              <a:t>types</a:t>
            </a:r>
            <a:endParaRPr lang="en-US" sz="6000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251" y="3276600"/>
            <a:ext cx="81408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Around 90% of all multiples are made up of twins; the remaining 10% is with triplets, quadruplets and very occasionally quintuplets and more.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Around </a:t>
            </a:r>
            <a:r>
              <a:rPr lang="en-US" dirty="0"/>
              <a:t>one in every three sets of twins born is identical, and the remaining 2/3 is of the non-identical variety.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recent years there has been a big increase in the numbers of twins being born. This is due to advancing maternal age, assisted reproduction technology, as well as the use of fertility drugs.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Importantly</a:t>
            </a:r>
            <a:r>
              <a:rPr lang="en-US" dirty="0"/>
              <a:t>, better neonatal care has meant that premature twins have a better chance of survival than ever before.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uggies Omnes Regular"/>
              </a:rPr>
              <a:t>Identical twins do not run in families and can happen for any couple with any pregnancy. </a:t>
            </a:r>
            <a:endParaRPr lang="en-US" dirty="0" smtClean="0">
              <a:latin typeface="Huggies Omnes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uggies Omnes Regular"/>
              </a:rPr>
              <a:t>Non-identical </a:t>
            </a:r>
            <a:r>
              <a:rPr lang="en-US" dirty="0">
                <a:latin typeface="Huggies Omnes Regular"/>
              </a:rPr>
              <a:t>twins are influenced by genetics; women whose mothers or grandmothers had non-identical twins do have more chance of having non-identical twins themselves. </a:t>
            </a:r>
            <a:endParaRPr lang="en-US" dirty="0" smtClean="0">
              <a:latin typeface="Huggies Omnes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uggies Omnes Regular"/>
              </a:rPr>
              <a:t>But </a:t>
            </a:r>
            <a:r>
              <a:rPr lang="en-US" dirty="0">
                <a:latin typeface="Huggies Omnes Regular"/>
              </a:rPr>
              <a:t>identical twins are just random.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1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429000"/>
            <a:ext cx="543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32004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/>
                </a:solidFill>
                <a:latin typeface="Century Gothic" pitchFamily="34" charset="0"/>
              </a:rPr>
              <a:t>2</a:t>
            </a:r>
            <a:r>
              <a:rPr lang="en-US" sz="4800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accent4"/>
                </a:solidFill>
                <a:latin typeface="Century Gothic" pitchFamily="34" charset="0"/>
              </a:rPr>
              <a:t>sperms</a:t>
            </a:r>
            <a:endParaRPr lang="en-US" sz="4800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42900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0" y="3200400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entury Gothic" pitchFamily="34" charset="0"/>
              </a:rPr>
              <a:t>2</a:t>
            </a:r>
            <a:endParaRPr lang="en-US" sz="4800" dirty="0" smtClean="0">
              <a:solidFill>
                <a:schemeClr val="accent2"/>
              </a:solidFill>
              <a:latin typeface="Century Gothic" pitchFamily="34" charset="0"/>
            </a:endParaRPr>
          </a:p>
          <a:p>
            <a:pPr algn="ctr"/>
            <a:r>
              <a:rPr lang="en-US" sz="4800" dirty="0" smtClean="0">
                <a:solidFill>
                  <a:schemeClr val="accent2"/>
                </a:solidFill>
                <a:latin typeface="Century Gothic" pitchFamily="34" charset="0"/>
              </a:rPr>
              <a:t>eggs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5410200" y="2895600"/>
            <a:ext cx="350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Century Gothic" pitchFamily="34" charset="0"/>
              </a:rPr>
              <a:t>2 </a:t>
            </a:r>
          </a:p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Century Gothic" pitchFamily="34" charset="0"/>
              </a:rPr>
              <a:t>zygotes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1143000"/>
            <a:ext cx="4719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dizygotic</a:t>
            </a:r>
            <a:endParaRPr lang="en-US" sz="8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1143000"/>
            <a:ext cx="7772400" cy="914400"/>
          </a:xfrm>
        </p:spPr>
        <p:txBody>
          <a:bodyPr/>
          <a:lstStyle/>
          <a:p>
            <a:r>
              <a:rPr lang="en-US" sz="6000" dirty="0" smtClean="0">
                <a:solidFill>
                  <a:srgbClr val="7030A0"/>
                </a:solidFill>
              </a:rPr>
              <a:t>dizygotic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1336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Fraternal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2 placentas : 2 chorions : 2 amniotic sacs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Genetically different</a:t>
            </a:r>
            <a:endParaRPr lang="en-US" dirty="0"/>
          </a:p>
        </p:txBody>
      </p:sp>
      <p:pic>
        <p:nvPicPr>
          <p:cNvPr id="4" name="Picture 3" descr="fe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114800"/>
            <a:ext cx="715973" cy="1524000"/>
          </a:xfrm>
          <a:prstGeom prst="rect">
            <a:avLst/>
          </a:prstGeom>
        </p:spPr>
      </p:pic>
      <p:pic>
        <p:nvPicPr>
          <p:cNvPr id="5" name="Picture 4" descr="fe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14800"/>
            <a:ext cx="715973" cy="1524000"/>
          </a:xfrm>
          <a:prstGeom prst="rect">
            <a:avLst/>
          </a:prstGeom>
        </p:spPr>
      </p:pic>
      <p:pic>
        <p:nvPicPr>
          <p:cNvPr id="6" name="Picture 5" descr="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114800"/>
            <a:ext cx="685800" cy="1524000"/>
          </a:xfrm>
          <a:prstGeom prst="rect">
            <a:avLst/>
          </a:prstGeom>
        </p:spPr>
      </p:pic>
      <p:pic>
        <p:nvPicPr>
          <p:cNvPr id="7" name="Picture 6" descr="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14800"/>
            <a:ext cx="698988" cy="1524000"/>
          </a:xfrm>
          <a:prstGeom prst="rect">
            <a:avLst/>
          </a:prstGeom>
        </p:spPr>
      </p:pic>
      <p:pic>
        <p:nvPicPr>
          <p:cNvPr id="8" name="Picture 7" descr="symbol-male-and-female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114800"/>
            <a:ext cx="1447800" cy="1524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3276600" y="4648200"/>
            <a:ext cx="54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6482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990600"/>
            <a:ext cx="7696200" cy="1239838"/>
          </a:xfrm>
        </p:spPr>
        <p:txBody>
          <a:bodyPr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entury Gothic" pitchFamily="34" charset="0"/>
              </a:rPr>
              <a:t>monozygotic</a:t>
            </a:r>
            <a:br>
              <a:rPr lang="en-US" sz="8000" b="1" dirty="0" smtClean="0">
                <a:solidFill>
                  <a:schemeClr val="tx1"/>
                </a:solidFill>
                <a:latin typeface="Century Gothic" pitchFamily="34" charset="0"/>
              </a:rPr>
            </a:br>
            <a:endParaRPr lang="en-US" sz="8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95600"/>
            <a:ext cx="32004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  <a:latin typeface="Century Gothic" pitchFamily="34" charset="0"/>
              </a:rPr>
              <a:t>1zygote</a:t>
            </a:r>
          </a:p>
          <a:p>
            <a:pPr>
              <a:buNone/>
            </a:pPr>
            <a:endParaRPr lang="en-US" sz="6000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______________________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1910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entury Gothic" pitchFamily="34" charset="0"/>
              </a:rPr>
              <a:t>2</a:t>
            </a:r>
            <a:endParaRPr lang="en-US" sz="6000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581400"/>
            <a:ext cx="574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 pitchFamily="34" charset="0"/>
              </a:rPr>
              <a:t>=</a:t>
            </a:r>
            <a:endParaRPr lang="en-US" sz="60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7432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7030A0"/>
                </a:solidFill>
              </a:rPr>
              <a:t>2</a:t>
            </a:r>
            <a:r>
              <a:rPr lang="en-US" sz="88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8000" b="1" dirty="0" smtClean="0">
                <a:solidFill>
                  <a:srgbClr val="7030A0"/>
                </a:solidFill>
              </a:rPr>
              <a:t>embryos</a:t>
            </a:r>
            <a:endParaRPr lang="en-US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805</Words>
  <Application>Microsoft Office PowerPoint</Application>
  <PresentationFormat>On-screen Show (4:3)</PresentationFormat>
  <Paragraphs>220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Metro</vt:lpstr>
      <vt:lpstr>TWIN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dizygotic</vt:lpstr>
      <vt:lpstr>monozygotic </vt:lpstr>
      <vt:lpstr>monozygotic</vt:lpstr>
      <vt:lpstr>Dizygotic | Monozygotic</vt:lpstr>
      <vt:lpstr>Dizygotic  </vt:lpstr>
      <vt:lpstr>PowerPoint Presentation</vt:lpstr>
      <vt:lpstr>The degree of separation of the twins in utero depends on if and when they split into two zygotes</vt:lpstr>
      <vt:lpstr>monozygotic placentation</vt:lpstr>
      <vt:lpstr>PowerPoint Presentation</vt:lpstr>
      <vt:lpstr>Statistics:</vt:lpstr>
      <vt:lpstr>higher</vt:lpstr>
      <vt:lpstr>PowerPoint Presentation</vt:lpstr>
      <vt:lpstr>RISK FACTORS</vt:lpstr>
      <vt:lpstr>Twins are suspected if…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CONJOINED </vt:lpstr>
      <vt:lpstr>PowerPoint Presentation</vt:lpstr>
      <vt:lpstr>PowerPoint Presentation</vt:lpstr>
      <vt:lpstr>PowerPoint Presentation</vt:lpstr>
      <vt:lpstr>PowerPoint Presentation</vt:lpstr>
      <vt:lpstr>Which Type?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Extra- Credit 2pts…..Who can name this type of multiple gestation?</vt:lpstr>
      <vt:lpstr>PowerPoint Presentation</vt:lpstr>
      <vt:lpstr>Photos (in order of appearance)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Zoilo Gabriel</dc:creator>
  <cp:lastModifiedBy>MichelleWilson</cp:lastModifiedBy>
  <cp:revision>207</cp:revision>
  <dcterms:created xsi:type="dcterms:W3CDTF">2014-11-30T01:00:11Z</dcterms:created>
  <dcterms:modified xsi:type="dcterms:W3CDTF">2019-12-07T22:49:47Z</dcterms:modified>
</cp:coreProperties>
</file>