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Playfair Display"/>
      <p:regular r:id="rId29"/>
      <p:bold r:id="rId30"/>
      <p:italic r:id="rId31"/>
      <p:boldItalic r:id="rId32"/>
    </p:embeddedFont>
    <p:embeddedFont>
      <p:font typeface="Montserrat"/>
      <p:regular r:id="rId33"/>
      <p:bold r:id="rId34"/>
      <p:italic r:id="rId35"/>
      <p:boldItalic r:id="rId36"/>
    </p:embeddedFont>
    <p:embeddedFont>
      <p:font typeface="Oswald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italic.fntdata"/><Relationship Id="rId30" Type="http://schemas.openxmlformats.org/officeDocument/2006/relationships/font" Target="fonts/PlayfairDisplay-bold.fntdata"/><Relationship Id="rId11" Type="http://schemas.openxmlformats.org/officeDocument/2006/relationships/slide" Target="slides/slide6.xml"/><Relationship Id="rId33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32" Type="http://schemas.openxmlformats.org/officeDocument/2006/relationships/font" Target="fonts/PlayfairDisplay-boldItalic.fntdata"/><Relationship Id="rId13" Type="http://schemas.openxmlformats.org/officeDocument/2006/relationships/slide" Target="slides/slide8.xml"/><Relationship Id="rId35" Type="http://schemas.openxmlformats.org/officeDocument/2006/relationships/font" Target="fonts/Montserrat-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-bold.fntdata"/><Relationship Id="rId15" Type="http://schemas.openxmlformats.org/officeDocument/2006/relationships/slide" Target="slides/slide10.xml"/><Relationship Id="rId37" Type="http://schemas.openxmlformats.org/officeDocument/2006/relationships/font" Target="fonts/Oswald-regular.fntdata"/><Relationship Id="rId14" Type="http://schemas.openxmlformats.org/officeDocument/2006/relationships/slide" Target="slides/slide9.xml"/><Relationship Id="rId36" Type="http://schemas.openxmlformats.org/officeDocument/2006/relationships/font" Target="fonts/Montserrat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Oswald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7006f6871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7006f6871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7006f6871_0_7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7006f6871_0_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7878c56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7878c56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7006f6871_0_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7006f6871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7006f6871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7006f6871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this point we are no longer using CRL to measure fetal age. It will be replaced by 4 measurements: BPD, HC, AC, and FL.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7006f6871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7006f6871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7878c567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7878c567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74a8264d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74a8264d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7006f6871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7006f6871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7878c567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7878c567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403732e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403732e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7ef7b3ee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7ef7b3ee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7006f6871_0_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7006f6871_0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7006f6871_0_7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7006f6871_0_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7006f6871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7006f6871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7878c567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b7878c567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7006f6871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7006f6871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b7006f6871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b7006f6871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7006f6871_0_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b7006f6871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b7006f6871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b7006f6871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7006f6871_0_6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7006f6871_0_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b74a8264d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b74a8264d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5.jpg"/><Relationship Id="rId7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19.png"/><Relationship Id="rId6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Relationship Id="rId4" Type="http://schemas.openxmlformats.org/officeDocument/2006/relationships/image" Target="../media/image15.jpg"/><Relationship Id="rId5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47.png"/><Relationship Id="rId6" Type="http://schemas.openxmlformats.org/officeDocument/2006/relationships/image" Target="../media/image5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3.png"/><Relationship Id="rId4" Type="http://schemas.openxmlformats.org/officeDocument/2006/relationships/image" Target="../media/image4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jpg"/><Relationship Id="rId4" Type="http://schemas.openxmlformats.org/officeDocument/2006/relationships/image" Target="../media/image39.png"/><Relationship Id="rId5" Type="http://schemas.openxmlformats.org/officeDocument/2006/relationships/image" Target="../media/image5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35.jpg"/><Relationship Id="rId6" Type="http://schemas.openxmlformats.org/officeDocument/2006/relationships/image" Target="../media/image55.png"/><Relationship Id="rId7" Type="http://schemas.openxmlformats.org/officeDocument/2006/relationships/image" Target="../media/image4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6.png"/><Relationship Id="rId4" Type="http://schemas.openxmlformats.org/officeDocument/2006/relationships/image" Target="../media/image5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Relationship Id="rId4" Type="http://schemas.openxmlformats.org/officeDocument/2006/relationships/image" Target="../media/image5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png"/><Relationship Id="rId4" Type="http://schemas.openxmlformats.org/officeDocument/2006/relationships/image" Target="../media/image43.png"/><Relationship Id="rId5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Anatomical Survey Standards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 Chrishawna Porter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Anatomical Survey?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anatomical scan is a second trimester ultrasound typically performed around 20 weeks gestation!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What are we assessing during the exam?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Site of placental implantation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Fetal </a:t>
            </a:r>
            <a:r>
              <a:rPr lang="en"/>
              <a:t>biometry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Fetal Anomalies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Fetal Growth/Well-being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Assessment of Fluids</a:t>
            </a:r>
            <a:endParaRPr/>
          </a:p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0" l="7304" r="0" t="10626"/>
          <a:stretch/>
        </p:blipFill>
        <p:spPr>
          <a:xfrm>
            <a:off x="4311600" y="1234050"/>
            <a:ext cx="4520700" cy="32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4763575" y="950475"/>
            <a:ext cx="1986000" cy="1299900"/>
          </a:xfrm>
          <a:prstGeom prst="wedgeEllipseCallout">
            <a:avLst>
              <a:gd fmla="val 35147" name="adj1"/>
              <a:gd fmla="val 63086" name="adj2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</a:rPr>
              <a:t>We have a lot to cover, let’s get started!</a:t>
            </a:r>
            <a:endParaRPr sz="15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Maternal Assessment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important to remember when performing any obstetrics exam that we are always dealing with at least two patients, mama and baby!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Always evaluate:</a:t>
            </a:r>
            <a:endParaRPr/>
          </a:p>
          <a:p>
            <a:pPr indent="-310832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Cervix for competency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Length of Cervix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</a:t>
            </a:r>
            <a:r>
              <a:rPr lang="en"/>
              <a:t>lacenta location in relation to cervix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Mothers ovaries &amp; Adnexa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Uterine Anomalies</a:t>
            </a:r>
            <a:endParaRPr/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Baby’s body position (Vertex, Transverse or Breech)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9999" y="1234050"/>
            <a:ext cx="4412301" cy="30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4">
            <a:alphaModFix/>
          </a:blip>
          <a:srcRect b="27230" l="6155" r="58986" t="30720"/>
          <a:stretch/>
        </p:blipFill>
        <p:spPr>
          <a:xfrm>
            <a:off x="4420000" y="1197375"/>
            <a:ext cx="4412300" cy="348667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4572000" y="4168600"/>
            <a:ext cx="4067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Cervix should measure between 3-4cm!</a:t>
            </a:r>
            <a:endParaRPr sz="1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25477" l="19696" r="20379" t="20245"/>
          <a:stretch/>
        </p:blipFill>
        <p:spPr>
          <a:xfrm>
            <a:off x="5336250" y="50450"/>
            <a:ext cx="3807751" cy="258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4">
            <a:alphaModFix/>
          </a:blip>
          <a:srcRect b="19411" l="54193" r="16962" t="32253"/>
          <a:stretch/>
        </p:blipFill>
        <p:spPr>
          <a:xfrm>
            <a:off x="110150" y="0"/>
            <a:ext cx="3518651" cy="301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 rotWithShape="1">
          <a:blip r:embed="rId5">
            <a:alphaModFix/>
          </a:blip>
          <a:srcRect b="25514" l="11456" r="50606" t="43281"/>
          <a:stretch/>
        </p:blipFill>
        <p:spPr>
          <a:xfrm>
            <a:off x="110150" y="2935900"/>
            <a:ext cx="3518651" cy="22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6">
            <a:alphaModFix/>
          </a:blip>
          <a:srcRect b="6707" l="0" r="0" t="0"/>
          <a:stretch/>
        </p:blipFill>
        <p:spPr>
          <a:xfrm>
            <a:off x="5336250" y="2409775"/>
            <a:ext cx="3807750" cy="27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7160575" y="2476500"/>
            <a:ext cx="175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Endometrial Polyp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Head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addition to several measurements we will take throughout our 2nd trimester scan here are a few cranial areas we will assess for anomalies: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Cerebellum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Choroid Plexus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Cisterna Magna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Lateral Ventricles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Midline Falx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Cavum Septum Pellucidum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20695" l="24187" r="25159" t="17212"/>
          <a:stretch/>
        </p:blipFill>
        <p:spPr>
          <a:xfrm>
            <a:off x="5095438" y="1234050"/>
            <a:ext cx="3473825" cy="319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4">
            <a:alphaModFix/>
          </a:blip>
          <a:srcRect b="18957" l="23038" r="21244" t="22872"/>
          <a:stretch/>
        </p:blipFill>
        <p:spPr>
          <a:xfrm>
            <a:off x="4572000" y="1264938"/>
            <a:ext cx="3999899" cy="313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5">
            <a:alphaModFix/>
          </a:blip>
          <a:srcRect b="9798" l="17321" r="21079" t="23998"/>
          <a:stretch/>
        </p:blipFill>
        <p:spPr>
          <a:xfrm>
            <a:off x="4572000" y="1198863"/>
            <a:ext cx="4224625" cy="340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6">
            <a:alphaModFix/>
          </a:blip>
          <a:srcRect b="9679" l="18789" r="17645" t="25486"/>
          <a:stretch/>
        </p:blipFill>
        <p:spPr>
          <a:xfrm>
            <a:off x="4346400" y="1198863"/>
            <a:ext cx="4451090" cy="340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/>
          <p:nvPr/>
        </p:nvSpPr>
        <p:spPr>
          <a:xfrm>
            <a:off x="5782225" y="1423150"/>
            <a:ext cx="1143000" cy="874200"/>
          </a:xfrm>
          <a:prstGeom prst="wedgeEllipseCallout">
            <a:avLst>
              <a:gd fmla="val -38044" name="adj1"/>
              <a:gd fmla="val 57448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FH is for Frontal Horns!</a:t>
            </a:r>
            <a:endParaRPr sz="1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Biparietal Diameter (BPD)</a:t>
            </a:r>
            <a:endParaRPr/>
          </a:p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Starting from the fetal head and working our way caudally we will begin with our first measurement, the BPD.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Typically used from 12 weeks throughout the rest of the pregnancy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Captured with probe in the Transverse scanning plane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Measurement taken at the level of the Thalamus and Cavum Septum Pellucidum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Too low if cerebellum is visualized.*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Always taken </a:t>
            </a:r>
            <a:r>
              <a:rPr b="1" lang="en"/>
              <a:t>Outer</a:t>
            </a:r>
            <a:r>
              <a:rPr lang="en"/>
              <a:t> to </a:t>
            </a:r>
            <a:r>
              <a:rPr b="1" lang="en"/>
              <a:t>Inner</a:t>
            </a:r>
            <a:r>
              <a:rPr lang="en"/>
              <a:t>!</a:t>
            </a:r>
            <a:endParaRPr/>
          </a:p>
        </p:txBody>
      </p:sp>
      <p:sp>
        <p:nvSpPr>
          <p:cNvPr id="107" name="Google Shape;107;p18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8"/>
          <p:cNvPicPr preferRelativeResize="0"/>
          <p:nvPr/>
        </p:nvPicPr>
        <p:blipFill rotWithShape="1">
          <a:blip r:embed="rId3">
            <a:alphaModFix/>
          </a:blip>
          <a:srcRect b="34642" l="16910" r="50545" t="29844"/>
          <a:stretch/>
        </p:blipFill>
        <p:spPr>
          <a:xfrm>
            <a:off x="4349950" y="1234050"/>
            <a:ext cx="4482349" cy="305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4">
            <a:alphaModFix/>
          </a:blip>
          <a:srcRect b="32243" l="7583" r="6142" t="8320"/>
          <a:stretch/>
        </p:blipFill>
        <p:spPr>
          <a:xfrm>
            <a:off x="4286988" y="1210063"/>
            <a:ext cx="4608274" cy="3382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Circumference (HC)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76375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Remaining at the same level and scanning plane we captured our BPD measurement we will now measure the entire cranial circumference!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Using the ellipse tool measure the </a:t>
            </a:r>
            <a:r>
              <a:rPr b="1" lang="en"/>
              <a:t>outer</a:t>
            </a:r>
            <a:r>
              <a:rPr lang="en"/>
              <a:t> echogenic edge of the fetal calvarium.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For the most accurate values ensure the calvarium is both symmetrical and smooth!</a:t>
            </a:r>
            <a:endParaRPr/>
          </a:p>
        </p:txBody>
      </p:sp>
      <p:sp>
        <p:nvSpPr>
          <p:cNvPr id="116" name="Google Shape;116;p19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3">
            <a:alphaModFix/>
          </a:blip>
          <a:srcRect b="25271" l="29989" r="36105" t="30976"/>
          <a:stretch/>
        </p:blipFill>
        <p:spPr>
          <a:xfrm>
            <a:off x="6230450" y="571500"/>
            <a:ext cx="2790274" cy="225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 rotWithShape="1">
          <a:blip r:embed="rId4">
            <a:alphaModFix/>
          </a:blip>
          <a:srcRect b="29758" l="21303" r="49473" t="31553"/>
          <a:stretch/>
        </p:blipFill>
        <p:spPr>
          <a:xfrm>
            <a:off x="3978075" y="2571750"/>
            <a:ext cx="2857500" cy="236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/>
          <p:nvPr/>
        </p:nvSpPr>
        <p:spPr>
          <a:xfrm>
            <a:off x="4832400" y="963700"/>
            <a:ext cx="1288800" cy="840600"/>
          </a:xfrm>
          <a:prstGeom prst="wedgeRectCallout">
            <a:avLst>
              <a:gd fmla="val 74998" name="adj1"/>
              <a:gd fmla="val -18005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Fact: Calvarium is the “Roof of the Skull”!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Face</a:t>
            </a:r>
            <a:endParaRPr/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 b="19966" l="33524" r="30936" t="28864"/>
          <a:stretch/>
        </p:blipFill>
        <p:spPr>
          <a:xfrm>
            <a:off x="4799537" y="1017725"/>
            <a:ext cx="4065624" cy="32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 rotWithShape="1">
          <a:blip r:embed="rId4">
            <a:alphaModFix/>
          </a:blip>
          <a:srcRect b="28144" l="14892" r="9199" t="28461"/>
          <a:stretch/>
        </p:blipFill>
        <p:spPr>
          <a:xfrm>
            <a:off x="311700" y="1086350"/>
            <a:ext cx="4259948" cy="32471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20"/>
          <p:cNvCxnSpPr/>
          <p:nvPr/>
        </p:nvCxnSpPr>
        <p:spPr>
          <a:xfrm rot="10800000">
            <a:off x="3495125" y="3655225"/>
            <a:ext cx="273000" cy="3390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" name="Google Shape;130;p20"/>
          <p:cNvSpPr txBox="1"/>
          <p:nvPr/>
        </p:nvSpPr>
        <p:spPr>
          <a:xfrm>
            <a:off x="311700" y="4471150"/>
            <a:ext cx="85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layfair Display"/>
                <a:ea typeface="Playfair Display"/>
                <a:cs typeface="Playfair Display"/>
                <a:sym typeface="Playfair Display"/>
              </a:rPr>
              <a:t>Fetal face should include visualization of Orbits, Nose, Lips, Palate, Maxilla, Mandible, and Chin.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Neck &amp; Spine</a:t>
            </a:r>
            <a:endParaRPr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 rotWithShape="1">
          <a:blip r:embed="rId3">
            <a:alphaModFix/>
          </a:blip>
          <a:srcRect b="23550" l="6485" r="16579" t="943"/>
          <a:stretch/>
        </p:blipFill>
        <p:spPr>
          <a:xfrm>
            <a:off x="278362" y="1234050"/>
            <a:ext cx="4066574" cy="339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 rotWithShape="1">
          <a:blip r:embed="rId4">
            <a:alphaModFix/>
          </a:blip>
          <a:srcRect b="48362" l="21735" r="25815" t="21790"/>
          <a:stretch/>
        </p:blipFill>
        <p:spPr>
          <a:xfrm>
            <a:off x="4832400" y="1234050"/>
            <a:ext cx="3999899" cy="153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 rotWithShape="1">
          <a:blip r:embed="rId5">
            <a:alphaModFix/>
          </a:blip>
          <a:srcRect b="7188" l="21892" r="25164" t="63835"/>
          <a:stretch/>
        </p:blipFill>
        <p:spPr>
          <a:xfrm>
            <a:off x="4832400" y="2769250"/>
            <a:ext cx="3999899" cy="164193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/>
          <p:nvPr/>
        </p:nvSpPr>
        <p:spPr>
          <a:xfrm rot="-1441787">
            <a:off x="236521" y="3903420"/>
            <a:ext cx="1555948" cy="57088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Nuchal Cord</a:t>
            </a:r>
            <a:endParaRPr b="1" sz="1200"/>
          </a:p>
        </p:txBody>
      </p:sp>
      <p:pic>
        <p:nvPicPr>
          <p:cNvPr id="142" name="Google Shape;142;p21"/>
          <p:cNvPicPr preferRelativeResize="0"/>
          <p:nvPr/>
        </p:nvPicPr>
        <p:blipFill rotWithShape="1">
          <a:blip r:embed="rId6">
            <a:alphaModFix/>
          </a:blip>
          <a:srcRect b="26190" l="12181" r="49998" t="40291"/>
          <a:stretch/>
        </p:blipFill>
        <p:spPr>
          <a:xfrm>
            <a:off x="4832400" y="1234050"/>
            <a:ext cx="3999899" cy="3395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 txBox="1"/>
          <p:nvPr/>
        </p:nvSpPr>
        <p:spPr>
          <a:xfrm>
            <a:off x="5348075" y="4629450"/>
            <a:ext cx="30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Nuchal fold &lt;6mm is normal!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4832400" y="4629450"/>
            <a:ext cx="399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Chest</a:t>
            </a:r>
            <a:endParaRPr/>
          </a:p>
        </p:txBody>
      </p:sp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we continue to move downward along the fetus we will next evaluate several areas of the chest including:</a:t>
            </a:r>
            <a:endParaRPr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Lungs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Diaphragm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Heart</a:t>
            </a:r>
            <a:endParaRPr sz="17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2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 rotWithShape="1">
          <a:blip r:embed="rId3">
            <a:alphaModFix/>
          </a:blip>
          <a:srcRect b="0" l="11418" r="0" t="0"/>
          <a:stretch/>
        </p:blipFill>
        <p:spPr>
          <a:xfrm>
            <a:off x="5345200" y="740950"/>
            <a:ext cx="3543125" cy="28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2"/>
          <p:cNvPicPr preferRelativeResize="0"/>
          <p:nvPr/>
        </p:nvPicPr>
        <p:blipFill rotWithShape="1">
          <a:blip r:embed="rId4">
            <a:alphaModFix/>
          </a:blip>
          <a:srcRect b="28294" l="7654" r="43742" t="25488"/>
          <a:stretch/>
        </p:blipFill>
        <p:spPr>
          <a:xfrm>
            <a:off x="1990575" y="2220325"/>
            <a:ext cx="3999899" cy="263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3">
            <a:alphaModFix/>
          </a:blip>
          <a:srcRect b="37944" l="33150" r="33032" t="32868"/>
          <a:stretch/>
        </p:blipFill>
        <p:spPr>
          <a:xfrm>
            <a:off x="4504775" y="2179625"/>
            <a:ext cx="4300200" cy="231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25" y="644288"/>
            <a:ext cx="4188775" cy="385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 txBox="1"/>
          <p:nvPr/>
        </p:nvSpPr>
        <p:spPr>
          <a:xfrm>
            <a:off x="4572000" y="683550"/>
            <a:ext cx="4233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Normal Heart Fetal Heart: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Char char="❖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45° to the left of midline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Char char="❖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Occupies 1/3 of chest cavity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fair Display"/>
              <a:buChar char="❖"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Includes 2 Atria, 2 ventricles, Valves, and Septums.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b="56413" l="0" r="0" t="0"/>
          <a:stretch/>
        </p:blipFill>
        <p:spPr>
          <a:xfrm>
            <a:off x="76200" y="152400"/>
            <a:ext cx="2819500" cy="21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 rotWithShape="1">
          <a:blip r:embed="rId4">
            <a:alphaModFix/>
          </a:blip>
          <a:srcRect b="70324" l="0" r="0" t="0"/>
          <a:stretch/>
        </p:blipFill>
        <p:spPr>
          <a:xfrm>
            <a:off x="76200" y="2571750"/>
            <a:ext cx="2971900" cy="191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4"/>
          <p:cNvPicPr preferRelativeResize="0"/>
          <p:nvPr/>
        </p:nvPicPr>
        <p:blipFill rotWithShape="1">
          <a:blip r:embed="rId5">
            <a:alphaModFix/>
          </a:blip>
          <a:srcRect b="30626" l="20313" r="23119" t="22975"/>
          <a:stretch/>
        </p:blipFill>
        <p:spPr>
          <a:xfrm>
            <a:off x="3225175" y="152400"/>
            <a:ext cx="5806850" cy="4339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 txBox="1"/>
          <p:nvPr/>
        </p:nvSpPr>
        <p:spPr>
          <a:xfrm>
            <a:off x="76200" y="2261450"/>
            <a:ext cx="436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Left Ventricular Outflow Tract (LVOT)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9" name="Google Shape;169;p24"/>
          <p:cNvSpPr txBox="1"/>
          <p:nvPr/>
        </p:nvSpPr>
        <p:spPr>
          <a:xfrm>
            <a:off x="0" y="4539525"/>
            <a:ext cx="381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Right Ventricular Outflow Tract (RVOT)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5"/>
          <p:cNvPicPr preferRelativeResize="0"/>
          <p:nvPr/>
        </p:nvPicPr>
        <p:blipFill rotWithShape="1">
          <a:blip r:embed="rId3">
            <a:alphaModFix/>
          </a:blip>
          <a:srcRect b="21427" l="31120" r="29057" t="30356"/>
          <a:stretch/>
        </p:blipFill>
        <p:spPr>
          <a:xfrm>
            <a:off x="4822700" y="731650"/>
            <a:ext cx="4112550" cy="368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 rotWithShape="1">
          <a:blip r:embed="rId4">
            <a:alphaModFix/>
          </a:blip>
          <a:srcRect b="27855" l="20376" r="51711" t="33239"/>
          <a:stretch/>
        </p:blipFill>
        <p:spPr>
          <a:xfrm>
            <a:off x="403425" y="731649"/>
            <a:ext cx="4224575" cy="3680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/>
          <p:nvPr/>
        </p:nvSpPr>
        <p:spPr>
          <a:xfrm>
            <a:off x="3249700" y="44825"/>
            <a:ext cx="3272130" cy="2005830"/>
          </a:xfrm>
          <a:prstGeom prst="irregularSeal2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Normal HR after 12 weeks is 120-160 BPM!</a:t>
            </a:r>
            <a:endParaRPr b="1" sz="17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Upper </a:t>
            </a:r>
            <a:r>
              <a:rPr lang="en"/>
              <a:t>Extremities</a:t>
            </a:r>
            <a:endParaRPr/>
          </a:p>
        </p:txBody>
      </p:sp>
      <p:sp>
        <p:nvSpPr>
          <p:cNvPr id="182" name="Google Shape;182;p26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6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26"/>
          <p:cNvPicPr preferRelativeResize="0"/>
          <p:nvPr/>
        </p:nvPicPr>
        <p:blipFill rotWithShape="1">
          <a:blip r:embed="rId3">
            <a:alphaModFix/>
          </a:blip>
          <a:srcRect b="48800" l="19088" r="51398" t="18737"/>
          <a:stretch/>
        </p:blipFill>
        <p:spPr>
          <a:xfrm>
            <a:off x="170300" y="1234050"/>
            <a:ext cx="4497001" cy="321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 rotWithShape="1">
          <a:blip r:embed="rId4">
            <a:alphaModFix/>
          </a:blip>
          <a:srcRect b="12420" l="17592" r="51225" t="48799"/>
          <a:stretch/>
        </p:blipFill>
        <p:spPr>
          <a:xfrm>
            <a:off x="4832400" y="1234050"/>
            <a:ext cx="4133740" cy="321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Abdomen</a:t>
            </a:r>
            <a:endParaRPr/>
          </a:p>
        </p:txBody>
      </p:sp>
      <p:sp>
        <p:nvSpPr>
          <p:cNvPr id="191" name="Google Shape;191;p27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7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27"/>
          <p:cNvPicPr preferRelativeResize="0"/>
          <p:nvPr/>
        </p:nvPicPr>
        <p:blipFill rotWithShape="1">
          <a:blip r:embed="rId3">
            <a:alphaModFix/>
          </a:blip>
          <a:srcRect b="17647" l="24265" r="24810" t="26577"/>
          <a:stretch/>
        </p:blipFill>
        <p:spPr>
          <a:xfrm>
            <a:off x="151550" y="156875"/>
            <a:ext cx="3333474" cy="228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7"/>
          <p:cNvPicPr preferRelativeResize="0"/>
          <p:nvPr/>
        </p:nvPicPr>
        <p:blipFill rotWithShape="1">
          <a:blip r:embed="rId4">
            <a:alphaModFix/>
          </a:blip>
          <a:srcRect b="16777" l="24129" r="23175" t="25704"/>
          <a:stretch/>
        </p:blipFill>
        <p:spPr>
          <a:xfrm>
            <a:off x="5558125" y="105700"/>
            <a:ext cx="3419849" cy="233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 rotWithShape="1">
          <a:blip r:embed="rId5">
            <a:alphaModFix/>
          </a:blip>
          <a:srcRect b="16772" l="22384" r="22223" t="30067"/>
          <a:stretch/>
        </p:blipFill>
        <p:spPr>
          <a:xfrm>
            <a:off x="801500" y="2520200"/>
            <a:ext cx="3333474" cy="2399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 rotWithShape="1">
          <a:blip r:embed="rId6">
            <a:alphaModFix/>
          </a:blip>
          <a:srcRect b="8932" l="21736" r="20910" t="35166"/>
          <a:stretch/>
        </p:blipFill>
        <p:spPr>
          <a:xfrm>
            <a:off x="4717675" y="2502425"/>
            <a:ext cx="3419852" cy="24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 txBox="1"/>
          <p:nvPr/>
        </p:nvSpPr>
        <p:spPr>
          <a:xfrm>
            <a:off x="1160050" y="2571750"/>
            <a:ext cx="182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Bilateral Kidneys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4953025" y="2438600"/>
            <a:ext cx="3184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Cord insertion into fetal abdomen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Abdominal Circumference (AC)</a:t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Accuracy of this measurement is extremely important. It is used more as indication of fetal weight than fetal age. 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Used a way to estimate the size of both the liver and spleen. Incorrect calculations could reflect poor fetal health.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Often the most mismeasured fetal parameter, should be documented at a precise location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Always remember to look for the “</a:t>
            </a:r>
            <a:r>
              <a:rPr b="1" lang="en"/>
              <a:t>H</a:t>
            </a:r>
            <a:r>
              <a:rPr b="1" lang="en"/>
              <a:t>ockey stick” or “J” signs</a:t>
            </a:r>
            <a:r>
              <a:rPr lang="en"/>
              <a:t> created by the joining of the umbilical and portal veins!</a:t>
            </a:r>
            <a:endParaRPr/>
          </a:p>
        </p:txBody>
      </p:sp>
      <p:sp>
        <p:nvSpPr>
          <p:cNvPr id="205" name="Google Shape;205;p28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28"/>
          <p:cNvPicPr preferRelativeResize="0"/>
          <p:nvPr/>
        </p:nvPicPr>
        <p:blipFill rotWithShape="1">
          <a:blip r:embed="rId3">
            <a:alphaModFix/>
          </a:blip>
          <a:srcRect b="29193" l="18956" r="26143" t="16339"/>
          <a:stretch/>
        </p:blipFill>
        <p:spPr>
          <a:xfrm>
            <a:off x="4311600" y="1077900"/>
            <a:ext cx="4509799" cy="364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8"/>
          <p:cNvPicPr preferRelativeResize="0"/>
          <p:nvPr/>
        </p:nvPicPr>
        <p:blipFill rotWithShape="1">
          <a:blip r:embed="rId4">
            <a:alphaModFix/>
          </a:blip>
          <a:srcRect b="39870" l="2362" r="0" t="3048"/>
          <a:stretch/>
        </p:blipFill>
        <p:spPr>
          <a:xfrm>
            <a:off x="4227025" y="1017725"/>
            <a:ext cx="4678952" cy="376684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 txBox="1"/>
          <p:nvPr/>
        </p:nvSpPr>
        <p:spPr>
          <a:xfrm>
            <a:off x="7362275" y="2487700"/>
            <a:ext cx="784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“J” sign 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9" name="Google Shape;209;p28"/>
          <p:cNvSpPr/>
          <p:nvPr/>
        </p:nvSpPr>
        <p:spPr>
          <a:xfrm>
            <a:off x="7079243" y="2543725"/>
            <a:ext cx="675225" cy="403425"/>
          </a:xfrm>
          <a:custGeom>
            <a:rect b="b" l="l" r="r" t="t"/>
            <a:pathLst>
              <a:path extrusionOk="0" h="16137" w="27009">
                <a:moveTo>
                  <a:pt x="27009" y="16137"/>
                </a:moveTo>
                <a:cubicBezTo>
                  <a:pt x="18921" y="16137"/>
                  <a:pt x="9722" y="16059"/>
                  <a:pt x="3252" y="11206"/>
                </a:cubicBezTo>
                <a:cubicBezTo>
                  <a:pt x="243" y="8948"/>
                  <a:pt x="-1456" y="1684"/>
                  <a:pt x="1908" y="0"/>
                </a:cubicBezTo>
              </a:path>
            </a:pathLst>
          </a:cu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Genitalia</a:t>
            </a:r>
            <a:endParaRPr/>
          </a:p>
        </p:txBody>
      </p:sp>
      <p:sp>
        <p:nvSpPr>
          <p:cNvPr id="215" name="Google Shape;215;p29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9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29"/>
          <p:cNvPicPr preferRelativeResize="0"/>
          <p:nvPr/>
        </p:nvPicPr>
        <p:blipFill rotWithShape="1">
          <a:blip r:embed="rId3">
            <a:alphaModFix/>
          </a:blip>
          <a:srcRect b="0" l="1297" r="6697" t="0"/>
          <a:stretch/>
        </p:blipFill>
        <p:spPr>
          <a:xfrm>
            <a:off x="5728525" y="2976825"/>
            <a:ext cx="2837325" cy="20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 rotWithShape="1">
          <a:blip r:embed="rId4">
            <a:alphaModFix/>
          </a:blip>
          <a:srcRect b="32331" l="18673" r="46865" t="24310"/>
          <a:stretch/>
        </p:blipFill>
        <p:spPr>
          <a:xfrm>
            <a:off x="134450" y="928079"/>
            <a:ext cx="5266775" cy="414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 rotWithShape="1">
          <a:blip r:embed="rId5">
            <a:alphaModFix/>
          </a:blip>
          <a:srcRect b="16777" l="11111" r="50979" t="41611"/>
          <a:stretch/>
        </p:blipFill>
        <p:spPr>
          <a:xfrm>
            <a:off x="5728525" y="694425"/>
            <a:ext cx="2837327" cy="228240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9"/>
          <p:cNvSpPr txBox="1"/>
          <p:nvPr/>
        </p:nvSpPr>
        <p:spPr>
          <a:xfrm>
            <a:off x="1947450" y="3395375"/>
            <a:ext cx="72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Boy!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2095500" y="1176600"/>
            <a:ext cx="80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Girl!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Fetal Lower Extremities</a:t>
            </a:r>
            <a:endParaRPr/>
          </a:p>
        </p:txBody>
      </p:sp>
      <p:sp>
        <p:nvSpPr>
          <p:cNvPr id="227" name="Google Shape;227;p30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0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9" name="Google Shape;229;p30"/>
          <p:cNvPicPr preferRelativeResize="0"/>
          <p:nvPr/>
        </p:nvPicPr>
        <p:blipFill rotWithShape="1">
          <a:blip r:embed="rId3">
            <a:alphaModFix/>
          </a:blip>
          <a:srcRect b="31056" l="18140" r="45751" t="32898"/>
          <a:stretch/>
        </p:blipFill>
        <p:spPr>
          <a:xfrm>
            <a:off x="311700" y="1093051"/>
            <a:ext cx="3137627" cy="195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 rotWithShape="1">
          <a:blip r:embed="rId4">
            <a:alphaModFix/>
          </a:blip>
          <a:srcRect b="20576" l="27702" r="27156" t="37779"/>
          <a:stretch/>
        </p:blipFill>
        <p:spPr>
          <a:xfrm>
            <a:off x="5538025" y="1093050"/>
            <a:ext cx="3395149" cy="211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0"/>
          <p:cNvPicPr preferRelativeResize="0"/>
          <p:nvPr/>
        </p:nvPicPr>
        <p:blipFill rotWithShape="1">
          <a:blip r:embed="rId5">
            <a:alphaModFix/>
          </a:blip>
          <a:srcRect b="51395" l="0" r="0" t="7062"/>
          <a:stretch/>
        </p:blipFill>
        <p:spPr>
          <a:xfrm rot="5400000">
            <a:off x="2545425" y="1996950"/>
            <a:ext cx="3960800" cy="21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0"/>
          <p:cNvPicPr preferRelativeResize="0"/>
          <p:nvPr/>
        </p:nvPicPr>
        <p:blipFill rotWithShape="1">
          <a:blip r:embed="rId6">
            <a:alphaModFix/>
          </a:blip>
          <a:srcRect b="17187" l="15691" r="19280" t="23992"/>
          <a:stretch/>
        </p:blipFill>
        <p:spPr>
          <a:xfrm>
            <a:off x="311700" y="2930350"/>
            <a:ext cx="3137627" cy="212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0"/>
          <p:cNvPicPr preferRelativeResize="0"/>
          <p:nvPr/>
        </p:nvPicPr>
        <p:blipFill rotWithShape="1">
          <a:blip r:embed="rId7">
            <a:alphaModFix/>
          </a:blip>
          <a:srcRect b="29193" l="27123" r="25082" t="38344"/>
          <a:stretch/>
        </p:blipFill>
        <p:spPr>
          <a:xfrm>
            <a:off x="5538025" y="3215250"/>
            <a:ext cx="3395149" cy="183860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0"/>
          <p:cNvSpPr txBox="1"/>
          <p:nvPr/>
        </p:nvSpPr>
        <p:spPr>
          <a:xfrm>
            <a:off x="860425" y="833850"/>
            <a:ext cx="166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5" name="Google Shape;235;p30"/>
          <p:cNvSpPr/>
          <p:nvPr/>
        </p:nvSpPr>
        <p:spPr>
          <a:xfrm>
            <a:off x="6510625" y="2994600"/>
            <a:ext cx="1322400" cy="827400"/>
          </a:xfrm>
          <a:prstGeom prst="wedgeEllipseCallout">
            <a:avLst>
              <a:gd fmla="val -35594" name="adj1"/>
              <a:gd fmla="val 63449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Be sure to count all the little piggies!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Femur Length</a:t>
            </a:r>
            <a:endParaRPr/>
          </a:p>
        </p:txBody>
      </p:sp>
      <p:sp>
        <p:nvSpPr>
          <p:cNvPr id="241" name="Google Shape;241;p31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Most common parameter used for assessing fetal age.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Some sources believe it to be more accurate than the BPD.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Usually measured beginning at 14 weeks gestation to the end of pregnancy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Only the femoral diaphysis (shaft) is measured-do not use the femoral head or distal condyles.</a:t>
            </a:r>
            <a:endParaRPr sz="1600"/>
          </a:p>
        </p:txBody>
      </p:sp>
      <p:sp>
        <p:nvSpPr>
          <p:cNvPr id="242" name="Google Shape;242;p31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31"/>
          <p:cNvPicPr preferRelativeResize="0"/>
          <p:nvPr/>
        </p:nvPicPr>
        <p:blipFill rotWithShape="1">
          <a:blip r:embed="rId3">
            <a:alphaModFix/>
          </a:blip>
          <a:srcRect b="34639" l="26142" r="30066" t="26799"/>
          <a:stretch/>
        </p:blipFill>
        <p:spPr>
          <a:xfrm>
            <a:off x="4614275" y="939275"/>
            <a:ext cx="4094323" cy="2030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1"/>
          <p:cNvPicPr preferRelativeResize="0"/>
          <p:nvPr/>
        </p:nvPicPr>
        <p:blipFill rotWithShape="1">
          <a:blip r:embed="rId4">
            <a:alphaModFix/>
          </a:blip>
          <a:srcRect b="40073" l="0" r="9624" t="14599"/>
          <a:stretch/>
        </p:blipFill>
        <p:spPr>
          <a:xfrm>
            <a:off x="4614275" y="2723025"/>
            <a:ext cx="4094322" cy="227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Amniotic Fluid Index (AFI)</a:t>
            </a:r>
            <a:endParaRPr/>
          </a:p>
        </p:txBody>
      </p:sp>
      <p:sp>
        <p:nvSpPr>
          <p:cNvPr id="250" name="Google Shape;250;p3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32"/>
          <p:cNvPicPr preferRelativeResize="0"/>
          <p:nvPr/>
        </p:nvPicPr>
        <p:blipFill rotWithShape="1">
          <a:blip r:embed="rId3">
            <a:alphaModFix/>
          </a:blip>
          <a:srcRect b="6755" l="8746" r="8190" t="12632"/>
          <a:stretch/>
        </p:blipFill>
        <p:spPr>
          <a:xfrm>
            <a:off x="3137625" y="1096862"/>
            <a:ext cx="5950325" cy="360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2"/>
          <p:cNvPicPr preferRelativeResize="0"/>
          <p:nvPr/>
        </p:nvPicPr>
        <p:blipFill rotWithShape="1">
          <a:blip r:embed="rId4">
            <a:alphaModFix/>
          </a:blip>
          <a:srcRect b="38569" l="9621" r="9044" t="3916"/>
          <a:stretch/>
        </p:blipFill>
        <p:spPr>
          <a:xfrm>
            <a:off x="0" y="1096850"/>
            <a:ext cx="3032800" cy="3609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2"/>
          <p:cNvSpPr txBox="1"/>
          <p:nvPr/>
        </p:nvSpPr>
        <p:spPr>
          <a:xfrm>
            <a:off x="672350" y="2701375"/>
            <a:ext cx="38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1.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2084275" y="2701363"/>
            <a:ext cx="4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2.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5" name="Google Shape;255;p32"/>
          <p:cNvSpPr txBox="1"/>
          <p:nvPr/>
        </p:nvSpPr>
        <p:spPr>
          <a:xfrm>
            <a:off x="593900" y="3810000"/>
            <a:ext cx="33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3.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6" name="Google Shape;256;p32"/>
          <p:cNvSpPr txBox="1"/>
          <p:nvPr/>
        </p:nvSpPr>
        <p:spPr>
          <a:xfrm>
            <a:off x="2106625" y="3810000"/>
            <a:ext cx="38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4.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7" name="Google Shape;257;p32"/>
          <p:cNvSpPr txBox="1"/>
          <p:nvPr/>
        </p:nvSpPr>
        <p:spPr>
          <a:xfrm>
            <a:off x="33625" y="1120600"/>
            <a:ext cx="299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fair Display"/>
                <a:ea typeface="Playfair Display"/>
                <a:cs typeface="Playfair Display"/>
                <a:sym typeface="Playfair Display"/>
              </a:rPr>
              <a:t>Normal Range of AFI: 8cm-24cm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Placenta</a:t>
            </a:r>
            <a:endParaRPr/>
          </a:p>
        </p:txBody>
      </p:sp>
      <p:sp>
        <p:nvSpPr>
          <p:cNvPr id="263" name="Google Shape;263;p3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33"/>
          <p:cNvPicPr preferRelativeResize="0"/>
          <p:nvPr/>
        </p:nvPicPr>
        <p:blipFill rotWithShape="1">
          <a:blip r:embed="rId3">
            <a:alphaModFix/>
          </a:blip>
          <a:srcRect b="28540" l="15412" r="44553" t="33114"/>
          <a:stretch/>
        </p:blipFill>
        <p:spPr>
          <a:xfrm>
            <a:off x="5737600" y="950500"/>
            <a:ext cx="3294526" cy="234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96120"/>
            <a:ext cx="5425901" cy="29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 rotWithShape="1">
          <a:blip r:embed="rId5">
            <a:alphaModFix/>
          </a:blip>
          <a:srcRect b="44009" l="0" r="8197" t="23093"/>
          <a:stretch/>
        </p:blipFill>
        <p:spPr>
          <a:xfrm>
            <a:off x="311700" y="3291150"/>
            <a:ext cx="8720424" cy="169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3"/>
          <p:cNvSpPr txBox="1"/>
          <p:nvPr/>
        </p:nvSpPr>
        <p:spPr>
          <a:xfrm>
            <a:off x="311700" y="2622175"/>
            <a:ext cx="269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Playfair Display"/>
                <a:ea typeface="Playfair Display"/>
                <a:cs typeface="Playfair Display"/>
                <a:sym typeface="Playfair Display"/>
              </a:rPr>
              <a:t>Umbilical Cord Insertion should always be examined!</a:t>
            </a:r>
            <a:endParaRPr b="1" sz="15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>
            <p:ph type="title"/>
          </p:nvPr>
        </p:nvSpPr>
        <p:spPr>
          <a:xfrm>
            <a:off x="294825" y="14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73" name="Google Shape;273;p34"/>
          <p:cNvSpPr txBox="1"/>
          <p:nvPr>
            <p:ph idx="1" type="body"/>
          </p:nvPr>
        </p:nvSpPr>
        <p:spPr>
          <a:xfrm>
            <a:off x="56025" y="661150"/>
            <a:ext cx="8998200" cy="4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29599" lvl="0" marL="457200" rtl="0" algn="l">
              <a:spcBef>
                <a:spcPts val="120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Feldstein, Vicki, and Roy A Filly. “ULTRASOUND EVALUATION OF NORMAL FETAL ANATOMY.” </a:t>
            </a:r>
            <a:r>
              <a:rPr i="1" lang="en" sz="3623"/>
              <a:t>Radiology Key</a:t>
            </a:r>
            <a:r>
              <a:rPr lang="en" sz="3623"/>
              <a:t>, 10 Mar. 2016, radiologykey.com/ultrasound-evaluation-of-normal-fetal-anatomy/.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Hughley, Michael. “2nd And 3rd Trimester Ultrasound.” </a:t>
            </a:r>
            <a:r>
              <a:rPr i="1" lang="en" sz="3623"/>
              <a:t>Brooksidepress.org</a:t>
            </a:r>
            <a:r>
              <a:rPr lang="en" sz="3623"/>
              <a:t>, 2008, brooksidepress.org/Products/OBGYN_101/MyDocuments4/Ultrasound/2nd_and_3rd_Trimester_Ultrasound_Scanning.htm.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King, Robbi R. “Chapter 23.” </a:t>
            </a:r>
            <a:r>
              <a:rPr i="1" lang="en" sz="3623"/>
              <a:t>Sonography: Introduction to Normal Structure and Function</a:t>
            </a:r>
            <a:r>
              <a:rPr lang="en" sz="3623"/>
              <a:t>, by Reva A. Curry and Betty Bates. Tempkin, 4th ed., Elsevier Saunders, 2011, pp. 411–447.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Lee, Wesley. “Practice Guidelines for Performance of the Routine Mid-Trimester Fetal Ultrasound Scan.” </a:t>
            </a:r>
            <a:r>
              <a:rPr i="1" lang="en" sz="3623"/>
              <a:t>Pedrad.org</a:t>
            </a:r>
            <a:r>
              <a:rPr lang="en" sz="3623"/>
              <a:t>, 2010, www.pedrad.org/Portals/5/Subspecialties/practice%20guidelines%20mid%20trimester%20us.pdf.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None, Provided. “Home.” </a:t>
            </a:r>
            <a:r>
              <a:rPr i="1" lang="en" sz="3623"/>
              <a:t>ICOI</a:t>
            </a:r>
            <a:r>
              <a:rPr lang="en" sz="3623"/>
              <a:t>, 18 Mar. 2019, www.icoi.org/glossary/calvaria/#:~:text=The%20calvaria%20definition%20is%20a,cavity%20that%20houses%20the%20brain.&amp;text=The%20skull%20roof%20then%20becomes,much%20more%20difficult%20to%20penetrate.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Patel, Neel, et al. “Fetal Cardiac US: Techniques and Normal Anatomy Correlated with Adult CT and MR Imaging.” </a:t>
            </a:r>
            <a:r>
              <a:rPr i="1" lang="en" sz="3623"/>
              <a:t>RadioGraphics</a:t>
            </a:r>
            <a:r>
              <a:rPr lang="en" sz="3623"/>
              <a:t>, vol. 37, no. 4, 2 June 2017, pp. 1290–1303., doi:10.1148/rg.2017160126.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Stephenson, Susan R. “Chapter 18.” </a:t>
            </a:r>
            <a:r>
              <a:rPr i="1" lang="en" sz="3623"/>
              <a:t>Diagnostic Medical Sonography: Obstetrics and Gynecology</a:t>
            </a:r>
            <a:r>
              <a:rPr lang="en" sz="3623"/>
              <a:t>, by Julia Dmitrieva, 4th ed., Wolters Kluwer Health, 2018, pp. 391–419.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Suarez, Henry. “OB Ultrasound Second Trimester (The Basics).” </a:t>
            </a:r>
            <a:r>
              <a:rPr i="1" lang="en" sz="3623"/>
              <a:t>Sonographic Tendencies</a:t>
            </a:r>
            <a:r>
              <a:rPr lang="en" sz="3623"/>
              <a:t>, 6 Mar. 2020, sonographictendencies.com/2019/12/20/ob-ultrasound-second-trimester/.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Tutschek, Boris. </a:t>
            </a:r>
            <a:r>
              <a:rPr i="1" lang="en" sz="3623"/>
              <a:t>Fetal Biometry</a:t>
            </a:r>
            <a:r>
              <a:rPr lang="en" sz="3623"/>
              <a:t>, Apr. 2018, www.isuog.org/clinical-resources/fetal-biometry.html.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Weerakkody, Yuranga. “Second Trimester Ultrasound Scan: Radiology Reference Article.” </a:t>
            </a:r>
            <a:r>
              <a:rPr i="1" lang="en" sz="3623"/>
              <a:t>Radiopaedia Blog RSS</a:t>
            </a:r>
            <a:r>
              <a:rPr lang="en" sz="3623"/>
              <a:t>, radiopaedia.org/articles/second-trimester-ultrasound-scan?lang=us.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Zezo, Dr. “Sonographic Evaluation of the Fetal Heart.” </a:t>
            </a:r>
            <a:r>
              <a:rPr i="1" lang="en" sz="3623"/>
              <a:t>Radiology Key</a:t>
            </a:r>
            <a:r>
              <a:rPr lang="en" sz="3623"/>
              <a:t>, 16 Feb. 2019, radiologykey.com/sonographic-evaluation-of-the-fetal-heart/.</a:t>
            </a:r>
            <a:endParaRPr sz="3623"/>
          </a:p>
          <a:p>
            <a:pPr indent="-329599" lvl="0" marL="457200" rtl="0" algn="l">
              <a:spcBef>
                <a:spcPts val="0"/>
              </a:spcBef>
              <a:spcAft>
                <a:spcPts val="0"/>
              </a:spcAft>
              <a:buSzPct val="175600"/>
              <a:buAutoNum type="arabicPeriod"/>
            </a:pPr>
            <a:r>
              <a:rPr lang="en" sz="3623"/>
              <a:t>Zezo, Dr. “The Fetal Chest.” </a:t>
            </a:r>
            <a:r>
              <a:rPr i="1" lang="en" sz="3623"/>
              <a:t>Radiology Key</a:t>
            </a:r>
            <a:r>
              <a:rPr lang="en" sz="3623"/>
              <a:t>, 14 Oct. 2019, radiologykey.com/the-fetal-chest/. </a:t>
            </a:r>
            <a:endParaRPr sz="3623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739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6913" y="593813"/>
            <a:ext cx="5670175" cy="39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5"/>
          <p:cNvSpPr/>
          <p:nvPr/>
        </p:nvSpPr>
        <p:spPr>
          <a:xfrm>
            <a:off x="6308925" y="1299875"/>
            <a:ext cx="2073000" cy="1087200"/>
          </a:xfrm>
          <a:prstGeom prst="wedgeRoundRectCallout">
            <a:avLst>
              <a:gd fmla="val -59190" name="adj1"/>
              <a:gd fmla="val 98423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for watching! 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