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3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</p:sldIdLst>
  <p:sldSz cx="9144000" cy="5143500" type="screen16x9"/>
  <p:notesSz cx="6858000" cy="9144000"/>
  <p:embeddedFontLst>
    <p:embeddedFont>
      <p:font typeface="Economica" panose="02000506040000020004" pitchFamily="2" charset="77"/>
      <p:regular r:id="rId36"/>
      <p:bold r:id="rId37"/>
      <p:italic r:id="rId38"/>
      <p:boldItalic r:id="rId39"/>
    </p:embeddedFont>
    <p:embeddedFont>
      <p:font typeface="Open Sans" panose="020B0606030504020204" pitchFamily="34" charset="0"/>
      <p:regular r:id="rId40"/>
      <p:bold r:id="rId41"/>
      <p:italic r:id="rId42"/>
      <p:boldItalic r:id="rId4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705"/>
  </p:normalViewPr>
  <p:slideViewPr>
    <p:cSldViewPr snapToGrid="0">
      <p:cViewPr varScale="1">
        <p:scale>
          <a:sx n="144" d="100"/>
          <a:sy n="144" d="100"/>
        </p:scale>
        <p:origin x="720" y="19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4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7.fntdata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2.fntdata"/><Relationship Id="rId40" Type="http://schemas.openxmlformats.org/officeDocument/2006/relationships/font" Target="fonts/font5.fntdata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43" Type="http://schemas.openxmlformats.org/officeDocument/2006/relationships/font" Target="fonts/font8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3.fntdata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794f2ac55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794f2ac55b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794f2ac55b_0_3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794f2ac55b_0_30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794f2ac55b_0_3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794f2ac55b_0_3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794f2ac55b_0_1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794f2ac55b_0_1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794f2ac55b_0_2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794f2ac55b_0_2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794f2ac55b_0_1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794f2ac55b_0_1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794f2ac55b_0_1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794f2ac55b_0_1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794f2ac55b_0_2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794f2ac55b_0_2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794f2ac55b_0_2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794f2ac55b_0_2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794f2ac55b_0_2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794f2ac55b_0_2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794f2ac55b_0_2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794f2ac55b_0_2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794f2ac55b_0_2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794f2ac55b_0_2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794f2ac55b_0_1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794f2ac55b_0_1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794f2ac55b_0_1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794f2ac55b_0_1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794f2ac55b_0_1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794f2ac55b_0_1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794f2ac55b_0_1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794f2ac55b_0_1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794f2ac55b_0_1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794f2ac55b_0_1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794f2ac55b_0_3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794f2ac55b_0_3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794f2ac55b_0_1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Google Shape;191;g794f2ac55b_0_1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794f2ac55b_0_2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" name="Google Shape;201;g794f2ac55b_0_2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794f2ac55b_0_2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" name="Google Shape;206;g794f2ac55b_0_2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794f2ac55b_0_1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" name="Google Shape;212;g794f2ac55b_0_1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794f2ac55b_0_1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1" name="Google Shape;221;g794f2ac55b_0_1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794f2ac55b_0_3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8" name="Google Shape;228;g794f2ac55b_0_3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794f2ac55b_0_1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6" name="Google Shape;236;g794f2ac55b_0_1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794f2ac55b_0_1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" name="Google Shape;243;g794f2ac55b_0_1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794f2ac55b_0_2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9" name="Google Shape;249;g794f2ac55b_0_2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794f2ac55b_0_2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6" name="Google Shape;256;g794f2ac55b_0_2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794f2ac55b_0_2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4" name="Google Shape;264;g794f2ac55b_0_2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794f2ac55b_0_2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2" name="Google Shape;272;g794f2ac55b_0_2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b7e30b1ca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9" name="Google Shape;279;gb7e30b1ca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g794f2ac55b_0_1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5" name="Google Shape;285;g794f2ac55b_0_1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2744013" y="756700"/>
            <a:ext cx="1081625" cy="1124950"/>
          </a:xfrm>
          <a:custGeom>
            <a:avLst/>
            <a:gdLst/>
            <a:ahLst/>
            <a:cxnLst/>
            <a:rect l="l" t="t" r="r" b="b"/>
            <a:pathLst>
              <a:path w="43265" h="44998" extrusionOk="0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 cap="flat" cmpd="sng">
            <a:solidFill>
              <a:schemeClr val="lt2"/>
            </a:solidFill>
            <a:prstDash val="solid"/>
            <a:miter lim="8000"/>
            <a:headEnd type="none" w="sm" len="sm"/>
            <a:tailEnd type="none" w="sm" len="sm"/>
          </a:ln>
        </p:spPr>
      </p:sp>
      <p:sp>
        <p:nvSpPr>
          <p:cNvPr id="11" name="Google Shape;11;p2"/>
          <p:cNvSpPr/>
          <p:nvPr/>
        </p:nvSpPr>
        <p:spPr>
          <a:xfrm rot="10800000">
            <a:off x="5318350" y="3266725"/>
            <a:ext cx="1081625" cy="1124950"/>
          </a:xfrm>
          <a:custGeom>
            <a:avLst/>
            <a:gdLst/>
            <a:ahLst/>
            <a:cxnLst/>
            <a:rect l="l" t="t" r="r" b="b"/>
            <a:pathLst>
              <a:path w="43265" h="44998" extrusionOk="0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 cap="flat" cmpd="sng">
            <a:solidFill>
              <a:schemeClr val="lt2"/>
            </a:solidFill>
            <a:prstDash val="solid"/>
            <a:miter lim="8000"/>
            <a:headEnd type="none" w="sm" len="sm"/>
            <a:tailEnd type="none" w="sm" len="sm"/>
          </a:ln>
        </p:spPr>
      </p:sp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3044700" y="1444255"/>
            <a:ext cx="3054600" cy="153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3044700" y="3116580"/>
            <a:ext cx="3054600" cy="70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 flipH="1">
            <a:off x="7595938" y="460225"/>
            <a:ext cx="1081625" cy="1124950"/>
          </a:xfrm>
          <a:custGeom>
            <a:avLst/>
            <a:gdLst/>
            <a:ahLst/>
            <a:cxnLst/>
            <a:rect l="l" t="t" r="r" b="b"/>
            <a:pathLst>
              <a:path w="43265" h="44998" extrusionOk="0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 cap="flat" cmpd="sng">
            <a:solidFill>
              <a:schemeClr val="lt2"/>
            </a:solidFill>
            <a:prstDash val="solid"/>
            <a:miter lim="8000"/>
            <a:headEnd type="none" w="sm" len="sm"/>
            <a:tailEnd type="none" w="sm" len="sm"/>
          </a:ln>
        </p:spPr>
      </p:sp>
      <p:sp>
        <p:nvSpPr>
          <p:cNvPr id="17" name="Google Shape;17;p3"/>
          <p:cNvSpPr/>
          <p:nvPr/>
        </p:nvSpPr>
        <p:spPr>
          <a:xfrm rot="10800000" flipH="1">
            <a:off x="466425" y="3558325"/>
            <a:ext cx="1081625" cy="1124950"/>
          </a:xfrm>
          <a:custGeom>
            <a:avLst/>
            <a:gdLst/>
            <a:ahLst/>
            <a:cxnLst/>
            <a:rect l="l" t="t" r="r" b="b"/>
            <a:pathLst>
              <a:path w="43265" h="44998" extrusionOk="0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 cap="flat" cmpd="sng">
            <a:solidFill>
              <a:schemeClr val="lt2"/>
            </a:solidFill>
            <a:prstDash val="solid"/>
            <a:miter lim="8000"/>
            <a:headEnd type="none" w="sm" len="sm"/>
            <a:tailEnd type="none" w="sm" len="sm"/>
          </a:ln>
        </p:spPr>
      </p:sp>
      <p:sp>
        <p:nvSpPr>
          <p:cNvPr id="18" name="Google Shape;18;p3"/>
          <p:cNvSpPr txBox="1">
            <a:spLocks noGrp="1"/>
          </p:cNvSpPr>
          <p:nvPr>
            <p:ph type="title"/>
          </p:nvPr>
        </p:nvSpPr>
        <p:spPr>
          <a:xfrm>
            <a:off x="773700" y="1806450"/>
            <a:ext cx="7596600" cy="1530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5"/>
          <p:cNvSpPr txBox="1">
            <a:spLocks noGrp="1"/>
          </p:cNvSpPr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body" idx="1"/>
          </p:nvPr>
        </p:nvSpPr>
        <p:spPr>
          <a:xfrm>
            <a:off x="311700" y="1225225"/>
            <a:ext cx="3999900" cy="335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body" idx="2"/>
          </p:nvPr>
        </p:nvSpPr>
        <p:spPr>
          <a:xfrm>
            <a:off x="4832400" y="1225225"/>
            <a:ext cx="3999900" cy="335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6"/>
          <p:cNvSpPr txBox="1">
            <a:spLocks noGrp="1"/>
          </p:cNvSpPr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body" idx="1"/>
          </p:nvPr>
        </p:nvSpPr>
        <p:spPr>
          <a:xfrm>
            <a:off x="311700" y="1399400"/>
            <a:ext cx="2808000" cy="278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6" name="Google Shape;36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8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" name="Google Shape;39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5878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40" name="Google Shape;40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9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3" name="Google Shape;43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4" name="Google Shape;44;p9"/>
          <p:cNvSpPr txBox="1">
            <a:spLocks noGrp="1"/>
          </p:cNvSpPr>
          <p:nvPr>
            <p:ph type="title"/>
          </p:nvPr>
        </p:nvSpPr>
        <p:spPr>
          <a:xfrm>
            <a:off x="265500" y="929275"/>
            <a:ext cx="4045200" cy="1786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45" name="Google Shape;45;p9"/>
          <p:cNvSpPr txBox="1">
            <a:spLocks noGrp="1"/>
          </p:cNvSpPr>
          <p:nvPr>
            <p:ph type="subTitle" idx="1"/>
          </p:nvPr>
        </p:nvSpPr>
        <p:spPr>
          <a:xfrm>
            <a:off x="265500" y="2769001"/>
            <a:ext cx="4045200" cy="157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9pPr>
          </a:lstStyle>
          <a:p>
            <a:endParaRPr/>
          </a:p>
        </p:txBody>
      </p:sp>
      <p:sp>
        <p:nvSpPr>
          <p:cNvPr id="46" name="Google Shape;46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7" name="Google Shape;47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0"/>
          <p:cNvSpPr txBox="1">
            <a:spLocks noGrp="1"/>
          </p:cNvSpPr>
          <p:nvPr>
            <p:ph type="body" idx="1"/>
          </p:nvPr>
        </p:nvSpPr>
        <p:spPr>
          <a:xfrm>
            <a:off x="319500" y="4218925"/>
            <a:ext cx="5998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1pPr>
          </a:lstStyle>
          <a:p>
            <a:endParaRPr/>
          </a:p>
        </p:txBody>
      </p:sp>
      <p:sp>
        <p:nvSpPr>
          <p:cNvPr id="50" name="Google Shape;50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1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53;p11"/>
          <p:cNvSpPr txBox="1">
            <a:spLocks noGrp="1"/>
          </p:cNvSpPr>
          <p:nvPr>
            <p:ph type="title" hasCustomPrompt="1"/>
          </p:nvPr>
        </p:nvSpPr>
        <p:spPr>
          <a:xfrm>
            <a:off x="311700" y="957125"/>
            <a:ext cx="8520600" cy="212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4" name="Google Shape;54;p11"/>
          <p:cNvSpPr txBox="1">
            <a:spLocks noGrp="1"/>
          </p:cNvSpPr>
          <p:nvPr>
            <p:ph type="body" idx="1"/>
          </p:nvPr>
        </p:nvSpPr>
        <p:spPr>
          <a:xfrm>
            <a:off x="311700" y="3162000"/>
            <a:ext cx="8520600" cy="107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5" name="Google Shape;55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luxe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Char char="●"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○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■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●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○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■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●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○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■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1pPr>
            <a:lvl2pPr lvl="1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2pPr>
            <a:lvl3pPr lvl="2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3pPr>
            <a:lvl4pPr lvl="3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4pPr>
            <a:lvl5pPr lvl="4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5pPr>
            <a:lvl6pPr lvl="5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6pPr>
            <a:lvl7pPr lvl="6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7pPr>
            <a:lvl8pPr lvl="7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8pPr>
            <a:lvl9pPr lvl="8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
<Relationships xmlns="http://schemas.openxmlformats.org/package/2006/relationships"><Relationship Id="rId3" Type="http://schemas.openxmlformats.org/officeDocument/2006/relationships/hyperlink" Target="about:blank" TargetMode="Externa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Relationship Id="rId5" Type="http://schemas.openxmlformats.org/officeDocument/2006/relationships/hyperlink" Target="about:blank" TargetMode="External"/><Relationship Id="rId4" Type="http://schemas.openxmlformats.org/officeDocument/2006/relationships/hyperlink" Target="about:blank" TargetMode="External"/></Relationships>

</file>

<file path=ppt/slides/_rels/slide33.xml.rels><?xml version="1.0" encoding="UTF-8" standalone="yes"?>
<Relationships xmlns="http://schemas.openxmlformats.org/package/2006/relationships"><Relationship Id="rId8" Type="http://schemas.openxmlformats.org/officeDocument/2006/relationships/hyperlink" Target="about:blank" TargetMode="External"/><Relationship Id="rId13" Type="http://schemas.openxmlformats.org/officeDocument/2006/relationships/hyperlink" Target="about:blank" TargetMode="External"/><Relationship Id="rId18" Type="http://schemas.openxmlformats.org/officeDocument/2006/relationships/hyperlink" Target="about:blank" TargetMode="External"/><Relationship Id="rId3" Type="http://schemas.openxmlformats.org/officeDocument/2006/relationships/hyperlink" Target="about:blank" TargetMode="External"/><Relationship Id="rId21" Type="http://schemas.openxmlformats.org/officeDocument/2006/relationships/hyperlink" Target="about:blank" TargetMode="External"/><Relationship Id="rId7" Type="http://schemas.openxmlformats.org/officeDocument/2006/relationships/hyperlink" Target="about:blank" TargetMode="External"/><Relationship Id="rId12" Type="http://schemas.openxmlformats.org/officeDocument/2006/relationships/hyperlink" Target="about:blank" TargetMode="External"/><Relationship Id="rId17" Type="http://schemas.openxmlformats.org/officeDocument/2006/relationships/hyperlink" Target="about:blank" TargetMode="External"/><Relationship Id="rId2" Type="http://schemas.openxmlformats.org/officeDocument/2006/relationships/notesSlide" Target="../notesSlides/notesSlide33.xml"/><Relationship Id="rId16" Type="http://schemas.openxmlformats.org/officeDocument/2006/relationships/hyperlink" Target="about:blank" TargetMode="External"/><Relationship Id="rId20" Type="http://schemas.openxmlformats.org/officeDocument/2006/relationships/hyperlink" Target="about:blank" TargetMode="External"/><Relationship Id="rId1" Type="http://schemas.openxmlformats.org/officeDocument/2006/relationships/slideLayout" Target="../slideLayouts/slideLayout3.xml"/><Relationship Id="rId6" Type="http://schemas.openxmlformats.org/officeDocument/2006/relationships/hyperlink" Target="about:blank" TargetMode="External"/><Relationship Id="rId11" Type="http://schemas.openxmlformats.org/officeDocument/2006/relationships/hyperlink" Target="about:blank" TargetMode="External"/><Relationship Id="rId24" Type="http://schemas.openxmlformats.org/officeDocument/2006/relationships/hyperlink" Target="about:blank" TargetMode="External"/><Relationship Id="rId5" Type="http://schemas.openxmlformats.org/officeDocument/2006/relationships/hyperlink" Target="about:blank" TargetMode="External"/><Relationship Id="rId15" Type="http://schemas.openxmlformats.org/officeDocument/2006/relationships/hyperlink" Target="about:blank" TargetMode="External"/><Relationship Id="rId23" Type="http://schemas.openxmlformats.org/officeDocument/2006/relationships/hyperlink" Target="about:blank" TargetMode="External"/><Relationship Id="rId10" Type="http://schemas.openxmlformats.org/officeDocument/2006/relationships/hyperlink" Target="about:blank" TargetMode="External"/><Relationship Id="rId19" Type="http://schemas.openxmlformats.org/officeDocument/2006/relationships/hyperlink" Target="about:blank" TargetMode="External"/><Relationship Id="rId4" Type="http://schemas.openxmlformats.org/officeDocument/2006/relationships/hyperlink" Target="about:blank" TargetMode="External"/><Relationship Id="rId9" Type="http://schemas.openxmlformats.org/officeDocument/2006/relationships/hyperlink" Target="about:blank" TargetMode="External"/><Relationship Id="rId14" Type="http://schemas.openxmlformats.org/officeDocument/2006/relationships/hyperlink" Target="about:blank" TargetMode="External"/><Relationship Id="rId22" Type="http://schemas.openxmlformats.org/officeDocument/2006/relationships/hyperlink" Target="about:blank" TargetMode="Externa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3"/>
          <p:cNvSpPr txBox="1">
            <a:spLocks noGrp="1"/>
          </p:cNvSpPr>
          <p:nvPr>
            <p:ph type="ctrTitle"/>
          </p:nvPr>
        </p:nvSpPr>
        <p:spPr>
          <a:xfrm>
            <a:off x="311708" y="1545450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Antenatal Fetal Screening Tests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&amp;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Biochemical Analysis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4"/>
          <p:cNvSpPr txBox="1">
            <a:spLocks noGrp="1"/>
          </p:cNvSpPr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Outline</a:t>
            </a:r>
            <a:endParaRPr/>
          </a:p>
        </p:txBody>
      </p:sp>
      <p:sp>
        <p:nvSpPr>
          <p:cNvPr id="68" name="Google Shape;68;p14"/>
          <p:cNvSpPr txBox="1">
            <a:spLocks noGrp="1"/>
          </p:cNvSpPr>
          <p:nvPr>
            <p:ph type="body" idx="1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Why do we screen?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Screen vs Diagnostic Tests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First Trimester 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Second Trimester 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Third Trimester 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5"/>
          <p:cNvSpPr txBox="1">
            <a:spLocks noGrp="1"/>
          </p:cNvSpPr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Fetal Aneuploidy: Chromosomal Abnormalities</a:t>
            </a:r>
            <a:endParaRPr/>
          </a:p>
        </p:txBody>
      </p:sp>
      <p:sp>
        <p:nvSpPr>
          <p:cNvPr id="74" name="Google Shape;74;p15"/>
          <p:cNvSpPr txBox="1">
            <a:spLocks noGrp="1"/>
          </p:cNvSpPr>
          <p:nvPr>
            <p:ph type="body" idx="1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Trisomy 21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Trisomy 18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Trisomy 13</a:t>
            </a:r>
            <a:endParaRPr/>
          </a:p>
        </p:txBody>
      </p:sp>
      <p:pic>
        <p:nvPicPr>
          <p:cNvPr id="75" name="Google Shape;75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29625" y="1409050"/>
            <a:ext cx="3170175" cy="3170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6"/>
          <p:cNvSpPr txBox="1">
            <a:spLocks noGrp="1"/>
          </p:cNvSpPr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Neural Tube Defects</a:t>
            </a:r>
            <a:endParaRPr/>
          </a:p>
        </p:txBody>
      </p:sp>
      <p:sp>
        <p:nvSpPr>
          <p:cNvPr id="81" name="Google Shape;81;p16"/>
          <p:cNvSpPr txBox="1">
            <a:spLocks noGrp="1"/>
          </p:cNvSpPr>
          <p:nvPr>
            <p:ph type="body" idx="1"/>
          </p:nvPr>
        </p:nvSpPr>
        <p:spPr>
          <a:xfrm>
            <a:off x="311700" y="1225225"/>
            <a:ext cx="4643400" cy="335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Spina Bifida</a:t>
            </a:r>
            <a:r>
              <a:rPr lang="en"/>
              <a:t> - neural tube does not close around the spinal cord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b="1"/>
              <a:t>Anencephaly</a:t>
            </a:r>
            <a:r>
              <a:rPr lang="en"/>
              <a:t>- neural tube does not close at the top (brain/skull)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b="1"/>
              <a:t>Iniencephaly</a:t>
            </a:r>
            <a:r>
              <a:rPr lang="en"/>
              <a:t>- distorted spine, head bent backwards (RARE)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b="1"/>
              <a:t>Encephalocele</a:t>
            </a:r>
            <a:r>
              <a:rPr lang="en"/>
              <a:t>- neural tube does not close near the brain, protrudes out into a sac (RARE)</a:t>
            </a:r>
            <a:endParaRPr/>
          </a:p>
        </p:txBody>
      </p:sp>
      <p:pic>
        <p:nvPicPr>
          <p:cNvPr id="82" name="Google Shape;82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07500" y="1299625"/>
            <a:ext cx="3629025" cy="2724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7"/>
          <p:cNvSpPr txBox="1">
            <a:spLocks noGrp="1"/>
          </p:cNvSpPr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17"/>
          <p:cNvSpPr txBox="1">
            <a:spLocks noGrp="1"/>
          </p:cNvSpPr>
          <p:nvPr>
            <p:ph type="body" idx="1"/>
          </p:nvPr>
        </p:nvSpPr>
        <p:spPr>
          <a:xfrm>
            <a:off x="5197350" y="1225225"/>
            <a:ext cx="3634800" cy="335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Screening tests do NOT provide specific diagnosis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Diagnostic: amniocentesis, CVS, and ultrasound</a:t>
            </a:r>
            <a:endParaRPr/>
          </a:p>
        </p:txBody>
      </p:sp>
      <p:pic>
        <p:nvPicPr>
          <p:cNvPr id="89" name="Google Shape;89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1526" y="79475"/>
            <a:ext cx="4549375" cy="49562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8"/>
          <p:cNvSpPr txBox="1">
            <a:spLocks noGrp="1"/>
          </p:cNvSpPr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18"/>
          <p:cNvSpPr txBox="1">
            <a:spLocks noGrp="1"/>
          </p:cNvSpPr>
          <p:nvPr>
            <p:ph type="body" idx="1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96" name="Google Shape;96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81163" y="81125"/>
            <a:ext cx="6581676" cy="49812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9"/>
          <p:cNvSpPr txBox="1">
            <a:spLocks noGrp="1"/>
          </p:cNvSpPr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First Trimester</a:t>
            </a:r>
            <a:endParaRPr/>
          </a:p>
        </p:txBody>
      </p:sp>
      <p:sp>
        <p:nvSpPr>
          <p:cNvPr id="102" name="Google Shape;102;p19"/>
          <p:cNvSpPr txBox="1">
            <a:spLocks noGrp="1"/>
          </p:cNvSpPr>
          <p:nvPr>
            <p:ph type="body" idx="1"/>
          </p:nvPr>
        </p:nvSpPr>
        <p:spPr>
          <a:xfrm>
            <a:off x="311700" y="1225225"/>
            <a:ext cx="3983400" cy="335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Maternal Serum Screening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Nuchal Translucency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Nasal Bone 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Cell-free Fetal DNA Screening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Chorionic Villus Sampling (CVS)</a:t>
            </a:r>
            <a:endParaRPr/>
          </a:p>
        </p:txBody>
      </p:sp>
      <p:pic>
        <p:nvPicPr>
          <p:cNvPr id="103" name="Google Shape;103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32250" y="2571750"/>
            <a:ext cx="3328355" cy="2352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05850" y="315921"/>
            <a:ext cx="3254750" cy="1995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0"/>
          <p:cNvSpPr txBox="1">
            <a:spLocks noGrp="1"/>
          </p:cNvSpPr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Maternal Serum Tests</a:t>
            </a:r>
            <a:endParaRPr/>
          </a:p>
        </p:txBody>
      </p:sp>
      <p:sp>
        <p:nvSpPr>
          <p:cNvPr id="110" name="Google Shape;110;p20"/>
          <p:cNvSpPr txBox="1">
            <a:spLocks noGrp="1"/>
          </p:cNvSpPr>
          <p:nvPr>
            <p:ph type="body" idx="1"/>
          </p:nvPr>
        </p:nvSpPr>
        <p:spPr>
          <a:xfrm>
            <a:off x="311700" y="1225225"/>
            <a:ext cx="5033700" cy="335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Pregnancy-associated Plasma Protein A (PAPP-A) &amp; hCG : made by placenta in early pregnancy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	Abnormal levels associated with chromosomal abnormalities</a:t>
            </a:r>
            <a:endParaRPr/>
          </a:p>
          <a:p>
            <a:pPr marL="0" lvl="0" indent="45720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Excessive hCG can also indicate molar pregnancy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11" name="Google Shape;111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33838" y="1515588"/>
            <a:ext cx="3381375" cy="2543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1"/>
          <p:cNvSpPr txBox="1">
            <a:spLocks noGrp="1"/>
          </p:cNvSpPr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21"/>
          <p:cNvSpPr txBox="1">
            <a:spLocks noGrp="1"/>
          </p:cNvSpPr>
          <p:nvPr>
            <p:ph type="body" idx="1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18" name="Google Shape;118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1750" y="402600"/>
            <a:ext cx="7773650" cy="3963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2"/>
          <p:cNvSpPr txBox="1">
            <a:spLocks noGrp="1"/>
          </p:cNvSpPr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Nuchal Translucency</a:t>
            </a:r>
            <a:endParaRPr/>
          </a:p>
        </p:txBody>
      </p:sp>
      <p:sp>
        <p:nvSpPr>
          <p:cNvPr id="124" name="Google Shape;124;p22"/>
          <p:cNvSpPr txBox="1">
            <a:spLocks noGrp="1"/>
          </p:cNvSpPr>
          <p:nvPr>
            <p:ph type="body" idx="1"/>
          </p:nvPr>
        </p:nvSpPr>
        <p:spPr>
          <a:xfrm>
            <a:off x="311700" y="1225225"/>
            <a:ext cx="4522200" cy="335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Fluid-filled space in the back of the neck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Space is significantly increased in fetuses with Down’s Syndrome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Cystic Hygroma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Congenital heart disease, Noonan Syndrome, skeletal dysplasias, and more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10-14 weeks (CRL 45-84mm)</a:t>
            </a:r>
            <a:endParaRPr/>
          </a:p>
          <a:p>
            <a:pPr marL="0" lvl="0" indent="0" algn="l" rtl="0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25" name="Google Shape;125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42350" y="879750"/>
            <a:ext cx="4005925" cy="30115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3"/>
          <p:cNvSpPr txBox="1">
            <a:spLocks noGrp="1"/>
          </p:cNvSpPr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23"/>
          <p:cNvSpPr txBox="1">
            <a:spLocks noGrp="1"/>
          </p:cNvSpPr>
          <p:nvPr>
            <p:ph type="body" idx="1"/>
          </p:nvPr>
        </p:nvSpPr>
        <p:spPr>
          <a:xfrm>
            <a:off x="311700" y="3675850"/>
            <a:ext cx="8832300" cy="1319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Should be imaged in midsagittal position (nasal bone, hard palate, diencephalon)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Fetal head should not be extended or flexed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Calipers inside hyperechoic edges at widest part</a:t>
            </a:r>
            <a:endParaRPr/>
          </a:p>
        </p:txBody>
      </p:sp>
      <p:pic>
        <p:nvPicPr>
          <p:cNvPr id="132" name="Google Shape;132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22025" y="153733"/>
            <a:ext cx="6165300" cy="34679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4"/>
          <p:cNvSpPr txBox="1">
            <a:spLocks noGrp="1"/>
          </p:cNvSpPr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Nasal Bone</a:t>
            </a:r>
            <a:endParaRPr/>
          </a:p>
        </p:txBody>
      </p:sp>
      <p:sp>
        <p:nvSpPr>
          <p:cNvPr id="138" name="Google Shape;138;p24"/>
          <p:cNvSpPr txBox="1">
            <a:spLocks noGrp="1"/>
          </p:cNvSpPr>
          <p:nvPr>
            <p:ph type="body" idx="1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Absence of a nasal bone in the first trimester can be indicator for Down’s Syndrome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600" i="1">
                <a:solidFill>
                  <a:srgbClr val="212121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Inclusion of the nasal bone in the current first-trimester screening protocol along with nuchal translucency, free beta-hCG and PAPP-A can achieve high detection at a very low false-positive rate.</a:t>
            </a:r>
            <a:r>
              <a:rPr lang="en" sz="1600">
                <a:solidFill>
                  <a:srgbClr val="212121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endParaRPr sz="1600">
              <a:solidFill>
                <a:srgbClr val="212121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600">
                <a:solidFill>
                  <a:srgbClr val="212121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-ISUOG article</a:t>
            </a:r>
            <a:endParaRPr sz="1600">
              <a:solidFill>
                <a:srgbClr val="212121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5"/>
          <p:cNvSpPr txBox="1">
            <a:spLocks noGrp="1"/>
          </p:cNvSpPr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144;p25"/>
          <p:cNvSpPr txBox="1">
            <a:spLocks noGrp="1"/>
          </p:cNvSpPr>
          <p:nvPr>
            <p:ph type="body" idx="1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45" name="Google Shape;145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7150" y="1161472"/>
            <a:ext cx="3996625" cy="28205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03775" y="1161450"/>
            <a:ext cx="4428529" cy="2820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6"/>
          <p:cNvSpPr txBox="1">
            <a:spLocks noGrp="1"/>
          </p:cNvSpPr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Cell-Free Fetal DNA Screening (NIPT)</a:t>
            </a:r>
            <a:endParaRPr/>
          </a:p>
        </p:txBody>
      </p:sp>
      <p:sp>
        <p:nvSpPr>
          <p:cNvPr id="152" name="Google Shape;152;p26"/>
          <p:cNvSpPr txBox="1">
            <a:spLocks noGrp="1"/>
          </p:cNvSpPr>
          <p:nvPr>
            <p:ph type="body" idx="1"/>
          </p:nvPr>
        </p:nvSpPr>
        <p:spPr>
          <a:xfrm>
            <a:off x="311700" y="1225225"/>
            <a:ext cx="4791300" cy="335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After 10 weeks, from maternal blood sample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Screens for chromosomal anomalies/aneuploidy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Also screens for fetal sex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Can help avoid need for more invasive testing like amniocentesis and CVS in higher risk pregnancies</a:t>
            </a:r>
            <a:endParaRPr/>
          </a:p>
        </p:txBody>
      </p:sp>
      <p:pic>
        <p:nvPicPr>
          <p:cNvPr id="153" name="Google Shape;153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36175" y="1797825"/>
            <a:ext cx="3736199" cy="24333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26"/>
          <p:cNvPicPr preferRelativeResize="0"/>
          <p:nvPr/>
        </p:nvPicPr>
        <p:blipFill rotWithShape="1">
          <a:blip r:embed="rId4">
            <a:alphaModFix/>
          </a:blip>
          <a:srcRect b="16998"/>
          <a:stretch/>
        </p:blipFill>
        <p:spPr>
          <a:xfrm>
            <a:off x="3608350" y="2419400"/>
            <a:ext cx="700349" cy="446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7"/>
          <p:cNvSpPr txBox="1">
            <a:spLocks noGrp="1"/>
          </p:cNvSpPr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Chorionic Villus Sampling (CVS)</a:t>
            </a:r>
            <a:endParaRPr/>
          </a:p>
        </p:txBody>
      </p:sp>
      <p:sp>
        <p:nvSpPr>
          <p:cNvPr id="160" name="Google Shape;160;p27"/>
          <p:cNvSpPr txBox="1">
            <a:spLocks noGrp="1"/>
          </p:cNvSpPr>
          <p:nvPr>
            <p:ph type="body" idx="1"/>
          </p:nvPr>
        </p:nvSpPr>
        <p:spPr>
          <a:xfrm>
            <a:off x="311700" y="1225225"/>
            <a:ext cx="5033700" cy="335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Diagnostic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10-13 weeks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Takes sample of placenta tissue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Genetic screening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Does not include information on NTDs</a:t>
            </a:r>
            <a:endParaRPr/>
          </a:p>
        </p:txBody>
      </p:sp>
      <p:pic>
        <p:nvPicPr>
          <p:cNvPr id="161" name="Google Shape;161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78300" y="1147225"/>
            <a:ext cx="3354000" cy="3354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8"/>
          <p:cNvSpPr txBox="1">
            <a:spLocks noGrp="1"/>
          </p:cNvSpPr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Second Trimester</a:t>
            </a:r>
            <a:endParaRPr/>
          </a:p>
        </p:txBody>
      </p:sp>
      <p:sp>
        <p:nvSpPr>
          <p:cNvPr id="167" name="Google Shape;167;p28"/>
          <p:cNvSpPr txBox="1">
            <a:spLocks noGrp="1"/>
          </p:cNvSpPr>
          <p:nvPr>
            <p:ph type="body" idx="1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Maternal Tests</a:t>
            </a:r>
            <a:endParaRPr/>
          </a:p>
          <a:p>
            <a:pPr marL="457200" lvl="0" indent="-342900" algn="l" rtl="0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Quad Screening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Glucose testing (2nd/3rd tri)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Amniocentesis 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Cordocentesis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9"/>
          <p:cNvSpPr txBox="1">
            <a:spLocks noGrp="1"/>
          </p:cNvSpPr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Maternal Tests</a:t>
            </a:r>
            <a:endParaRPr/>
          </a:p>
        </p:txBody>
      </p:sp>
      <p:sp>
        <p:nvSpPr>
          <p:cNvPr id="173" name="Google Shape;173;p29"/>
          <p:cNvSpPr txBox="1">
            <a:spLocks noGrp="1"/>
          </p:cNvSpPr>
          <p:nvPr>
            <p:ph type="body" idx="1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“Quad Screening” - can indicate potential for birth defects, but would need to be confirmed with amniocentesis</a:t>
            </a:r>
            <a:endParaRPr/>
          </a:p>
          <a:p>
            <a:pPr marL="457200" lvl="0" indent="-342900" algn="l" rtl="0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Maternal serum AFP (Alpha-Fetoprotein)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Inhibin A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Estriol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hCG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~ week 15-18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  <p:pic>
        <p:nvPicPr>
          <p:cNvPr id="174" name="Google Shape;174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38800" y="2628350"/>
            <a:ext cx="6205198" cy="23959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30"/>
          <p:cNvSpPr txBox="1">
            <a:spLocks noGrp="1"/>
          </p:cNvSpPr>
          <p:nvPr>
            <p:ph type="title"/>
          </p:nvPr>
        </p:nvSpPr>
        <p:spPr>
          <a:xfrm>
            <a:off x="311700" y="221675"/>
            <a:ext cx="8520600" cy="83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Alpha-Fetoprotein</a:t>
            </a:r>
            <a:endParaRPr/>
          </a:p>
        </p:txBody>
      </p:sp>
      <p:sp>
        <p:nvSpPr>
          <p:cNvPr id="180" name="Google Shape;180;p30"/>
          <p:cNvSpPr txBox="1">
            <a:spLocks noGrp="1"/>
          </p:cNvSpPr>
          <p:nvPr>
            <p:ph type="body" idx="1"/>
          </p:nvPr>
        </p:nvSpPr>
        <p:spPr>
          <a:xfrm>
            <a:off x="311700" y="915525"/>
            <a:ext cx="8520600" cy="391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Produced by fetal liver, it moves through amniotic fluid and placenta into maternal blood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Abnormal levels can indicate: fetal abdominal wall defects, neural tube defects (NTDs) such as spina bifida, twins, or some chromosomal abnormalities</a:t>
            </a:r>
            <a:endParaRPr/>
          </a:p>
          <a:p>
            <a:pPr marL="457200" lvl="0" indent="-342900" algn="l" rtl="0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Serum AFP was reduced in pregnancy with Trisomy 21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Serum AFP was increased in neural tube defects</a:t>
            </a:r>
            <a:endParaRPr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sz="1600"/>
              <a:t>90% of fetuses with anencephaly present with elevated AFP</a:t>
            </a:r>
            <a:endParaRPr sz="1600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81" name="Google Shape;181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48825" y="2932900"/>
            <a:ext cx="1985977" cy="1685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1"/>
          <p:cNvSpPr txBox="1">
            <a:spLocks noGrp="1"/>
          </p:cNvSpPr>
          <p:nvPr>
            <p:ph type="title"/>
          </p:nvPr>
        </p:nvSpPr>
        <p:spPr>
          <a:xfrm>
            <a:off x="257825" y="2743850"/>
            <a:ext cx="8520600" cy="83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Hormone Inhibin A</a:t>
            </a:r>
            <a:endParaRPr/>
          </a:p>
        </p:txBody>
      </p:sp>
      <p:sp>
        <p:nvSpPr>
          <p:cNvPr id="187" name="Google Shape;187;p31"/>
          <p:cNvSpPr txBox="1">
            <a:spLocks noGrp="1"/>
          </p:cNvSpPr>
          <p:nvPr>
            <p:ph type="body" idx="1"/>
          </p:nvPr>
        </p:nvSpPr>
        <p:spPr>
          <a:xfrm>
            <a:off x="298025" y="3467425"/>
            <a:ext cx="8440200" cy="119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Made by placenta, used to screen for Down’s Syndrome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Not included in “Triple Screen”</a:t>
            </a:r>
            <a:endParaRPr/>
          </a:p>
        </p:txBody>
      </p:sp>
      <p:pic>
        <p:nvPicPr>
          <p:cNvPr id="188" name="Google Shape;188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32822" y="134225"/>
            <a:ext cx="4107725" cy="3667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2"/>
          <p:cNvSpPr txBox="1">
            <a:spLocks noGrp="1"/>
          </p:cNvSpPr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Estriol</a:t>
            </a:r>
            <a:endParaRPr/>
          </a:p>
        </p:txBody>
      </p:sp>
      <p:sp>
        <p:nvSpPr>
          <p:cNvPr id="194" name="Google Shape;194;p32"/>
          <p:cNvSpPr txBox="1">
            <a:spLocks noGrp="1"/>
          </p:cNvSpPr>
          <p:nvPr>
            <p:ph type="body" idx="1"/>
          </p:nvPr>
        </p:nvSpPr>
        <p:spPr>
          <a:xfrm>
            <a:off x="311700" y="1023250"/>
            <a:ext cx="5612700" cy="142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850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Form of (unconjugated) estrogen that appears in increased levels during pregnancy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Produced by placenta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Can also be measured in urine</a:t>
            </a:r>
            <a:endParaRPr/>
          </a:p>
        </p:txBody>
      </p:sp>
      <p:sp>
        <p:nvSpPr>
          <p:cNvPr id="195" name="Google Shape;195;p32"/>
          <p:cNvSpPr txBox="1">
            <a:spLocks noGrp="1"/>
          </p:cNvSpPr>
          <p:nvPr>
            <p:ph type="title"/>
          </p:nvPr>
        </p:nvSpPr>
        <p:spPr>
          <a:xfrm>
            <a:off x="311700" y="2571750"/>
            <a:ext cx="8520600" cy="83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hCG</a:t>
            </a:r>
            <a:endParaRPr/>
          </a:p>
        </p:txBody>
      </p:sp>
      <p:sp>
        <p:nvSpPr>
          <p:cNvPr id="196" name="Google Shape;196;p32"/>
          <p:cNvSpPr txBox="1">
            <a:spLocks noGrp="1"/>
          </p:cNvSpPr>
          <p:nvPr>
            <p:ph type="body" idx="1"/>
          </p:nvPr>
        </p:nvSpPr>
        <p:spPr>
          <a:xfrm>
            <a:off x="311700" y="3403050"/>
            <a:ext cx="5612700" cy="13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775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Screens for birth defects, molar pregnancy, and some cancers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Produced by placenta (also produced by germ cell tumors)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Can also be detected in urine</a:t>
            </a:r>
            <a:endParaRPr/>
          </a:p>
        </p:txBody>
      </p:sp>
      <p:pic>
        <p:nvPicPr>
          <p:cNvPr id="197" name="Google Shape;197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93225" y="423650"/>
            <a:ext cx="2591475" cy="1677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60350" y="2827350"/>
            <a:ext cx="2874450" cy="2155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3" name="Google Shape;203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79337" y="592450"/>
            <a:ext cx="7600075" cy="2814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34"/>
          <p:cNvSpPr txBox="1">
            <a:spLocks noGrp="1"/>
          </p:cNvSpPr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Types of diabetes</a:t>
            </a:r>
            <a:endParaRPr/>
          </a:p>
        </p:txBody>
      </p:sp>
      <p:sp>
        <p:nvSpPr>
          <p:cNvPr id="209" name="Google Shape;209;p34"/>
          <p:cNvSpPr txBox="1">
            <a:spLocks noGrp="1"/>
          </p:cNvSpPr>
          <p:nvPr>
            <p:ph type="body" idx="1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Type I </a:t>
            </a:r>
            <a:r>
              <a:rPr lang="en"/>
              <a:t>- “juvenile diabetes”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	Autoimmune disorder, attacks insulin-producing cells and body cannot effectively remove glucose from blood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b="1"/>
              <a:t>Type II </a:t>
            </a:r>
            <a:r>
              <a:rPr lang="en"/>
              <a:t>- “adult onset” (90-95%)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	Body produces insulin but cannot use it effectively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b="1"/>
              <a:t>Gestational Diabetes</a:t>
            </a:r>
            <a:r>
              <a:rPr lang="en"/>
              <a:t> - high blood sugar during pregnancy; higher risk of later developing Type II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35"/>
          <p:cNvSpPr txBox="1">
            <a:spLocks noGrp="1"/>
          </p:cNvSpPr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Glucose Testing (24-28 weeks)</a:t>
            </a:r>
            <a:endParaRPr/>
          </a:p>
        </p:txBody>
      </p:sp>
      <p:sp>
        <p:nvSpPr>
          <p:cNvPr id="215" name="Google Shape;215;p35"/>
          <p:cNvSpPr txBox="1">
            <a:spLocks noGrp="1"/>
          </p:cNvSpPr>
          <p:nvPr>
            <p:ph type="body" idx="1"/>
          </p:nvPr>
        </p:nvSpPr>
        <p:spPr>
          <a:xfrm>
            <a:off x="311700" y="1225225"/>
            <a:ext cx="5680200" cy="335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Blood test for gestational diabetes in the mother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With gestational diabetes, excess sugar can be passed along to fetus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Complications: macrosomia (9+ pounds), stillbirth, preeclampsia, hypoglycemia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216" name="Google Shape;216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80297" y="0"/>
            <a:ext cx="1231675" cy="1181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16288" y="1419225"/>
            <a:ext cx="3228975" cy="2305050"/>
          </a:xfrm>
          <a:prstGeom prst="rect">
            <a:avLst/>
          </a:prstGeom>
          <a:noFill/>
          <a:ln>
            <a:noFill/>
          </a:ln>
        </p:spPr>
      </p:pic>
      <p:sp>
        <p:nvSpPr>
          <p:cNvPr id="218" name="Google Shape;218;p35"/>
          <p:cNvSpPr txBox="1"/>
          <p:nvPr/>
        </p:nvSpPr>
        <p:spPr>
          <a:xfrm>
            <a:off x="6032175" y="3877825"/>
            <a:ext cx="2437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pen Sans"/>
                <a:ea typeface="Open Sans"/>
                <a:cs typeface="Open Sans"/>
                <a:sym typeface="Open Sans"/>
              </a:rPr>
              <a:t>36 week AC measurement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36"/>
          <p:cNvSpPr txBox="1">
            <a:spLocks noGrp="1"/>
          </p:cNvSpPr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Amniocentesis</a:t>
            </a:r>
            <a:endParaRPr/>
          </a:p>
        </p:txBody>
      </p:sp>
      <p:sp>
        <p:nvSpPr>
          <p:cNvPr id="224" name="Google Shape;224;p36"/>
          <p:cNvSpPr txBox="1">
            <a:spLocks noGrp="1"/>
          </p:cNvSpPr>
          <p:nvPr>
            <p:ph type="body" idx="1"/>
          </p:nvPr>
        </p:nvSpPr>
        <p:spPr>
          <a:xfrm>
            <a:off x="311700" y="1225225"/>
            <a:ext cx="5141400" cy="335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15-20 weeks if increased risk of chromosomal abnormalities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Tests for AFP and AChE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High AFP can indicate NTD or body wall defect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AChE (acetylocholinesterase) is produced by fetus, found in amniotic fluid if NTD</a:t>
            </a:r>
            <a:endParaRPr/>
          </a:p>
        </p:txBody>
      </p:sp>
      <p:pic>
        <p:nvPicPr>
          <p:cNvPr id="225" name="Google Shape;225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22025" y="1225225"/>
            <a:ext cx="3210275" cy="3210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37"/>
          <p:cNvSpPr txBox="1">
            <a:spLocks noGrp="1"/>
          </p:cNvSpPr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1" name="Google Shape;231;p37"/>
          <p:cNvSpPr txBox="1">
            <a:spLocks noGrp="1"/>
          </p:cNvSpPr>
          <p:nvPr>
            <p:ph type="body" idx="1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232" name="Google Shape;232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8225" y="822400"/>
            <a:ext cx="4704675" cy="3270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51925" y="822400"/>
            <a:ext cx="3404800" cy="3150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38"/>
          <p:cNvSpPr txBox="1">
            <a:spLocks noGrp="1"/>
          </p:cNvSpPr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Percutaneous Umbilical Cord Sampling</a:t>
            </a:r>
            <a:endParaRPr/>
          </a:p>
        </p:txBody>
      </p:sp>
      <p:sp>
        <p:nvSpPr>
          <p:cNvPr id="239" name="Google Shape;239;p38"/>
          <p:cNvSpPr txBox="1">
            <a:spLocks noGrp="1"/>
          </p:cNvSpPr>
          <p:nvPr>
            <p:ph type="body" idx="1"/>
          </p:nvPr>
        </p:nvSpPr>
        <p:spPr>
          <a:xfrm>
            <a:off x="311700" y="1225225"/>
            <a:ext cx="5276100" cy="335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Aka Cordocentesis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Samples fetal blood from umbilical cord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After week 18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Tests for genetic disorders, infections, blood conditions such as anemia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Can also deliver medication directly to fetus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Less common due to higher risk (vs amniocentesis, CVS)</a:t>
            </a:r>
            <a:endParaRPr/>
          </a:p>
        </p:txBody>
      </p:sp>
      <p:pic>
        <p:nvPicPr>
          <p:cNvPr id="240" name="Google Shape;240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60125" y="1367400"/>
            <a:ext cx="3547200" cy="354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39"/>
          <p:cNvSpPr txBox="1">
            <a:spLocks noGrp="1"/>
          </p:cNvSpPr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Third Trimester</a:t>
            </a:r>
            <a:endParaRPr/>
          </a:p>
        </p:txBody>
      </p:sp>
      <p:sp>
        <p:nvSpPr>
          <p:cNvPr id="246" name="Google Shape;246;p39"/>
          <p:cNvSpPr txBox="1">
            <a:spLocks noGrp="1"/>
          </p:cNvSpPr>
          <p:nvPr>
            <p:ph type="body" idx="1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Amniocentesis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Urine Test - protein preeclampsia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BPP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Strep B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40"/>
          <p:cNvSpPr txBox="1">
            <a:spLocks noGrp="1"/>
          </p:cNvSpPr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3rd Trimester Amniocentesis</a:t>
            </a:r>
            <a:endParaRPr/>
          </a:p>
        </p:txBody>
      </p:sp>
      <p:sp>
        <p:nvSpPr>
          <p:cNvPr id="252" name="Google Shape;252;p40"/>
          <p:cNvSpPr txBox="1">
            <a:spLocks noGrp="1"/>
          </p:cNvSpPr>
          <p:nvPr>
            <p:ph type="body" idx="1"/>
          </p:nvPr>
        </p:nvSpPr>
        <p:spPr>
          <a:xfrm>
            <a:off x="311700" y="1225225"/>
            <a:ext cx="5505000" cy="335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If suspicion of chorioamnionitis or risk of premature delivery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Chorioamnionitis: ascending bacterial infection of chorion and amnion (and fluid)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	→ considered a medical emergency due to serious complications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	Amniocentesis will show low glucose, high WBCs, and bacteria</a:t>
            </a:r>
            <a:endParaRPr/>
          </a:p>
        </p:txBody>
      </p:sp>
      <p:pic>
        <p:nvPicPr>
          <p:cNvPr id="253" name="Google Shape;253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15225" y="891475"/>
            <a:ext cx="3348450" cy="2696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41"/>
          <p:cNvSpPr txBox="1">
            <a:spLocks noGrp="1"/>
          </p:cNvSpPr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Preeclampsia</a:t>
            </a:r>
            <a:endParaRPr/>
          </a:p>
        </p:txBody>
      </p:sp>
      <p:sp>
        <p:nvSpPr>
          <p:cNvPr id="259" name="Google Shape;259;p41"/>
          <p:cNvSpPr txBox="1">
            <a:spLocks noGrp="1"/>
          </p:cNvSpPr>
          <p:nvPr>
            <p:ph type="body" idx="1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Preeclampsia is persistent high blood pressure after week 20 with at least one of the following: proteinuria, low platelet count, impaired liver and/or kidney function, pulmonary edema, headaches and visual disturbances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→ urine test!</a:t>
            </a:r>
            <a:endParaRPr/>
          </a:p>
        </p:txBody>
      </p:sp>
      <p:pic>
        <p:nvPicPr>
          <p:cNvPr id="260" name="Google Shape;260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07838" y="2436088"/>
            <a:ext cx="2143125" cy="2143125"/>
          </a:xfrm>
          <a:prstGeom prst="rect">
            <a:avLst/>
          </a:prstGeom>
          <a:noFill/>
          <a:ln>
            <a:noFill/>
          </a:ln>
        </p:spPr>
      </p:pic>
      <p:sp>
        <p:nvSpPr>
          <p:cNvPr id="261" name="Google Shape;261;p41"/>
          <p:cNvSpPr txBox="1"/>
          <p:nvPr/>
        </p:nvSpPr>
        <p:spPr>
          <a:xfrm>
            <a:off x="6059100" y="3258450"/>
            <a:ext cx="2666100" cy="169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pen Sans"/>
                <a:ea typeface="Open Sans"/>
                <a:cs typeface="Open Sans"/>
                <a:sym typeface="Open Sans"/>
              </a:rPr>
              <a:t>Urine tests may be done throughout the pregnancy to check for sugar, ketones, bacteria, protein, and blood cells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42"/>
          <p:cNvSpPr txBox="1">
            <a:spLocks noGrp="1"/>
          </p:cNvSpPr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Biophysical Profile</a:t>
            </a:r>
            <a:endParaRPr/>
          </a:p>
        </p:txBody>
      </p:sp>
      <p:sp>
        <p:nvSpPr>
          <p:cNvPr id="267" name="Google Shape;267;p42"/>
          <p:cNvSpPr txBox="1">
            <a:spLocks noGrp="1"/>
          </p:cNvSpPr>
          <p:nvPr>
            <p:ph type="body" idx="1"/>
          </p:nvPr>
        </p:nvSpPr>
        <p:spPr>
          <a:xfrm>
            <a:off x="311700" y="1225225"/>
            <a:ext cx="3687300" cy="335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Nonstress test - heart rate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Ultrasound - muscle tone, movement, breathing, amniotic fluid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10 Points</a:t>
            </a:r>
            <a:endParaRPr/>
          </a:p>
        </p:txBody>
      </p:sp>
      <p:pic>
        <p:nvPicPr>
          <p:cNvPr id="268" name="Google Shape;268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03350" y="752463"/>
            <a:ext cx="2857500" cy="1819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Google Shape;269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03350" y="2571750"/>
            <a:ext cx="2857499" cy="21545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43"/>
          <p:cNvSpPr txBox="1">
            <a:spLocks noGrp="1"/>
          </p:cNvSpPr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Group B Strep Screen</a:t>
            </a:r>
            <a:endParaRPr/>
          </a:p>
        </p:txBody>
      </p:sp>
      <p:sp>
        <p:nvSpPr>
          <p:cNvPr id="275" name="Google Shape;275;p43"/>
          <p:cNvSpPr txBox="1">
            <a:spLocks noGrp="1"/>
          </p:cNvSpPr>
          <p:nvPr>
            <p:ph type="body" idx="1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Bacteria that can be passed from mother to fetus during birth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Routine screening at 36-38 weeks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If positive, IV penicillin once mother goes into labor</a:t>
            </a:r>
            <a:endParaRPr/>
          </a:p>
        </p:txBody>
      </p:sp>
      <p:pic>
        <p:nvPicPr>
          <p:cNvPr id="276" name="Google Shape;276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25600" y="2890700"/>
            <a:ext cx="3406551" cy="1916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44"/>
          <p:cNvSpPr txBox="1">
            <a:spLocks noGrp="1"/>
          </p:cNvSpPr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References</a:t>
            </a:r>
            <a:endParaRPr/>
          </a:p>
        </p:txBody>
      </p:sp>
      <p:sp>
        <p:nvSpPr>
          <p:cNvPr id="282" name="Google Shape;282;p44"/>
          <p:cNvSpPr txBox="1">
            <a:spLocks noGrp="1"/>
          </p:cNvSpPr>
          <p:nvPr>
            <p:ph type="body" idx="1"/>
          </p:nvPr>
        </p:nvSpPr>
        <p:spPr>
          <a:xfrm>
            <a:off x="311700" y="1236525"/>
            <a:ext cx="8520600" cy="335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u="sng">
                <a:latin typeface="Arial"/>
                <a:ea typeface="Arial"/>
                <a:cs typeface="Arial"/>
                <a:sym typeface="Arial"/>
              </a:rPr>
              <a:t>Articles</a:t>
            </a:r>
            <a:endParaRPr sz="1100" u="sng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u="sng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https://www.ncbi.nlm.nih.gov/pmc/articles/PMC3110997/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 u="sng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https://pubmed.ncbi.nlm.nih.gov/12858300/</a:t>
            </a:r>
            <a:r>
              <a:rPr lang="en" sz="1100">
                <a:latin typeface="Arial"/>
                <a:ea typeface="Arial"/>
                <a:cs typeface="Arial"/>
                <a:sym typeface="Arial"/>
              </a:rPr>
              <a:t> 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 u="sng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https://www.researchgate.net/profile/Liona_Poon/publication/221873390_First-Trimester_Screening_for_Neural_Tube_Defects_Using_Alpha-Fetoprotein/links/0c96052c33738a8c68000000/First-Trimester-Screening-for-Neural-Tube-Defects-Using-Alpha-Fetoprotein.pdf</a:t>
            </a:r>
            <a:r>
              <a:rPr lang="en" sz="1100">
                <a:latin typeface="Arial"/>
                <a:ea typeface="Arial"/>
                <a:cs typeface="Arial"/>
                <a:sym typeface="Arial"/>
              </a:rPr>
              <a:t> </a:t>
            </a:r>
            <a:endParaRPr sz="1100">
              <a:solidFill>
                <a:srgbClr val="222222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1100" u="sng">
              <a:solidFill>
                <a:srgbClr val="222222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100" u="sng">
                <a:solidFill>
                  <a:srgbClr val="222222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Textbook</a:t>
            </a:r>
            <a:endParaRPr sz="1100" u="sng">
              <a:solidFill>
                <a:srgbClr val="222222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100">
                <a:solidFill>
                  <a:srgbClr val="222222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Stephenson, S. and Dmitrieva, J., 2018. Diagnostic Medical Sonography: Obstetrics &amp; Gynecology. 4th ed. Philadelphia: Wolters Kluwer, pp.265-339</a:t>
            </a:r>
            <a:endParaRPr sz="11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45"/>
          <p:cNvSpPr txBox="1">
            <a:spLocks noGrp="1"/>
          </p:cNvSpPr>
          <p:nvPr>
            <p:ph type="title"/>
          </p:nvPr>
        </p:nvSpPr>
        <p:spPr>
          <a:xfrm>
            <a:off x="200175" y="56500"/>
            <a:ext cx="8520600" cy="83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References: Websites</a:t>
            </a:r>
            <a:endParaRPr/>
          </a:p>
        </p:txBody>
      </p:sp>
      <p:sp>
        <p:nvSpPr>
          <p:cNvPr id="288" name="Google Shape;288;p45"/>
          <p:cNvSpPr txBox="1">
            <a:spLocks noGrp="1"/>
          </p:cNvSpPr>
          <p:nvPr>
            <p:ph type="body" idx="1"/>
          </p:nvPr>
        </p:nvSpPr>
        <p:spPr>
          <a:xfrm>
            <a:off x="200175" y="831300"/>
            <a:ext cx="8520600" cy="413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8"/>
              <a:buNone/>
            </a:pPr>
            <a:r>
              <a:rPr lang="en" sz="900" u="sng">
                <a:solidFill>
                  <a:schemeClr val="hlink"/>
                </a:solidFill>
                <a:hlinkClick r:id="rId3"/>
              </a:rPr>
              <a:t>https://www.hopkinsmedicine.org/health/wellness-and-prevention/common-tests-during-pregnancy</a:t>
            </a:r>
            <a:endParaRPr sz="9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8"/>
              <a:buNone/>
            </a:pPr>
            <a:r>
              <a:rPr lang="en" sz="900" u="sng">
                <a:solidFill>
                  <a:schemeClr val="hlink"/>
                </a:solidFill>
                <a:hlinkClick r:id="rId4"/>
              </a:rPr>
              <a:t>https://www.mayoclinic.org/tests-procedures/percutaneous-umbilical-blood-sampling/about/pac-20393638</a:t>
            </a:r>
            <a:endParaRPr sz="9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8"/>
              <a:buNone/>
            </a:pPr>
            <a:r>
              <a:rPr lang="en" sz="900" u="sng">
                <a:solidFill>
                  <a:schemeClr val="hlink"/>
                </a:solidFill>
                <a:hlinkClick r:id="rId5"/>
              </a:rPr>
              <a:t>https://www.mayoclinic.org/tests-procedures/noninvasive-prenatal-testing/about/pac-20384574</a:t>
            </a:r>
            <a:endParaRPr sz="9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8"/>
              <a:buNone/>
            </a:pPr>
            <a:r>
              <a:rPr lang="en" sz="900" u="sng">
                <a:solidFill>
                  <a:schemeClr val="hlink"/>
                </a:solidFill>
                <a:hlinkClick r:id="rId6"/>
              </a:rPr>
              <a:t>https://www.uofmhealth.org/health-library/hw1663</a:t>
            </a:r>
            <a:r>
              <a:rPr lang="en" sz="900"/>
              <a:t> (plus associated links)</a:t>
            </a:r>
            <a:endParaRPr sz="9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8"/>
              <a:buNone/>
            </a:pPr>
            <a:r>
              <a:rPr lang="en" sz="900" u="sng">
                <a:solidFill>
                  <a:schemeClr val="hlink"/>
                </a:solidFill>
                <a:hlinkClick r:id="rId7"/>
              </a:rPr>
              <a:t>https://www.acog.org/womens-health/faqs/gestational-diabetes</a:t>
            </a:r>
            <a:endParaRPr sz="9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8"/>
              <a:buNone/>
            </a:pPr>
            <a:r>
              <a:rPr lang="en" sz="900" u="sng">
                <a:solidFill>
                  <a:schemeClr val="hlink"/>
                </a:solidFill>
                <a:hlinkClick r:id="rId8"/>
              </a:rPr>
              <a:t>https://www.medicinenet.com/third_trimester_tests_during_pregnancy/article.htm#7_common_third_trimester_tests_introduction</a:t>
            </a:r>
            <a:endParaRPr sz="9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8"/>
              <a:buNone/>
            </a:pPr>
            <a:r>
              <a:rPr lang="en" sz="900" u="sng">
                <a:solidFill>
                  <a:schemeClr val="hlink"/>
                </a:solidFill>
                <a:hlinkClick r:id="rId9"/>
              </a:rPr>
              <a:t>https://www.stanfordchildrens.org/en/topic/default?id=common-tests-during-pregnancy-85-P01241</a:t>
            </a:r>
            <a:endParaRPr sz="9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8"/>
              <a:buNone/>
            </a:pPr>
            <a:r>
              <a:rPr lang="en" sz="900" u="sng">
                <a:solidFill>
                  <a:schemeClr val="hlink"/>
                </a:solidFill>
                <a:hlinkClick r:id="rId10"/>
              </a:rPr>
              <a:t>https://www.cdc.gov/ncbddd/birthdefects/diagnosis.html</a:t>
            </a:r>
            <a:endParaRPr sz="9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8"/>
              <a:buNone/>
            </a:pPr>
            <a:r>
              <a:rPr lang="en" sz="900" u="sng">
                <a:solidFill>
                  <a:schemeClr val="hlink"/>
                </a:solidFill>
                <a:hlinkClick r:id="rId11"/>
              </a:rPr>
              <a:t>https://www.fetalhealthfoundation.org/fetal-syndromes/anencephaly/</a:t>
            </a:r>
            <a:endParaRPr sz="9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8"/>
              <a:buNone/>
            </a:pPr>
            <a:r>
              <a:rPr lang="en" sz="900" u="sng">
                <a:solidFill>
                  <a:schemeClr val="hlink"/>
                </a:solidFill>
                <a:hlinkClick r:id="rId12"/>
              </a:rPr>
              <a:t>https://radiologykey.com/first-trimester-screening-for-aneuploidy/</a:t>
            </a:r>
            <a:endParaRPr sz="9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sz="900" u="sng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https://www.nichd.nih.gov/health/topics/ntds/conditioninfo</a:t>
            </a:r>
            <a:endParaRPr sz="9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sz="900" u="sng">
                <a:solidFill>
                  <a:schemeClr val="hlink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  <a:hlinkClick r:id="rId14"/>
              </a:rPr>
              <a:t>https://radiopaedia.org/articles/nuchal-translucency-1?lang=us</a:t>
            </a:r>
            <a:endParaRPr sz="900">
              <a:solidFill>
                <a:srgbClr val="202124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sz="900" u="sng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https://www.healthcentral.com/condition/diabetes-types</a:t>
            </a:r>
            <a:endParaRPr sz="900">
              <a:solidFill>
                <a:srgbClr val="202124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sz="900" u="sng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  <a:hlinkClick r:id="rId1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https://www.mayoclinic.org/diseases-conditions/gestational-diabetes/symptoms-causes/syc-20355339</a:t>
            </a:r>
            <a:endParaRPr sz="9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sz="900" u="sng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  <a:hlinkClick r:id="rId1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https://radiologykey.com/fetal-macrosomia/</a:t>
            </a:r>
            <a:endParaRPr sz="900">
              <a:solidFill>
                <a:srgbClr val="202124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sz="9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18"/>
              </a:rPr>
              <a:t>https://www.healthline.com/health/pregnancy/infections-chorioamnionitis#diagnosis</a:t>
            </a:r>
            <a:endParaRPr sz="9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sz="900" u="sng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  <a:hlinkClick r:id="rId1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https://www.preeclampsia.org/preeclampsia-tests</a:t>
            </a:r>
            <a:endParaRPr sz="9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sz="900" u="sng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  <a:hlinkClick r:id="rId2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https://www.mayoclinic.org/diseases-conditions/preeclampsia/diagnosis-treatment/drc-20355751</a:t>
            </a:r>
            <a:endParaRPr sz="9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sz="900" u="sng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  <a:hlinkClick r:id="rId2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https://www.babycenter.com/pregnancy/health-and-safety/urine-tests-during-pregnancy_1699</a:t>
            </a:r>
            <a:r>
              <a:rPr lang="en" sz="900">
                <a:latin typeface="Arial"/>
                <a:ea typeface="Arial"/>
                <a:cs typeface="Arial"/>
                <a:sym typeface="Arial"/>
              </a:rPr>
              <a:t> </a:t>
            </a:r>
            <a:endParaRPr sz="9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sz="900" u="sng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  <a:hlinkClick r:id="rId2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https://www.uofmhealth.org/health-library/tw9854</a:t>
            </a:r>
            <a:endParaRPr sz="9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sz="900" u="sng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  <a:hlinkClick r:id="rId2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https://www.mayoclinic.org/tests-procedures/biophysical-profile/about/pac-20393061</a:t>
            </a:r>
            <a:endParaRPr sz="9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900" u="sng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  <a:hlinkClick r:id="rId2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https://www.acog.org/womens-health/faqs/group-b-strep-and-pregnancy</a:t>
            </a:r>
            <a:r>
              <a:rPr lang="en" sz="900">
                <a:latin typeface="Arial"/>
                <a:ea typeface="Arial"/>
                <a:cs typeface="Arial"/>
                <a:sym typeface="Arial"/>
              </a:rPr>
              <a:t> </a:t>
            </a:r>
            <a:endParaRPr sz="9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8"/>
              <a:buNone/>
            </a:pPr>
            <a:endParaRPr sz="900"/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358"/>
              <a:buFont typeface="Arial"/>
              <a:buNone/>
            </a:pPr>
            <a:endParaRPr sz="9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xe">
  <a:themeElements>
    <a:clrScheme name="Luxe">
      <a:dk1>
        <a:srgbClr val="000000"/>
      </a:dk1>
      <a:lt1>
        <a:srgbClr val="FFFFFF"/>
      </a:lt1>
      <a:dk2>
        <a:srgbClr val="B7B7B7"/>
      </a:dk2>
      <a:lt2>
        <a:srgbClr val="CCA677"/>
      </a:lt2>
      <a:accent1>
        <a:srgbClr val="5D4037"/>
      </a:accent1>
      <a:accent2>
        <a:srgbClr val="455A64"/>
      </a:accent2>
      <a:accent3>
        <a:srgbClr val="57BB8A"/>
      </a:accent3>
      <a:accent4>
        <a:srgbClr val="78909C"/>
      </a:accent4>
      <a:accent5>
        <a:srgbClr val="607D8B"/>
      </a:accent5>
      <a:accent6>
        <a:srgbClr val="DCE755"/>
      </a:accent6>
      <a:hlink>
        <a:srgbClr val="607D8B"/>
      </a:hlink>
      <a:folHlink>
        <a:srgbClr val="607D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1318</Words>
  <Application>Microsoft Macintosh PowerPoint</Application>
  <PresentationFormat>On-screen Show (16:9)</PresentationFormat>
  <Paragraphs>168</Paragraphs>
  <Slides>33</Slides>
  <Notes>33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7" baseType="lpstr">
      <vt:lpstr>Arial</vt:lpstr>
      <vt:lpstr>Open Sans</vt:lpstr>
      <vt:lpstr>Economica</vt:lpstr>
      <vt:lpstr>Luxe</vt:lpstr>
      <vt:lpstr>Antenatal Fetal Screening Tests &amp; Biochemical Analysis</vt:lpstr>
      <vt:lpstr>Outline</vt:lpstr>
      <vt:lpstr>Fetal Aneuploidy: Chromosomal Abnormalities</vt:lpstr>
      <vt:lpstr>Neural Tube Defects</vt:lpstr>
      <vt:lpstr>PowerPoint Presentation</vt:lpstr>
      <vt:lpstr>PowerPoint Presentation</vt:lpstr>
      <vt:lpstr>First Trimester</vt:lpstr>
      <vt:lpstr>Maternal Serum Tests</vt:lpstr>
      <vt:lpstr>PowerPoint Presentation</vt:lpstr>
      <vt:lpstr>Nuchal Translucency</vt:lpstr>
      <vt:lpstr>PowerPoint Presentation</vt:lpstr>
      <vt:lpstr>Nasal Bone</vt:lpstr>
      <vt:lpstr>PowerPoint Presentation</vt:lpstr>
      <vt:lpstr>Cell-Free Fetal DNA Screening (NIPT)</vt:lpstr>
      <vt:lpstr>Chorionic Villus Sampling (CVS)</vt:lpstr>
      <vt:lpstr>Second Trimester</vt:lpstr>
      <vt:lpstr>Maternal Tests</vt:lpstr>
      <vt:lpstr>Alpha-Fetoprotein</vt:lpstr>
      <vt:lpstr>Hormone Inhibin A</vt:lpstr>
      <vt:lpstr>Estriol</vt:lpstr>
      <vt:lpstr>PowerPoint Presentation</vt:lpstr>
      <vt:lpstr>Types of diabetes</vt:lpstr>
      <vt:lpstr>Glucose Testing (24-28 weeks)</vt:lpstr>
      <vt:lpstr>Amniocentesis</vt:lpstr>
      <vt:lpstr>PowerPoint Presentation</vt:lpstr>
      <vt:lpstr>Percutaneous Umbilical Cord Sampling</vt:lpstr>
      <vt:lpstr>Third Trimester</vt:lpstr>
      <vt:lpstr>3rd Trimester Amniocentesis</vt:lpstr>
      <vt:lpstr>Preeclampsia</vt:lpstr>
      <vt:lpstr>Biophysical Profile</vt:lpstr>
      <vt:lpstr>Group B Strep Screen</vt:lpstr>
      <vt:lpstr>References</vt:lpstr>
      <vt:lpstr>References: Websites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Antenatal Fetal Screening Tests &amp; Biochemical Analysis</dc:title>
  <cp:lastModifiedBy>Matt Borries</cp:lastModifiedBy>
  <cp:revision>1</cp:revision>
  <dcterms:modified xsi:type="dcterms:W3CDTF">2021-01-23T19:43:21Z</dcterms:modified>
</cp:coreProperties>
</file>