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9" r:id="rId2"/>
    <p:sldId id="270" r:id="rId3"/>
    <p:sldId id="271" r:id="rId4"/>
    <p:sldId id="272" r:id="rId5"/>
    <p:sldId id="273" r:id="rId6"/>
    <p:sldId id="274" r:id="rId7"/>
    <p:sldId id="276" r:id="rId8"/>
    <p:sldId id="278" r:id="rId9"/>
    <p:sldId id="275" r:id="rId10"/>
  </p:sldIdLst>
  <p:sldSz cx="14630400" cy="8229600"/>
  <p:notesSz cx="6858000" cy="9144000"/>
  <p:defaultTextStyle>
    <a:defPPr>
      <a:defRPr lang="en-US"/>
    </a:defPPr>
    <a:lvl1pPr marL="0" algn="l" defTabSz="653110" rtl="0" eaLnBrk="1" latinLnBrk="0" hangingPunct="1">
      <a:defRPr sz="2571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653110" rtl="0" eaLnBrk="1" latinLnBrk="0" hangingPunct="1">
      <a:defRPr sz="2571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653110" rtl="0" eaLnBrk="1" latinLnBrk="0" hangingPunct="1">
      <a:defRPr sz="2571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653110" rtl="0" eaLnBrk="1" latinLnBrk="0" hangingPunct="1">
      <a:defRPr sz="2571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653110" rtl="0" eaLnBrk="1" latinLnBrk="0" hangingPunct="1">
      <a:defRPr sz="2571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653110" rtl="0" eaLnBrk="1" latinLnBrk="0" hangingPunct="1">
      <a:defRPr sz="2571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653110" rtl="0" eaLnBrk="1" latinLnBrk="0" hangingPunct="1">
      <a:defRPr sz="2571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653110" rtl="0" eaLnBrk="1" latinLnBrk="0" hangingPunct="1">
      <a:defRPr sz="2571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653110" rtl="0" eaLnBrk="1" latinLnBrk="0" hangingPunct="1">
      <a:defRPr sz="257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85DFFC3-36E9-44E6-8AAF-A853891E6222}">
          <p14:sldIdLst>
            <p14:sldId id="259"/>
            <p14:sldId id="270"/>
            <p14:sldId id="271"/>
            <p14:sldId id="272"/>
            <p14:sldId id="273"/>
            <p14:sldId id="274"/>
            <p14:sldId id="276"/>
            <p14:sldId id="278"/>
            <p14:sldId id="275"/>
          </p14:sldIdLst>
        </p14:section>
        <p14:section name="Roberto Diaz Del Carpio" id="{0243CB64-A9BE-4948-9A51-DB98386F607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592" userDrawn="1">
          <p15:clr>
            <a:srgbClr val="A4A3A4"/>
          </p15:clr>
        </p15:guide>
        <p15:guide id="2" pos="460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rosoft Office User" initials="MOU" lastIdx="4" clrIdx="0"/>
  <p:cmAuthor id="1" name="Michael Parchman" initials="MP" lastIdx="4" clrIdx="1"/>
  <p:cmAuthor id="2" name="Lauren" initials="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/>
    <p:restoredTop sz="94568"/>
  </p:normalViewPr>
  <p:slideViewPr>
    <p:cSldViewPr snapToGrid="0" snapToObjects="1">
      <p:cViewPr varScale="1">
        <p:scale>
          <a:sx n="54" d="100"/>
          <a:sy n="54" d="100"/>
        </p:scale>
        <p:origin x="102" y="1032"/>
      </p:cViewPr>
      <p:guideLst>
        <p:guide orient="horz" pos="2592"/>
        <p:guide pos="460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C68A9E-28AC-6849-B489-783F0F0584DD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10F615-9F9E-8C4B-9C37-78B025520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37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5311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65311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65311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65311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65311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65311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65311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65311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65311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 </a:t>
            </a:r>
            <a:r>
              <a:rPr lang="en-US" dirty="0" err="1"/>
              <a:t>Powerpoint</a:t>
            </a:r>
            <a:r>
              <a:rPr lang="en-US" dirty="0"/>
              <a:t>, click View &gt; Guides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Keep text within gutter guides.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Author list: Don’t split names onto two lines (e.g., “Jimmy [break] Smith”). If that happens, use a new line, unless you need the space. </a:t>
            </a:r>
            <a:r>
              <a:rPr lang="en-US" b="1" dirty="0"/>
              <a:t>Bold the first names of anybody who’s presenting</a:t>
            </a:r>
            <a:r>
              <a:rPr lang="en-US" dirty="0"/>
              <a:t> in person.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Intro/methods/result: </a:t>
            </a:r>
            <a:r>
              <a:rPr lang="en-US" b="1" dirty="0"/>
              <a:t>Do not drop below font size 28</a:t>
            </a:r>
            <a:r>
              <a:rPr lang="en-US" dirty="0"/>
              <a:t>, but if you have extra space, jack up the font size until the space is full.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Do not use color in the sidebars except in graphs/figures. It’ll pull attention from the center and slow interpretation for passersby.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6C2670-3342-473C-969D-FDFF399F205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6516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10F615-9F9E-8C4B-9C37-78B02552061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594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10F615-9F9E-8C4B-9C37-78B02552061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032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0F615-9F9E-8C4B-9C37-78B02552061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258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9721BE9-F0B7-D949-93F5-14E5B40D7163}"/>
              </a:ext>
            </a:extLst>
          </p:cNvPr>
          <p:cNvSpPr/>
          <p:nvPr userDrawn="1"/>
        </p:nvSpPr>
        <p:spPr>
          <a:xfrm>
            <a:off x="0" y="5140410"/>
            <a:ext cx="14630400" cy="132300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97CC9D-7589-1847-B9DB-8A4CEC3D8225}"/>
              </a:ext>
            </a:extLst>
          </p:cNvPr>
          <p:cNvSpPr/>
          <p:nvPr userDrawn="1"/>
        </p:nvSpPr>
        <p:spPr>
          <a:xfrm>
            <a:off x="0" y="0"/>
            <a:ext cx="14630400" cy="509760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338667"/>
            <a:ext cx="12435840" cy="3383206"/>
          </a:xfrm>
        </p:spPr>
        <p:txBody>
          <a:bodyPr anchor="b" anchorCtr="1"/>
          <a:lstStyle>
            <a:lvl1pPr algn="ctr">
              <a:lnSpc>
                <a:spcPts val="8000"/>
              </a:lnSpc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6620" y="5390812"/>
            <a:ext cx="13760762" cy="9164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E7D6BE04-7F23-B843-9CE7-577C492B1F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58268" y="7026323"/>
            <a:ext cx="2430360" cy="90575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F851CF3-F88F-2C46-989E-5207911042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28194" y="6723485"/>
            <a:ext cx="2339235" cy="1101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630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22319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7040" y="329566"/>
            <a:ext cx="3291840" cy="70218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520" y="329566"/>
            <a:ext cx="9631680" cy="70218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74913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52AB4F9-FD9F-AB45-B0EB-723EB6DB1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1C00465-CE10-D941-879F-B446BB4B19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024762" y="7010401"/>
            <a:ext cx="2097638" cy="98763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B7DAB0D-69C0-B444-9824-26D467B5A9E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72133" y="7369270"/>
            <a:ext cx="1778001" cy="662635"/>
          </a:xfrm>
          <a:prstGeom prst="rect">
            <a:avLst/>
          </a:prstGeom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A9720E0C-80D7-1F43-81BE-F215A45384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1520" y="7627621"/>
            <a:ext cx="3413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Lauren Demosthenes</a:t>
            </a:r>
          </a:p>
        </p:txBody>
      </p:sp>
    </p:spTree>
    <p:extLst>
      <p:ext uri="{BB962C8B-B14F-4D97-AF65-F5344CB8AC3E}">
        <p14:creationId xmlns:p14="http://schemas.microsoft.com/office/powerpoint/2010/main" val="3005144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1" y="5288281"/>
            <a:ext cx="12435840" cy="163449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1" y="3488056"/>
            <a:ext cx="12435840" cy="180022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" y="7627621"/>
            <a:ext cx="3413760" cy="438150"/>
          </a:xfrm>
          <a:prstGeom prst="rect">
            <a:avLst/>
          </a:prstGeom>
        </p:spPr>
        <p:txBody>
          <a:bodyPr/>
          <a:lstStyle/>
          <a:p>
            <a:fld id="{5B592FAF-14B1-1B45-BAE6-7FECF5929FAB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98720" y="7627621"/>
            <a:ext cx="4632960" cy="4381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85120" y="7627621"/>
            <a:ext cx="3413760" cy="438150"/>
          </a:xfrm>
          <a:prstGeom prst="rect">
            <a:avLst/>
          </a:prstGeom>
        </p:spPr>
        <p:txBody>
          <a:bodyPr/>
          <a:lstStyle/>
          <a:p>
            <a:fld id="{50CB9E51-E1E5-3944-92BB-2B51F0492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684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3292E8-2A0E-EA48-B24F-EB7095A5F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920240"/>
            <a:ext cx="6464301" cy="492082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44C367-BE49-8644-9ED0-312F627988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024762" y="7010401"/>
            <a:ext cx="2097638" cy="98763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9A1915D-D8B7-AE4C-8DB9-D48B3D8DDA7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72133" y="7369270"/>
            <a:ext cx="1778001" cy="662635"/>
          </a:xfrm>
          <a:prstGeom prst="rect">
            <a:avLst/>
          </a:prstGeom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20CB8D5E-1DE3-C04F-8D5E-46CE6CB86B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1520" y="7627621"/>
            <a:ext cx="3413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Lauren Demosthenes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336ACD36-0B7C-9546-BA8B-2FCDDC8F816F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434579" y="1920240"/>
            <a:ext cx="6464301" cy="492082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41775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842136"/>
            <a:ext cx="6464301" cy="767714"/>
          </a:xfrm>
        </p:spPr>
        <p:txBody>
          <a:bodyPr anchor="b"/>
          <a:lstStyle>
            <a:lvl1pPr marL="0" indent="0">
              <a:buNone/>
              <a:defRPr sz="3200" b="1">
                <a:solidFill>
                  <a:schemeClr val="tx1">
                    <a:lumMod val="50000"/>
                    <a:lumOff val="50000"/>
                  </a:schemeClr>
                </a:solidFill>
                <a:latin typeface="Britannic Bold" panose="020B0903060703020204" pitchFamily="34" charset="77"/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32041" y="1842136"/>
            <a:ext cx="6466840" cy="767714"/>
          </a:xfrm>
        </p:spPr>
        <p:txBody>
          <a:bodyPr anchor="b"/>
          <a:lstStyle>
            <a:lvl1pPr marL="0" indent="0">
              <a:buNone/>
              <a:defRPr sz="3200" b="1">
                <a:solidFill>
                  <a:schemeClr val="tx1">
                    <a:lumMod val="50000"/>
                    <a:lumOff val="50000"/>
                  </a:schemeClr>
                </a:solidFill>
                <a:latin typeface="Britannic Bold" panose="020B0903060703020204" pitchFamily="34" charset="77"/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6519F5B-9271-6444-9FED-97698F4695A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024762" y="7010401"/>
            <a:ext cx="2097638" cy="98763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73BADE3-EA4C-024B-8A00-D790653C2A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72133" y="7369270"/>
            <a:ext cx="1778001" cy="662635"/>
          </a:xfrm>
          <a:prstGeom prst="rect">
            <a:avLst/>
          </a:prstGeom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4973F94-A9DD-0545-B811-133B36835C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1520" y="7627621"/>
            <a:ext cx="3413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Lauren Demosthenes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197B881B-BE81-004D-A8D7-74AEB25DA076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31520" y="2750820"/>
            <a:ext cx="6464301" cy="409024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E7147DA3-D19E-5746-BDA6-04D6746C0EAD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7434579" y="2750820"/>
            <a:ext cx="6464301" cy="409024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70739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D8E7E4-BDBC-D84D-86A4-46161F9B7C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024762" y="7010401"/>
            <a:ext cx="2097638" cy="9876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0510A29-D872-2E4B-9963-11D84BAC74B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72133" y="7369270"/>
            <a:ext cx="1778001" cy="662635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1F21C8B-8386-1944-B9B7-52A4106865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1520" y="7627621"/>
            <a:ext cx="3413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Lauren Demosthenes</a:t>
            </a:r>
          </a:p>
        </p:txBody>
      </p:sp>
    </p:spTree>
    <p:extLst>
      <p:ext uri="{BB962C8B-B14F-4D97-AF65-F5344CB8AC3E}">
        <p14:creationId xmlns:p14="http://schemas.microsoft.com/office/powerpoint/2010/main" val="2083220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4908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1" y="327660"/>
            <a:ext cx="4813301" cy="139446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1" y="1722120"/>
            <a:ext cx="4813301" cy="5629276"/>
          </a:xfrm>
        </p:spPr>
        <p:txBody>
          <a:bodyPr/>
          <a:lstStyle>
            <a:lvl1pPr marL="0" indent="0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C5CFF3-806D-EF46-AE09-354538C99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9732" y="327660"/>
            <a:ext cx="7989147" cy="702373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1673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7661" y="5760720"/>
            <a:ext cx="8778240" cy="680086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67661" y="735330"/>
            <a:ext cx="8778240" cy="4937760"/>
          </a:xfrm>
        </p:spPr>
        <p:txBody>
          <a:bodyPr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67661" y="6440806"/>
            <a:ext cx="8778240" cy="965834"/>
          </a:xfrm>
        </p:spPr>
        <p:txBody>
          <a:bodyPr/>
          <a:lstStyle>
            <a:lvl1pPr marL="0" indent="0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985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920240"/>
            <a:ext cx="13167360" cy="54311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520" y="7627621"/>
            <a:ext cx="3413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Lauren Demosthenes</a:t>
            </a:r>
          </a:p>
        </p:txBody>
      </p:sp>
    </p:spTree>
    <p:extLst>
      <p:ext uri="{BB962C8B-B14F-4D97-AF65-F5344CB8AC3E}">
        <p14:creationId xmlns:p14="http://schemas.microsoft.com/office/powerpoint/2010/main" val="1860119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48640" rtl="0" eaLnBrk="1" latinLnBrk="0" hangingPunct="1">
        <a:spcBef>
          <a:spcPct val="0"/>
        </a:spcBef>
        <a:buNone/>
        <a:defRPr sz="6600" kern="1200">
          <a:solidFill>
            <a:schemeClr val="accent1"/>
          </a:solidFill>
          <a:latin typeface="Britannic Bold" panose="020B0903060703020204" pitchFamily="34" charset="77"/>
          <a:ea typeface="+mj-ea"/>
          <a:cs typeface="+mj-cs"/>
        </a:defRPr>
      </a:lvl1pPr>
    </p:titleStyle>
    <p:bodyStyle>
      <a:lvl1pPr marL="548640" indent="-365760" algn="l" defTabSz="548640" rtl="0" eaLnBrk="1" latinLnBrk="0" hangingPunct="1">
        <a:spcBef>
          <a:spcPts val="1600"/>
        </a:spcBef>
        <a:buClr>
          <a:schemeClr val="accent1"/>
        </a:buClr>
        <a:buFont typeface="Arial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097280" indent="-365760" algn="l" defTabSz="548640" rtl="0" eaLnBrk="1" latinLnBrk="0" hangingPunct="1">
        <a:spcBef>
          <a:spcPts val="1600"/>
        </a:spcBef>
        <a:buClr>
          <a:schemeClr val="accent1"/>
        </a:buClr>
        <a:buFont typeface="Arial"/>
        <a:buChar char="–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645920" indent="-365760" algn="l" defTabSz="548640" rtl="0" eaLnBrk="1" latinLnBrk="0" hangingPunct="1">
        <a:spcBef>
          <a:spcPts val="1600"/>
        </a:spcBef>
        <a:buClr>
          <a:schemeClr val="tx1">
            <a:lumMod val="50000"/>
            <a:lumOff val="50000"/>
          </a:schemeClr>
        </a:buClr>
        <a:buFont typeface="Arial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94560" indent="-365760" algn="l" defTabSz="548640" rtl="0" eaLnBrk="1" latinLnBrk="0" hangingPunct="1">
        <a:spcBef>
          <a:spcPts val="1600"/>
        </a:spcBef>
        <a:buClr>
          <a:schemeClr val="tx1">
            <a:lumMod val="50000"/>
            <a:lumOff val="50000"/>
          </a:schemeClr>
        </a:buClr>
        <a:buFont typeface="Arial"/>
        <a:buChar char="–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200" indent="-365760" algn="l" defTabSz="548640" rtl="0" eaLnBrk="1" latinLnBrk="0" hangingPunct="1">
        <a:spcBef>
          <a:spcPts val="1600"/>
        </a:spcBef>
        <a:buClr>
          <a:schemeClr val="tx1">
            <a:lumMod val="50000"/>
            <a:lumOff val="50000"/>
          </a:schemeClr>
        </a:buClr>
        <a:buFont typeface="Arial"/>
        <a:buChar char="»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017520" indent="-274320" algn="l" defTabSz="54864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54864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54864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54864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3E4A1E00-2873-AA4C-9D43-BD2E201314F7}"/>
              </a:ext>
            </a:extLst>
          </p:cNvPr>
          <p:cNvSpPr/>
          <p:nvPr/>
        </p:nvSpPr>
        <p:spPr>
          <a:xfrm>
            <a:off x="0" y="0"/>
            <a:ext cx="14630400" cy="509760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4F4B92-CB43-DE41-95E6-C76153421497}"/>
              </a:ext>
            </a:extLst>
          </p:cNvPr>
          <p:cNvSpPr/>
          <p:nvPr/>
        </p:nvSpPr>
        <p:spPr>
          <a:xfrm>
            <a:off x="0" y="5140410"/>
            <a:ext cx="14630400" cy="132300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D70370-E93F-4514-A27C-F3366B01BF17}"/>
              </a:ext>
            </a:extLst>
          </p:cNvPr>
          <p:cNvSpPr/>
          <p:nvPr/>
        </p:nvSpPr>
        <p:spPr>
          <a:xfrm>
            <a:off x="5111356" y="1190940"/>
            <a:ext cx="4342063" cy="57417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331" tIns="10666" rIns="21331" bIns="10666" rtlCol="0" anchor="ctr"/>
          <a:lstStyle/>
          <a:p>
            <a:pPr algn="ctr"/>
            <a:endParaRPr lang="en-US" sz="3085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78733BE-059C-47B7-9415-5ADF2F3024F1}"/>
              </a:ext>
            </a:extLst>
          </p:cNvPr>
          <p:cNvSpPr/>
          <p:nvPr/>
        </p:nvSpPr>
        <p:spPr>
          <a:xfrm>
            <a:off x="2764136" y="644107"/>
            <a:ext cx="9112947" cy="30777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 anchorCtr="0">
            <a:spAutoFit/>
          </a:bodyPr>
          <a:lstStyle/>
          <a:p>
            <a:pPr algn="ctr">
              <a:lnSpc>
                <a:spcPts val="8000"/>
              </a:lnSpc>
            </a:pPr>
            <a:r>
              <a:rPr lang="en-US" sz="8000" b="1" dirty="0">
                <a:solidFill>
                  <a:schemeClr val="bg1"/>
                </a:solidFill>
                <a:latin typeface="Britannic Bold" panose="020B0903060703020204" pitchFamily="34" charset="77"/>
                <a:cs typeface="Arial" panose="020B0604020202020204" pitchFamily="34" charset="0"/>
              </a:rPr>
              <a:t>Care Redesign for Post-Partum Blood Pressure Evaluation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3C350D-E51C-A04D-9844-AB571D3B7095}"/>
              </a:ext>
            </a:extLst>
          </p:cNvPr>
          <p:cNvSpPr txBox="1"/>
          <p:nvPr/>
        </p:nvSpPr>
        <p:spPr>
          <a:xfrm>
            <a:off x="446620" y="5438906"/>
            <a:ext cx="13760762" cy="86833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Lauren D. Demosthenes, MD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PRISMA Health | University of South Carolina School of Medicine Greenville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2E065FE-5B23-8842-B04D-F8A5192554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8268" y="7026323"/>
            <a:ext cx="2430360" cy="90575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804943A-7AB6-AA4C-A57E-BCE8D70EF8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8194" y="6723485"/>
            <a:ext cx="2339235" cy="110138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7529912F-7D00-9C4C-83FD-1AB362E58D30}"/>
              </a:ext>
            </a:extLst>
          </p:cNvPr>
          <p:cNvSpPr txBox="1"/>
          <p:nvPr/>
        </p:nvSpPr>
        <p:spPr>
          <a:xfrm>
            <a:off x="4494692" y="3816332"/>
            <a:ext cx="56410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Meeting patients where they are by eliminating office visits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925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F741FEF-287E-2949-B55B-4FB5E211F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920240"/>
            <a:ext cx="7836747" cy="4920827"/>
          </a:xfrm>
        </p:spPr>
        <p:txBody>
          <a:bodyPr/>
          <a:lstStyle/>
          <a:p>
            <a:r>
              <a:rPr lang="en-US" dirty="0"/>
              <a:t>Hypertension is a leading cause of maternal morbidity, mortality and readmissions.</a:t>
            </a:r>
          </a:p>
          <a:p>
            <a:r>
              <a:rPr lang="en-US" dirty="0"/>
              <a:t>New ACOG guidelines recommend that women with hypertensive disorders of pregnancy have BP monitored for 72 hours post partum and again at 7-10 days after delivery.</a:t>
            </a:r>
          </a:p>
          <a:p>
            <a:r>
              <a:rPr lang="en-US" dirty="0"/>
              <a:t>PRISMA hypertensive safety bundle began January 2019 with this new guideline.</a:t>
            </a:r>
          </a:p>
          <a:p>
            <a:r>
              <a:rPr lang="en-US" dirty="0"/>
              <a:t>In person visits have high “no-show” rates.</a:t>
            </a:r>
          </a:p>
          <a:p>
            <a:r>
              <a:rPr lang="en-US" b="1" dirty="0"/>
              <a:t>Goal: </a:t>
            </a:r>
            <a:r>
              <a:rPr lang="en-US" dirty="0"/>
              <a:t>Replace in-person office visits with telehealth enabled blood pressure checks as suggested by new guidelines.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B4CF13C-105B-C94C-A199-6D495BDF1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F0EB183-0FDA-F345-83EF-D7DD4608D1D4}"/>
              </a:ext>
            </a:extLst>
          </p:cNvPr>
          <p:cNvPicPr>
            <a:picLocks noGrp="1" noChangeAspect="1"/>
          </p:cNvPicPr>
          <p:nvPr>
            <p:ph idx="11"/>
          </p:nvPr>
        </p:nvPicPr>
        <p:blipFill rotWithShape="1">
          <a:blip r:embed="rId2"/>
          <a:srcRect l="16791" r="22553"/>
          <a:stretch/>
        </p:blipFill>
        <p:spPr>
          <a:xfrm>
            <a:off x="9127067" y="0"/>
            <a:ext cx="5503332" cy="6804819"/>
          </a:xfrm>
        </p:spPr>
      </p:pic>
    </p:spTree>
    <p:extLst>
      <p:ext uri="{BB962C8B-B14F-4D97-AF65-F5344CB8AC3E}">
        <p14:creationId xmlns:p14="http://schemas.microsoft.com/office/powerpoint/2010/main" val="2913297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37DE9E8-55DB-9244-B99B-61D7D5D40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920240"/>
            <a:ext cx="7547956" cy="1526571"/>
          </a:xfrm>
        </p:spPr>
        <p:txBody>
          <a:bodyPr/>
          <a:lstStyle/>
          <a:p>
            <a:pPr marL="182880" indent="0">
              <a:buNone/>
            </a:pPr>
            <a:r>
              <a:rPr lang="en-US" sz="3200" dirty="0"/>
              <a:t>PRISMA Greenville Memorial Hospital Obstetrical Center patients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F4EEA9A-E63A-D84D-9BAC-8F9E20979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&amp; Population</a:t>
            </a:r>
          </a:p>
        </p:txBody>
      </p:sp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0667ABD6-B9B6-594F-B91B-2320E019E31A}"/>
              </a:ext>
            </a:extLst>
          </p:cNvPr>
          <p:cNvPicPr>
            <a:picLocks noGrp="1" noChangeAspect="1"/>
          </p:cNvPicPr>
          <p:nvPr>
            <p:ph idx="11"/>
          </p:nvPr>
        </p:nvPicPr>
        <p:blipFill>
          <a:blip r:embed="rId2"/>
          <a:stretch>
            <a:fillRect/>
          </a:stretch>
        </p:blipFill>
        <p:spPr>
          <a:xfrm>
            <a:off x="8671360" y="2751408"/>
            <a:ext cx="3657600" cy="36576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0743932-C20B-3A42-A50A-E3F15A58E94A}"/>
              </a:ext>
            </a:extLst>
          </p:cNvPr>
          <p:cNvSpPr txBox="1"/>
          <p:nvPr/>
        </p:nvSpPr>
        <p:spPr>
          <a:xfrm>
            <a:off x="12328960" y="3481078"/>
            <a:ext cx="1837122" cy="74415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28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African-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American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C58A38E-318B-CA48-87E4-698134027551}"/>
              </a:ext>
            </a:extLst>
          </p:cNvPr>
          <p:cNvSpPr txBox="1"/>
          <p:nvPr/>
        </p:nvSpPr>
        <p:spPr>
          <a:xfrm>
            <a:off x="10093144" y="6427477"/>
            <a:ext cx="1837122" cy="74415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28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White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7194D3F-647C-054F-A888-D019AD1943D4}"/>
              </a:ext>
            </a:extLst>
          </p:cNvPr>
          <p:cNvSpPr txBox="1"/>
          <p:nvPr/>
        </p:nvSpPr>
        <p:spPr>
          <a:xfrm>
            <a:off x="7485062" y="3646313"/>
            <a:ext cx="1837122" cy="74415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28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Hispanic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F72D224-1EC7-F246-9170-49A80CEF8512}"/>
              </a:ext>
            </a:extLst>
          </p:cNvPr>
          <p:cNvSpPr txBox="1"/>
          <p:nvPr/>
        </p:nvSpPr>
        <p:spPr>
          <a:xfrm>
            <a:off x="11044826" y="3952798"/>
            <a:ext cx="746654" cy="45613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2800"/>
              </a:lnSpc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AF2532D-4AD1-1341-B372-0F569546A29A}"/>
              </a:ext>
            </a:extLst>
          </p:cNvPr>
          <p:cNvSpPr txBox="1"/>
          <p:nvPr/>
        </p:nvSpPr>
        <p:spPr>
          <a:xfrm>
            <a:off x="10234511" y="5316593"/>
            <a:ext cx="746654" cy="45613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2800"/>
              </a:lnSpc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DE3704C-ADA5-914F-BB33-725246213CE4}"/>
              </a:ext>
            </a:extLst>
          </p:cNvPr>
          <p:cNvSpPr txBox="1"/>
          <p:nvPr/>
        </p:nvSpPr>
        <p:spPr>
          <a:xfrm>
            <a:off x="9330385" y="4104242"/>
            <a:ext cx="746654" cy="45613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2800"/>
              </a:lnSpc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29%</a:t>
            </a:r>
          </a:p>
        </p:txBody>
      </p:sp>
      <p:sp>
        <p:nvSpPr>
          <p:cNvPr id="21" name="Content Placeholder 1">
            <a:extLst>
              <a:ext uri="{FF2B5EF4-FFF2-40B4-BE49-F238E27FC236}">
                <a16:creationId xmlns:a16="http://schemas.microsoft.com/office/drawing/2014/main" id="{56268902-AD88-4B42-A8F3-7EA14C6516DC}"/>
              </a:ext>
            </a:extLst>
          </p:cNvPr>
          <p:cNvSpPr txBox="1">
            <a:spLocks/>
          </p:cNvSpPr>
          <p:nvPr/>
        </p:nvSpPr>
        <p:spPr>
          <a:xfrm>
            <a:off x="1481954" y="3651660"/>
            <a:ext cx="2240557" cy="18869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548640" indent="-365760" algn="l" defTabSz="548640" rtl="0" eaLnBrk="1" latinLnBrk="0" hangingPunct="1">
              <a:spcBef>
                <a:spcPts val="1600"/>
              </a:spcBef>
              <a:buClr>
                <a:schemeClr val="accent1"/>
              </a:buClr>
              <a:buFont typeface="Arial"/>
              <a:buChar char="•"/>
              <a:defRPr sz="2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097280" indent="-365760" algn="l" defTabSz="548640" rtl="0" eaLnBrk="1" latinLnBrk="0" hangingPunct="1">
              <a:spcBef>
                <a:spcPts val="1600"/>
              </a:spcBef>
              <a:buClr>
                <a:schemeClr val="accent1"/>
              </a:buClr>
              <a:buFont typeface="Arial"/>
              <a:buChar char="–"/>
              <a:defRPr sz="2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645920" indent="-365760" algn="l" defTabSz="548640" rtl="0" eaLnBrk="1" latinLnBrk="0" hangingPunct="1">
              <a:spcBef>
                <a:spcPts val="1600"/>
              </a:spcBef>
              <a:buClr>
                <a:schemeClr val="tx1">
                  <a:lumMod val="50000"/>
                  <a:lumOff val="50000"/>
                </a:schemeClr>
              </a:buClr>
              <a:buFont typeface="Arial"/>
              <a:buChar char="•"/>
              <a:defRPr sz="2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194560" indent="-365760" algn="l" defTabSz="548640" rtl="0" eaLnBrk="1" latinLnBrk="0" hangingPunct="1">
              <a:spcBef>
                <a:spcPts val="1600"/>
              </a:spcBef>
              <a:buClr>
                <a:schemeClr val="tx1">
                  <a:lumMod val="50000"/>
                  <a:lumOff val="50000"/>
                </a:schemeClr>
              </a:buClr>
              <a:buFont typeface="Arial"/>
              <a:buChar char="–"/>
              <a:defRPr sz="2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743200" indent="-365760" algn="l" defTabSz="548640" rtl="0" eaLnBrk="1" latinLnBrk="0" hangingPunct="1">
              <a:spcBef>
                <a:spcPts val="1600"/>
              </a:spcBef>
              <a:buClr>
                <a:schemeClr val="tx1">
                  <a:lumMod val="50000"/>
                  <a:lumOff val="50000"/>
                </a:schemeClr>
              </a:buClr>
              <a:buFont typeface="Arial"/>
              <a:buChar char="»"/>
              <a:defRPr sz="2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4400" b="1" dirty="0">
                <a:solidFill>
                  <a:schemeClr val="accent1"/>
                </a:solidFill>
              </a:rPr>
              <a:t>2,664</a:t>
            </a:r>
            <a:endParaRPr lang="en-US" sz="4400" dirty="0"/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3200" dirty="0"/>
              <a:t>deliveries</a:t>
            </a:r>
            <a:br>
              <a:rPr lang="en-US" sz="3200" dirty="0"/>
            </a:br>
            <a:r>
              <a:rPr lang="en-US" sz="3200" dirty="0"/>
              <a:t>in 2019</a:t>
            </a:r>
          </a:p>
        </p:txBody>
      </p:sp>
      <p:sp>
        <p:nvSpPr>
          <p:cNvPr id="22" name="Content Placeholder 1">
            <a:extLst>
              <a:ext uri="{FF2B5EF4-FFF2-40B4-BE49-F238E27FC236}">
                <a16:creationId xmlns:a16="http://schemas.microsoft.com/office/drawing/2014/main" id="{D5E250DD-912B-FD4E-AA70-120FD4153B58}"/>
              </a:ext>
            </a:extLst>
          </p:cNvPr>
          <p:cNvSpPr txBox="1">
            <a:spLocks/>
          </p:cNvSpPr>
          <p:nvPr/>
        </p:nvSpPr>
        <p:spPr>
          <a:xfrm>
            <a:off x="4566634" y="3651660"/>
            <a:ext cx="2240557" cy="18869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548640" indent="-365760" algn="l" defTabSz="548640" rtl="0" eaLnBrk="1" latinLnBrk="0" hangingPunct="1">
              <a:spcBef>
                <a:spcPts val="1600"/>
              </a:spcBef>
              <a:buClr>
                <a:schemeClr val="accent1"/>
              </a:buClr>
              <a:buFont typeface="Arial"/>
              <a:buChar char="•"/>
              <a:defRPr sz="2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097280" indent="-365760" algn="l" defTabSz="548640" rtl="0" eaLnBrk="1" latinLnBrk="0" hangingPunct="1">
              <a:spcBef>
                <a:spcPts val="1600"/>
              </a:spcBef>
              <a:buClr>
                <a:schemeClr val="accent1"/>
              </a:buClr>
              <a:buFont typeface="Arial"/>
              <a:buChar char="–"/>
              <a:defRPr sz="2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645920" indent="-365760" algn="l" defTabSz="548640" rtl="0" eaLnBrk="1" latinLnBrk="0" hangingPunct="1">
              <a:spcBef>
                <a:spcPts val="1600"/>
              </a:spcBef>
              <a:buClr>
                <a:schemeClr val="tx1">
                  <a:lumMod val="50000"/>
                  <a:lumOff val="50000"/>
                </a:schemeClr>
              </a:buClr>
              <a:buFont typeface="Arial"/>
              <a:buChar char="•"/>
              <a:defRPr sz="2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194560" indent="-365760" algn="l" defTabSz="548640" rtl="0" eaLnBrk="1" latinLnBrk="0" hangingPunct="1">
              <a:spcBef>
                <a:spcPts val="1600"/>
              </a:spcBef>
              <a:buClr>
                <a:schemeClr val="tx1">
                  <a:lumMod val="50000"/>
                  <a:lumOff val="50000"/>
                </a:schemeClr>
              </a:buClr>
              <a:buFont typeface="Arial"/>
              <a:buChar char="–"/>
              <a:defRPr sz="2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743200" indent="-365760" algn="l" defTabSz="548640" rtl="0" eaLnBrk="1" latinLnBrk="0" hangingPunct="1">
              <a:spcBef>
                <a:spcPts val="1600"/>
              </a:spcBef>
              <a:buClr>
                <a:schemeClr val="tx1">
                  <a:lumMod val="50000"/>
                  <a:lumOff val="50000"/>
                </a:schemeClr>
              </a:buClr>
              <a:buFont typeface="Arial"/>
              <a:buChar char="»"/>
              <a:defRPr sz="2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4400" b="1" dirty="0">
                <a:solidFill>
                  <a:schemeClr val="accent1"/>
                </a:solidFill>
              </a:rPr>
              <a:t>75%</a:t>
            </a:r>
            <a:endParaRPr lang="en-US" sz="4400" dirty="0"/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3200" dirty="0"/>
              <a:t>Medicaid</a:t>
            </a:r>
          </a:p>
        </p:txBody>
      </p:sp>
    </p:spTree>
    <p:extLst>
      <p:ext uri="{BB962C8B-B14F-4D97-AF65-F5344CB8AC3E}">
        <p14:creationId xmlns:p14="http://schemas.microsoft.com/office/powerpoint/2010/main" val="915440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DF6F6F5-56A9-414A-8359-599BFE1F9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920240"/>
            <a:ext cx="7647709" cy="4920827"/>
          </a:xfrm>
        </p:spPr>
        <p:txBody>
          <a:bodyPr/>
          <a:lstStyle/>
          <a:p>
            <a:r>
              <a:rPr lang="en-US" sz="2800" dirty="0">
                <a:solidFill>
                  <a:prstClr val="black"/>
                </a:solidFill>
              </a:rPr>
              <a:t>Departmental buy-in by applying </a:t>
            </a:r>
            <a:br>
              <a:rPr lang="en-US" sz="2800" dirty="0">
                <a:solidFill>
                  <a:prstClr val="black"/>
                </a:solidFill>
              </a:rPr>
            </a:br>
            <a:r>
              <a:rPr lang="en-US" sz="2800" dirty="0">
                <a:solidFill>
                  <a:prstClr val="black"/>
                </a:solidFill>
              </a:rPr>
              <a:t>for and receiving a SC telehealth grant in collaboration with another health system</a:t>
            </a:r>
          </a:p>
          <a:p>
            <a:r>
              <a:rPr lang="en-US" sz="2800" dirty="0">
                <a:solidFill>
                  <a:prstClr val="black"/>
                </a:solidFill>
              </a:rPr>
              <a:t>Creation of project as a randomized controlled trial with IRB approval from two sites</a:t>
            </a:r>
          </a:p>
          <a:p>
            <a:r>
              <a:rPr lang="en-US" sz="2800" dirty="0">
                <a:solidFill>
                  <a:prstClr val="black"/>
                </a:solidFill>
              </a:rPr>
              <a:t>Inclusion of resident and attending team as mandatory resident research ensuring ongoing departmental awareness and support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B13662D-AFC6-9C46-9248-278658773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Early Steps</a:t>
            </a:r>
          </a:p>
        </p:txBody>
      </p:sp>
    </p:spTree>
    <p:extLst>
      <p:ext uri="{BB962C8B-B14F-4D97-AF65-F5344CB8AC3E}">
        <p14:creationId xmlns:p14="http://schemas.microsoft.com/office/powerpoint/2010/main" val="1419911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A972B1-E037-EF4D-B97D-858C2CA4E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920240"/>
            <a:ext cx="8977745" cy="4920827"/>
          </a:xfrm>
        </p:spPr>
        <p:txBody>
          <a:bodyPr/>
          <a:lstStyle/>
          <a:p>
            <a:pPr marL="182880" indent="0">
              <a:buNone/>
            </a:pPr>
            <a:r>
              <a:rPr lang="en-US" sz="2800" b="1" dirty="0">
                <a:solidFill>
                  <a:prstClr val="black"/>
                </a:solidFill>
              </a:rPr>
              <a:t>Qualitative interviews with patients </a:t>
            </a:r>
            <a:r>
              <a:rPr lang="en-US" sz="2800" dirty="0">
                <a:solidFill>
                  <a:prstClr val="black"/>
                </a:solidFill>
              </a:rPr>
              <a:t>to assess their access to technology and address anticipated resistance from providers. (patients had smart phones and liked the idea of remote monitoring)</a:t>
            </a:r>
          </a:p>
          <a:p>
            <a:pPr marL="182880" indent="0">
              <a:buNone/>
            </a:pPr>
            <a:r>
              <a:rPr lang="en-US" sz="2800" b="1" dirty="0">
                <a:solidFill>
                  <a:prstClr val="black"/>
                </a:solidFill>
              </a:rPr>
              <a:t>Continuous communication with other academic medical centers</a:t>
            </a:r>
            <a:r>
              <a:rPr lang="en-US" sz="2800" dirty="0">
                <a:solidFill>
                  <a:prstClr val="black"/>
                </a:solidFill>
              </a:rPr>
              <a:t> who are using and finding success with technology</a:t>
            </a:r>
          </a:p>
          <a:p>
            <a:pPr marL="182880" indent="0">
              <a:buNone/>
            </a:pPr>
            <a:r>
              <a:rPr lang="en-US" sz="2800" b="1" dirty="0">
                <a:solidFill>
                  <a:prstClr val="black"/>
                </a:solidFill>
              </a:rPr>
              <a:t>Communication to department re: adherence </a:t>
            </a:r>
            <a:br>
              <a:rPr lang="en-US" sz="2800" b="1" dirty="0">
                <a:solidFill>
                  <a:prstClr val="black"/>
                </a:solidFill>
              </a:rPr>
            </a:br>
            <a:r>
              <a:rPr lang="en-US" sz="2800" b="1" dirty="0">
                <a:solidFill>
                  <a:prstClr val="black"/>
                </a:solidFill>
              </a:rPr>
              <a:t>to guidelines and post partum BP visits </a:t>
            </a:r>
            <a:r>
              <a:rPr lang="en-US" sz="2800" dirty="0">
                <a:solidFill>
                  <a:prstClr val="black"/>
                </a:solidFill>
              </a:rPr>
              <a:t>since implementation of hypertensive safety bundle – demonstrating opportunity for a better way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E10394E-FD23-6B47-B4C6-4D639728B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Strategies</a:t>
            </a:r>
          </a:p>
        </p:txBody>
      </p:sp>
    </p:spTree>
    <p:extLst>
      <p:ext uri="{BB962C8B-B14F-4D97-AF65-F5344CB8AC3E}">
        <p14:creationId xmlns:p14="http://schemas.microsoft.com/office/powerpoint/2010/main" val="1507508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BB9A5CB-A393-4644-9771-58EDD42B3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920240"/>
            <a:ext cx="11437034" cy="4513811"/>
          </a:xfrm>
        </p:spPr>
        <p:txBody>
          <a:bodyPr/>
          <a:lstStyle/>
          <a:p>
            <a:r>
              <a:rPr lang="en-US" sz="2800" dirty="0">
                <a:solidFill>
                  <a:prstClr val="black"/>
                </a:solidFill>
              </a:rPr>
              <a:t>Delays in launching project due to </a:t>
            </a:r>
            <a:r>
              <a:rPr lang="en-US" sz="2800" b="1" dirty="0">
                <a:solidFill>
                  <a:prstClr val="black"/>
                </a:solidFill>
              </a:rPr>
              <a:t>long process of multi-site IRB </a:t>
            </a:r>
          </a:p>
          <a:p>
            <a:r>
              <a:rPr lang="en-US" sz="2800" b="1" dirty="0">
                <a:solidFill>
                  <a:prstClr val="black"/>
                </a:solidFill>
              </a:rPr>
              <a:t>Delays with technology company </a:t>
            </a:r>
            <a:r>
              <a:rPr lang="en-US" sz="2800" dirty="0">
                <a:solidFill>
                  <a:prstClr val="black"/>
                </a:solidFill>
              </a:rPr>
              <a:t>that is providing the service: resulted in a third site.</a:t>
            </a:r>
          </a:p>
          <a:p>
            <a:r>
              <a:rPr lang="en-US" sz="2800" b="1" dirty="0">
                <a:solidFill>
                  <a:prstClr val="black"/>
                </a:solidFill>
              </a:rPr>
              <a:t>Applying for and dividing grant funds </a:t>
            </a:r>
            <a:r>
              <a:rPr lang="en-US" sz="2800" dirty="0">
                <a:solidFill>
                  <a:prstClr val="black"/>
                </a:solidFill>
              </a:rPr>
              <a:t>between two institutions.</a:t>
            </a:r>
          </a:p>
          <a:p>
            <a:r>
              <a:rPr lang="en-US" sz="2800" b="1" dirty="0">
                <a:solidFill>
                  <a:prstClr val="black"/>
                </a:solidFill>
              </a:rPr>
              <a:t>Delays allowed more robust baseline data </a:t>
            </a:r>
            <a:r>
              <a:rPr lang="en-US" sz="2800" dirty="0">
                <a:solidFill>
                  <a:prstClr val="black"/>
                </a:solidFill>
              </a:rPr>
              <a:t>from launch of safety bundle and inclusion of third site which will increase size of study population and provide data on readmissions.</a:t>
            </a:r>
          </a:p>
          <a:p>
            <a:r>
              <a:rPr lang="en-US" sz="2800" b="1" dirty="0">
                <a:solidFill>
                  <a:prstClr val="black"/>
                </a:solidFill>
              </a:rPr>
              <a:t>Acceptance of telehealth suboptimal </a:t>
            </a:r>
            <a:r>
              <a:rPr lang="en-US" sz="2800" dirty="0">
                <a:solidFill>
                  <a:prstClr val="black"/>
                </a:solidFill>
              </a:rPr>
              <a:t>due to fee-for-service Medicaid.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13FCF37-83FD-C54F-BFBA-64E3EC55F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</a:t>
            </a:r>
          </a:p>
        </p:txBody>
      </p:sp>
    </p:spTree>
    <p:extLst>
      <p:ext uri="{BB962C8B-B14F-4D97-AF65-F5344CB8AC3E}">
        <p14:creationId xmlns:p14="http://schemas.microsoft.com/office/powerpoint/2010/main" val="3255056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807EE5-7709-0248-97AB-9A98727A7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3CBD83-ABB4-F743-8469-5A38C6F634A9}"/>
              </a:ext>
            </a:extLst>
          </p:cNvPr>
          <p:cNvSpPr/>
          <p:nvPr/>
        </p:nvSpPr>
        <p:spPr>
          <a:xfrm>
            <a:off x="5111356" y="1190940"/>
            <a:ext cx="4342063" cy="57417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331" tIns="10666" rIns="21331" bIns="10666" rtlCol="0" anchor="ctr"/>
          <a:lstStyle/>
          <a:p>
            <a:pPr algn="ctr"/>
            <a:endParaRPr lang="en-US" sz="3085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C74A8D-1E1E-824D-818C-2D47D69BB302}"/>
              </a:ext>
            </a:extLst>
          </p:cNvPr>
          <p:cNvSpPr/>
          <p:nvPr/>
        </p:nvSpPr>
        <p:spPr>
          <a:xfrm>
            <a:off x="574719" y="1605916"/>
            <a:ext cx="13674681" cy="13612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3311" tIns="127987" rIns="213311" bIns="213311" rtlCol="0" anchor="t" anchorCtr="0"/>
          <a:lstStyle/>
          <a:p>
            <a:pPr marL="42662">
              <a:spcAft>
                <a:spcPts val="840"/>
              </a:spcAft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Pre-implementation findings since the release of the safety bundle (January 2019) demonstrate the need for a different care model addressing patient adherence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1B7DB20-DDBF-D34E-B5D2-F5A168C461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962590"/>
            <a:ext cx="6180275" cy="38475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1C58996-3FA6-7643-B016-B0A008C246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76782" y="2962590"/>
            <a:ext cx="6180275" cy="3249987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874DF8DF-4C8A-BF4B-B067-376E6DA9F9EC}"/>
              </a:ext>
            </a:extLst>
          </p:cNvPr>
          <p:cNvSpPr/>
          <p:nvPr/>
        </p:nvSpPr>
        <p:spPr>
          <a:xfrm>
            <a:off x="731520" y="7086210"/>
            <a:ext cx="61802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*Notably, MFM eliminated 3-day blood pressure check by Q4 due to patient adherence difficulties</a:t>
            </a:r>
          </a:p>
        </p:txBody>
      </p:sp>
    </p:spTree>
    <p:extLst>
      <p:ext uri="{BB962C8B-B14F-4D97-AF65-F5344CB8AC3E}">
        <p14:creationId xmlns:p14="http://schemas.microsoft.com/office/powerpoint/2010/main" val="997636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807EE5-7709-0248-97AB-9A98727A7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3CBD83-ABB4-F743-8469-5A38C6F634A9}"/>
              </a:ext>
            </a:extLst>
          </p:cNvPr>
          <p:cNvSpPr/>
          <p:nvPr/>
        </p:nvSpPr>
        <p:spPr>
          <a:xfrm>
            <a:off x="5111356" y="1190940"/>
            <a:ext cx="4342063" cy="57417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331" tIns="10666" rIns="21331" bIns="10666" rtlCol="0" anchor="ctr"/>
          <a:lstStyle/>
          <a:p>
            <a:pPr algn="ctr"/>
            <a:endParaRPr lang="en-US" sz="3085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C74A8D-1E1E-824D-818C-2D47D69BB302}"/>
              </a:ext>
            </a:extLst>
          </p:cNvPr>
          <p:cNvSpPr/>
          <p:nvPr/>
        </p:nvSpPr>
        <p:spPr>
          <a:xfrm>
            <a:off x="574719" y="1605916"/>
            <a:ext cx="13674681" cy="13612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3311" tIns="127987" rIns="213311" bIns="213311" rtlCol="0" anchor="t" anchorCtr="0"/>
          <a:lstStyle/>
          <a:p>
            <a:pPr marL="42662">
              <a:spcAft>
                <a:spcPts val="840"/>
              </a:spcAft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Pre-implementation findings since the release of the safety bundle (January 2019) demonstrate the need for a different care model addressing patient adherence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74DF8DF-4C8A-BF4B-B067-376E6DA9F9EC}"/>
              </a:ext>
            </a:extLst>
          </p:cNvPr>
          <p:cNvSpPr/>
          <p:nvPr/>
        </p:nvSpPr>
        <p:spPr>
          <a:xfrm>
            <a:off x="731521" y="7238610"/>
            <a:ext cx="58597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*As more patients were told to return in 7-10 days, % of adherence decreased.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2964EE4-1CDE-4144-9E21-81C7E4E26A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958" y="2867447"/>
            <a:ext cx="6176837" cy="416936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00C8063-B49A-5C40-9C85-5ED187868A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76781" y="2867447"/>
            <a:ext cx="6180273" cy="3525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612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975BFE0-933F-D84D-8B9B-001A94095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19" y="1920240"/>
            <a:ext cx="9453584" cy="4920827"/>
          </a:xfrm>
        </p:spPr>
        <p:txBody>
          <a:bodyPr/>
          <a:lstStyle/>
          <a:p>
            <a:r>
              <a:rPr lang="en-US" sz="2800" dirty="0">
                <a:solidFill>
                  <a:prstClr val="black"/>
                </a:solidFill>
              </a:rPr>
              <a:t>Expect formal launch of study in April: unlikely now due to Covid-19</a:t>
            </a:r>
          </a:p>
          <a:p>
            <a:r>
              <a:rPr lang="en-US" sz="2800" dirty="0">
                <a:solidFill>
                  <a:prstClr val="black"/>
                </a:solidFill>
              </a:rPr>
              <a:t>Currently in conversation with state Medicaid and our health system about reimbursement for these services.</a:t>
            </a:r>
          </a:p>
          <a:p>
            <a:r>
              <a:rPr lang="en-US" sz="2800" dirty="0">
                <a:solidFill>
                  <a:prstClr val="black"/>
                </a:solidFill>
              </a:rPr>
              <a:t>Expanding research with the third site</a:t>
            </a:r>
          </a:p>
          <a:p>
            <a:r>
              <a:rPr lang="en-US" sz="2800" dirty="0">
                <a:solidFill>
                  <a:prstClr val="black"/>
                </a:solidFill>
              </a:rPr>
              <a:t>Article in </a:t>
            </a:r>
            <a:r>
              <a:rPr lang="en-US" sz="2800" dirty="0" err="1">
                <a:solidFill>
                  <a:prstClr val="black"/>
                </a:solidFill>
              </a:rPr>
              <a:t>OBGManagement</a:t>
            </a:r>
            <a:r>
              <a:rPr lang="en-US" sz="2800" dirty="0">
                <a:solidFill>
                  <a:prstClr val="black"/>
                </a:solidFill>
              </a:rPr>
              <a:t> “Break that Practice Habit” </a:t>
            </a:r>
          </a:p>
          <a:p>
            <a:r>
              <a:rPr lang="en-US" sz="2800" dirty="0">
                <a:solidFill>
                  <a:prstClr val="black"/>
                </a:solidFill>
              </a:rPr>
              <a:t>Present findings at High Value Practice Academic Alliance</a:t>
            </a:r>
          </a:p>
          <a:p>
            <a:r>
              <a:rPr lang="en-US" sz="2800" dirty="0">
                <a:solidFill>
                  <a:prstClr val="black"/>
                </a:solidFill>
              </a:rPr>
              <a:t>Launching new IRB approved survey to bring in the patient voice</a:t>
            </a:r>
          </a:p>
          <a:p>
            <a:endParaRPr lang="en-US" sz="28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71D0590-A212-234A-83D2-1E177E921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 &amp; Lessons Learned</a:t>
            </a:r>
          </a:p>
        </p:txBody>
      </p:sp>
    </p:spTree>
    <p:extLst>
      <p:ext uri="{BB962C8B-B14F-4D97-AF65-F5344CB8AC3E}">
        <p14:creationId xmlns:p14="http://schemas.microsoft.com/office/powerpoint/2010/main" val="3629205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6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559A8"/>
      </a:accent1>
      <a:accent2>
        <a:srgbClr val="186EB3"/>
      </a:accent2>
      <a:accent3>
        <a:srgbClr val="009999"/>
      </a:accent3>
      <a:accent4>
        <a:srgbClr val="78AB41"/>
      </a:accent4>
      <a:accent5>
        <a:srgbClr val="D6732A"/>
      </a:accent5>
      <a:accent6>
        <a:srgbClr val="AE333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547</Words>
  <Application>Microsoft Office PowerPoint</Application>
  <PresentationFormat>Custom</PresentationFormat>
  <Paragraphs>59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Britannic Bold</vt:lpstr>
      <vt:lpstr>Calibri</vt:lpstr>
      <vt:lpstr>Office Theme</vt:lpstr>
      <vt:lpstr>PowerPoint Presentation</vt:lpstr>
      <vt:lpstr>Rationale</vt:lpstr>
      <vt:lpstr>Setting &amp; Population</vt:lpstr>
      <vt:lpstr>Critical Early Steps</vt:lpstr>
      <vt:lpstr>Strategies</vt:lpstr>
      <vt:lpstr>Challenges</vt:lpstr>
      <vt:lpstr>Findings</vt:lpstr>
      <vt:lpstr>Findings</vt:lpstr>
      <vt:lpstr>Next Steps &amp; Lessons Learned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</dc:creator>
  <cp:lastModifiedBy>Janna Webbon</cp:lastModifiedBy>
  <cp:revision>19</cp:revision>
  <dcterms:created xsi:type="dcterms:W3CDTF">2020-03-01T23:35:47Z</dcterms:created>
  <dcterms:modified xsi:type="dcterms:W3CDTF">2020-03-16T22:59:46Z</dcterms:modified>
</cp:coreProperties>
</file>