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9" r:id="rId3"/>
    <p:sldId id="270" r:id="rId4"/>
    <p:sldId id="280" r:id="rId5"/>
    <p:sldId id="272" r:id="rId6"/>
    <p:sldId id="287" r:id="rId7"/>
    <p:sldId id="313" r:id="rId8"/>
    <p:sldId id="289" r:id="rId9"/>
    <p:sldId id="290" r:id="rId10"/>
    <p:sldId id="291" r:id="rId11"/>
    <p:sldId id="288" r:id="rId12"/>
    <p:sldId id="279" r:id="rId13"/>
    <p:sldId id="282" r:id="rId14"/>
  </p:sldIdLst>
  <p:sldSz cx="14630400" cy="8229600"/>
  <p:notesSz cx="6858000" cy="9144000"/>
  <p:defaultTextStyle>
    <a:defPPr>
      <a:defRPr lang="en-US"/>
    </a:defPPr>
    <a:lvl1pPr marL="0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 Office User" initials="MOU" lastIdx="4" clrIdx="0"/>
  <p:cmAuthor id="1" name="Michael Parchman" initials="MP" lastIdx="4" clrIdx="1"/>
  <p:cmAuthor id="2" name="Lauren" initials="" lastIdx="4" clrIdx="2"/>
  <p:cmAuthor id="3" name="Mafi, John N." initials="MJN" lastIdx="12" clrIdx="3">
    <p:extLst>
      <p:ext uri="{19B8F6BF-5375-455C-9EA6-DF929625EA0E}">
        <p15:presenceInfo xmlns:p15="http://schemas.microsoft.com/office/powerpoint/2012/main" userId="S::jmafi@mednet.ucla.edu::388060e0-e4ae-43b7-9cd2-ec18edf45c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38"/>
    <p:restoredTop sz="94643"/>
  </p:normalViewPr>
  <p:slideViewPr>
    <p:cSldViewPr snapToGrid="0" snapToObjects="1">
      <p:cViewPr varScale="1">
        <p:scale>
          <a:sx n="82" d="100"/>
          <a:sy n="82" d="100"/>
        </p:scale>
        <p:origin x="60" y="45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9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03-17T12:32:52.100" idx="12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03-17T12:32:06.603" idx="9">
    <p:pos x="10" y="10"/>
    <p:text>Move these slides earlier 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03-17T12:32:12.710" idx="10">
    <p:pos x="10" y="10"/>
    <p:text>Move these slides earlier</p:text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0A6D69-7887-C34B-A99D-C4599D89D1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AB0F02-CB9A-DC43-8B28-7501F31B4F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8F4D4-7505-F745-BF64-BEC92E4F791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23246-8AC1-3440-A478-1562BDEEA8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C1A3FD-B3F4-A141-8209-2FF0D4C62E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BC5C5-F334-8E49-BFC2-8CD120F63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03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68A9E-28AC-6849-B489-783F0F0584D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0F615-9F9E-8C4B-9C37-78B025520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3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Author list: Don’t split names onto two lines (e.g., “Jimmy [break] Smith”). If that happens, use a new line, unless you need the space. </a:t>
            </a:r>
            <a:r>
              <a:rPr lang="en-US" b="1" dirty="0"/>
              <a:t>Bold the first names of anybody who’s presenting</a:t>
            </a:r>
            <a:r>
              <a:rPr lang="en-US" dirty="0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Intro/methods/result: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6C2670-3342-473C-969D-FDFF399F20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516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51565C-31FF-4D56-AA2E-350DAF96C05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775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9721BE9-F0B7-D949-93F5-14E5B40D7163}"/>
              </a:ext>
            </a:extLst>
          </p:cNvPr>
          <p:cNvSpPr/>
          <p:nvPr userDrawn="1"/>
        </p:nvSpPr>
        <p:spPr>
          <a:xfrm>
            <a:off x="0" y="5140410"/>
            <a:ext cx="14630400" cy="13230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97CC9D-7589-1847-B9DB-8A4CEC3D8225}"/>
              </a:ext>
            </a:extLst>
          </p:cNvPr>
          <p:cNvSpPr/>
          <p:nvPr userDrawn="1"/>
        </p:nvSpPr>
        <p:spPr>
          <a:xfrm>
            <a:off x="0" y="0"/>
            <a:ext cx="14630400" cy="509760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38667"/>
            <a:ext cx="12435840" cy="3383206"/>
          </a:xfrm>
        </p:spPr>
        <p:txBody>
          <a:bodyPr anchor="b" anchorCtr="1"/>
          <a:lstStyle>
            <a:lvl1pPr algn="ctr">
              <a:lnSpc>
                <a:spcPts val="8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620" y="5390812"/>
            <a:ext cx="13760762" cy="9164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F851CF3-F88F-2C46-989E-52079110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4069" y="6723485"/>
            <a:ext cx="2339235" cy="110138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516DD76-641B-DD48-95B9-9ABC975138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414418" y="6723485"/>
            <a:ext cx="5128176" cy="119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63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231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4913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E29E-3C96-417B-A20E-398A16E821F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0330-2369-464A-81A6-193581DF6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95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E29E-3C96-417B-A20E-398A16E821F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0330-2369-464A-81A6-193581DF6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11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1" y="2051688"/>
            <a:ext cx="12618720" cy="342328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1" y="5507358"/>
            <a:ext cx="12618720" cy="180022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E29E-3C96-417B-A20E-398A16E821F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0330-2369-464A-81A6-193581DF6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08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E29E-3C96-417B-A20E-398A16E821F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0330-2369-464A-81A6-193581DF6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63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2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7" y="2017396"/>
            <a:ext cx="6189344" cy="98869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7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1" y="2017396"/>
            <a:ext cx="6219826" cy="98869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1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E29E-3C96-417B-A20E-398A16E821F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0330-2369-464A-81A6-193581DF6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7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E29E-3C96-417B-A20E-398A16E821F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0330-2369-464A-81A6-193581DF6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62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E29E-3C96-417B-A20E-398A16E821F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0330-2369-464A-81A6-193581DF6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5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5" cy="192024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2"/>
            <a:ext cx="7406640" cy="5848350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5" cy="4573906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E29E-3C96-417B-A20E-398A16E821F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0330-2369-464A-81A6-193581DF6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6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52AB4F9-FD9F-AB45-B0EB-723EB6DB1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C00465-CE10-D941-879F-B446BB4B1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24762" y="7010401"/>
            <a:ext cx="2097638" cy="98763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77012D1-5CEE-7E4F-AB09-931A51577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7875980" y="7186613"/>
            <a:ext cx="3925261" cy="91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144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5" cy="192024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2"/>
            <a:ext cx="7406640" cy="584835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5" cy="4573906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E29E-3C96-417B-A20E-398A16E821F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0330-2369-464A-81A6-193581DF6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60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E29E-3C96-417B-A20E-398A16E821F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0330-2369-464A-81A6-193581DF6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13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1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1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E29E-3C96-417B-A20E-398A16E821F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0330-2369-464A-81A6-193581DF6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8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368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53292E8-2A0E-EA48-B24F-EB7095A5F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920240"/>
            <a:ext cx="6464301" cy="4920827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4C367-BE49-8644-9ED0-312F627988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24762" y="7010401"/>
            <a:ext cx="2097638" cy="987638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36ACD36-0B7C-9546-BA8B-2FCDDC8F816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434579" y="1920240"/>
            <a:ext cx="6464301" cy="4920827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B701013-3F48-9B48-A0DD-560EF2D055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7875980" y="7186613"/>
            <a:ext cx="3925261" cy="91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77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Britannic Bold" panose="020B0903060703020204" pitchFamily="34" charset="77"/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Britannic Bold" panose="020B0903060703020204" pitchFamily="34" charset="77"/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519F5B-9271-6444-9FED-97698F4695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24762" y="7010401"/>
            <a:ext cx="2097638" cy="987638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97B881B-BE81-004D-A8D7-74AEB25DA07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1520" y="2750820"/>
            <a:ext cx="6464301" cy="40902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7147DA3-D19E-5746-BDA6-04D6746C0EA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434579" y="2750820"/>
            <a:ext cx="6464301" cy="40902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E529FCA-AF5C-BF41-8783-B373F48EBF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7875980" y="7186613"/>
            <a:ext cx="3925261" cy="91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73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D8E7E4-BDBC-D84D-86A4-46161F9B7C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24762" y="7010401"/>
            <a:ext cx="2097638" cy="98763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082F3BB-6F87-EC4A-9F33-4F5358CDD6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7875980" y="7186613"/>
            <a:ext cx="3925261" cy="91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2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90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C5CFF3-806D-EF46-AE09-354538C99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9732" y="327660"/>
            <a:ext cx="7989147" cy="70237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167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8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011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48640" rtl="0" eaLnBrk="1" latinLnBrk="0" hangingPunct="1">
        <a:spcBef>
          <a:spcPct val="0"/>
        </a:spcBef>
        <a:buNone/>
        <a:defRPr sz="6600" kern="1200">
          <a:solidFill>
            <a:schemeClr val="accent6"/>
          </a:solidFill>
          <a:latin typeface="Britannic Bold" panose="020B0903060703020204" pitchFamily="34" charset="77"/>
          <a:ea typeface="+mj-ea"/>
          <a:cs typeface="+mj-cs"/>
        </a:defRPr>
      </a:lvl1pPr>
    </p:titleStyle>
    <p:bodyStyle>
      <a:lvl1pPr marL="548640" indent="-365760" algn="l" defTabSz="548640" rtl="0" eaLnBrk="1" latinLnBrk="0" hangingPunct="1">
        <a:spcBef>
          <a:spcPts val="1600"/>
        </a:spcBef>
        <a:buClr>
          <a:schemeClr val="accent2"/>
        </a:buClr>
        <a:buFont typeface="Arial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97280" indent="-365760" algn="l" defTabSz="548640" rtl="0" eaLnBrk="1" latinLnBrk="0" hangingPunct="1">
        <a:spcBef>
          <a:spcPts val="1600"/>
        </a:spcBef>
        <a:buClr>
          <a:schemeClr val="accent2"/>
        </a:buClr>
        <a:buFont typeface="Arial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645920" indent="-365760" algn="l" defTabSz="548640" rtl="0" eaLnBrk="1" latinLnBrk="0" hangingPunct="1">
        <a:spcBef>
          <a:spcPts val="1600"/>
        </a:spcBef>
        <a:buClr>
          <a:schemeClr val="tx1">
            <a:lumMod val="50000"/>
            <a:lumOff val="50000"/>
          </a:schemeClr>
        </a:buClr>
        <a:buFont typeface="Arial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94560" indent="-365760" algn="l" defTabSz="548640" rtl="0" eaLnBrk="1" latinLnBrk="0" hangingPunct="1">
        <a:spcBef>
          <a:spcPts val="1600"/>
        </a:spcBef>
        <a:buClr>
          <a:schemeClr val="tx1">
            <a:lumMod val="50000"/>
            <a:lumOff val="50000"/>
          </a:schemeClr>
        </a:buClr>
        <a:buFont typeface="Arial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200" indent="-365760" algn="l" defTabSz="548640" rtl="0" eaLnBrk="1" latinLnBrk="0" hangingPunct="1">
        <a:spcBef>
          <a:spcPts val="1600"/>
        </a:spcBef>
        <a:buClr>
          <a:schemeClr val="tx1">
            <a:lumMod val="50000"/>
            <a:lumOff val="50000"/>
          </a:schemeClr>
        </a:buClr>
        <a:buFont typeface="Arial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2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2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CE29E-3C96-417B-A20E-398A16E821F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2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2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20330-2369-464A-81A6-193581DF6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1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4F4B92-CB43-DE41-95E6-C76153421497}"/>
              </a:ext>
            </a:extLst>
          </p:cNvPr>
          <p:cNvSpPr/>
          <p:nvPr/>
        </p:nvSpPr>
        <p:spPr>
          <a:xfrm>
            <a:off x="0" y="5140410"/>
            <a:ext cx="14630400" cy="13230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D70370-E93F-4514-A27C-F3366B01BF17}"/>
              </a:ext>
            </a:extLst>
          </p:cNvPr>
          <p:cNvSpPr/>
          <p:nvPr/>
        </p:nvSpPr>
        <p:spPr>
          <a:xfrm>
            <a:off x="5111356" y="1190940"/>
            <a:ext cx="4342063" cy="5741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331" tIns="10666" rIns="21331" bIns="10666" rtlCol="0" anchor="ctr"/>
          <a:lstStyle/>
          <a:p>
            <a:pPr algn="ctr"/>
            <a:endParaRPr lang="en-US" sz="308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8733BE-059C-47B7-9415-5ADF2F3024F1}"/>
              </a:ext>
            </a:extLst>
          </p:cNvPr>
          <p:cNvSpPr/>
          <p:nvPr/>
        </p:nvSpPr>
        <p:spPr>
          <a:xfrm>
            <a:off x="2587361" y="1213887"/>
            <a:ext cx="9390050" cy="3077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bg1"/>
                </a:solidFill>
                <a:latin typeface="Britannic Bold" panose="020B0903060703020204" pitchFamily="34" charset="77"/>
                <a:cs typeface="Arial" panose="020B0604020202020204" pitchFamily="34" charset="0"/>
              </a:rPr>
              <a:t>Overuse of Opioids for Chronic Pain in Primary Care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3C350D-E51C-A04D-9844-AB571D3B7095}"/>
              </a:ext>
            </a:extLst>
          </p:cNvPr>
          <p:cNvSpPr txBox="1"/>
          <p:nvPr/>
        </p:nvSpPr>
        <p:spPr>
          <a:xfrm>
            <a:off x="446620" y="5438906"/>
            <a:ext cx="13760762" cy="8683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Roberto Diaz del Carpio MD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Medicine, Jacobs School of Medicine | Buffalo, NY</a:t>
            </a:r>
          </a:p>
        </p:txBody>
      </p:sp>
    </p:spTree>
    <p:extLst>
      <p:ext uri="{BB962C8B-B14F-4D97-AF65-F5344CB8AC3E}">
        <p14:creationId xmlns:p14="http://schemas.microsoft.com/office/powerpoint/2010/main" val="4227925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628F3EE-07DC-CD4E-A51F-000B4720984D}"/>
              </a:ext>
            </a:extLst>
          </p:cNvPr>
          <p:cNvSpPr txBox="1">
            <a:spLocks/>
          </p:cNvSpPr>
          <p:nvPr/>
        </p:nvSpPr>
        <p:spPr>
          <a:xfrm>
            <a:off x="864869" y="316532"/>
            <a:ext cx="12214460" cy="5431156"/>
          </a:xfrm>
          <a:prstGeom prst="rect">
            <a:avLst/>
          </a:prstGeom>
        </p:spPr>
        <p:txBody>
          <a:bodyPr/>
          <a:lstStyle>
            <a:lvl1pPr marL="548640" indent="-365760" algn="l" defTabSz="548640" rtl="0" eaLnBrk="1" latinLnBrk="0" hangingPunct="1">
              <a:spcBef>
                <a:spcPts val="1600"/>
              </a:spcBef>
              <a:buClr>
                <a:schemeClr val="accent2"/>
              </a:buClr>
              <a:buFont typeface="Arial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97280" indent="-365760" algn="l" defTabSz="548640" rtl="0" eaLnBrk="1" latinLnBrk="0" hangingPunct="1">
              <a:spcBef>
                <a:spcPts val="1600"/>
              </a:spcBef>
              <a:buClr>
                <a:schemeClr val="accent2"/>
              </a:buClr>
              <a:buFont typeface="Arial"/>
              <a:buChar char="–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645920" indent="-365760" algn="l" defTabSz="548640" rtl="0" eaLnBrk="1" latinLnBrk="0" hangingPunct="1">
              <a:spcBef>
                <a:spcPts val="16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94560" indent="-365760" algn="l" defTabSz="548640" rtl="0" eaLnBrk="1" latinLnBrk="0" hangingPunct="1">
              <a:spcBef>
                <a:spcPts val="16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200" indent="-365760" algn="l" defTabSz="548640" rtl="0" eaLnBrk="1" latinLnBrk="0" hangingPunct="1">
              <a:spcBef>
                <a:spcPts val="16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>
              <a:buFont typeface="Arial"/>
              <a:buNone/>
            </a:pPr>
            <a:r>
              <a:rPr lang="en-US" sz="3200" b="1" dirty="0"/>
              <a:t>Long-Term Opioid Therapy 8 weeks post intervention in a Primary Care Center. Buffalo, NY. March 2020.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26292D-1219-874A-B40A-A2C1D79A1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062" y="1600200"/>
            <a:ext cx="9680028" cy="55494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71F024-633D-3241-897E-8E7B33BFA053}"/>
              </a:ext>
            </a:extLst>
          </p:cNvPr>
          <p:cNvSpPr txBox="1"/>
          <p:nvPr/>
        </p:nvSpPr>
        <p:spPr>
          <a:xfrm>
            <a:off x="12533586" y="1939159"/>
            <a:ext cx="1340069" cy="48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n: 110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454D82-30E1-9C4C-96E6-D224BA48760B}"/>
              </a:ext>
            </a:extLst>
          </p:cNvPr>
          <p:cNvSpPr txBox="1"/>
          <p:nvPr/>
        </p:nvSpPr>
        <p:spPr>
          <a:xfrm>
            <a:off x="12533586" y="2544156"/>
            <a:ext cx="1340069" cy="48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n: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80815D-2B7F-A042-B1F8-1075582D453A}"/>
              </a:ext>
            </a:extLst>
          </p:cNvPr>
          <p:cNvSpPr txBox="1"/>
          <p:nvPr/>
        </p:nvSpPr>
        <p:spPr>
          <a:xfrm>
            <a:off x="12533586" y="3149153"/>
            <a:ext cx="1340069" cy="48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n: 8</a:t>
            </a:r>
          </a:p>
        </p:txBody>
      </p:sp>
    </p:spTree>
    <p:extLst>
      <p:ext uri="{BB962C8B-B14F-4D97-AF65-F5344CB8AC3E}">
        <p14:creationId xmlns:p14="http://schemas.microsoft.com/office/powerpoint/2010/main" val="1215692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6098FA-7BC4-6447-9BFB-BFC121123A88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780D16-5A16-1340-B792-0E64BD40A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920240"/>
            <a:ext cx="9952521" cy="4920827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sz="3200" b="1" dirty="0">
                <a:solidFill>
                  <a:schemeClr val="bg1"/>
                </a:solidFill>
              </a:rPr>
              <a:t>Listen to patient and clinician stories </a:t>
            </a:r>
            <a:r>
              <a:rPr lang="en-US" sz="3200" dirty="0">
                <a:solidFill>
                  <a:schemeClr val="bg1"/>
                </a:solidFill>
              </a:rPr>
              <a:t>about chronic pain experiences.</a:t>
            </a:r>
          </a:p>
          <a:p>
            <a:pPr>
              <a:buClr>
                <a:schemeClr val="bg1"/>
              </a:buClr>
            </a:pPr>
            <a:r>
              <a:rPr lang="en-US" sz="3200" b="1" dirty="0">
                <a:solidFill>
                  <a:schemeClr val="bg1"/>
                </a:solidFill>
              </a:rPr>
              <a:t>Chart review </a:t>
            </a:r>
            <a:r>
              <a:rPr lang="en-US" sz="3200" dirty="0">
                <a:solidFill>
                  <a:schemeClr val="bg1"/>
                </a:solidFill>
              </a:rPr>
              <a:t>to learn the untold story from administrative data</a:t>
            </a:r>
          </a:p>
          <a:p>
            <a:pPr>
              <a:buClr>
                <a:schemeClr val="bg1"/>
              </a:buClr>
            </a:pPr>
            <a:r>
              <a:rPr lang="en-US" sz="3200" b="1" dirty="0">
                <a:solidFill>
                  <a:schemeClr val="bg1"/>
                </a:solidFill>
              </a:rPr>
              <a:t>Engage your team/practice early.</a:t>
            </a:r>
          </a:p>
          <a:p>
            <a:pPr>
              <a:buClr>
                <a:schemeClr val="bg1"/>
              </a:buClr>
            </a:pPr>
            <a:r>
              <a:rPr lang="en-US" sz="3200" b="1" dirty="0">
                <a:solidFill>
                  <a:schemeClr val="bg1"/>
                </a:solidFill>
              </a:rPr>
              <a:t>Use evidence </a:t>
            </a:r>
            <a:r>
              <a:rPr lang="en-US" sz="3200" dirty="0">
                <a:solidFill>
                  <a:schemeClr val="bg1"/>
                </a:solidFill>
              </a:rPr>
              <a:t>to guide your intervention strategy.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6F2BAB-6533-F647-B832-60AFB404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 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104460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81DBAA-5C9D-A948-A26B-FE53D9EF5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920240"/>
            <a:ext cx="7016817" cy="4920827"/>
          </a:xfrm>
        </p:spPr>
        <p:txBody>
          <a:bodyPr/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Sustainability plan, write study protocol, statistical analysis, register study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Analyze data from control practices, Implement in other practices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9896E1-1189-924E-98ED-4338C7BCE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3AE018-8D6E-874D-8040-ED1283EABDE7}"/>
              </a:ext>
            </a:extLst>
          </p:cNvPr>
          <p:cNvSpPr/>
          <p:nvPr/>
        </p:nvSpPr>
        <p:spPr>
          <a:xfrm>
            <a:off x="7965802" y="-2570045"/>
            <a:ext cx="13937298" cy="3370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182880">
              <a:spcAft>
                <a:spcPts val="2400"/>
              </a:spcAft>
              <a:buClr>
                <a:schemeClr val="accent6"/>
              </a:buClr>
            </a:pPr>
            <a:endParaRPr lang="en-US" sz="4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8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741FEF-287E-2949-B55B-4FB5E211F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920240"/>
            <a:ext cx="8531013" cy="492082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When prescribing long-term opioid therapy for chronic pain, the </a:t>
            </a:r>
            <a:r>
              <a:rPr lang="en-US" sz="2800" b="1" dirty="0">
                <a:solidFill>
                  <a:prstClr val="black"/>
                </a:solidFill>
              </a:rPr>
              <a:t>potential for harm often outweighs the potential for benefit.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Erie County has a </a:t>
            </a:r>
            <a:r>
              <a:rPr lang="en-US" sz="2800" b="1" dirty="0">
                <a:solidFill>
                  <a:prstClr val="black"/>
                </a:solidFill>
              </a:rPr>
              <a:t>high rate of opioid overdose and death</a:t>
            </a:r>
            <a:r>
              <a:rPr lang="en-US" sz="2800" dirty="0">
                <a:solidFill>
                  <a:prstClr val="black"/>
                </a:solidFill>
              </a:rPr>
              <a:t>, and many of our clinics do not have a consistent and safe approach to managing long-term opioid therapy in our patient population.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4CF13C-105B-C94C-A199-6D495BDF1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Overused Service &amp; Rationale</a:t>
            </a:r>
          </a:p>
        </p:txBody>
      </p:sp>
    </p:spTree>
    <p:extLst>
      <p:ext uri="{BB962C8B-B14F-4D97-AF65-F5344CB8AC3E}">
        <p14:creationId xmlns:p14="http://schemas.microsoft.com/office/powerpoint/2010/main" val="2913297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E162B0-2A75-3F4A-9E0A-9CF0ED4DC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853" y="1949025"/>
            <a:ext cx="10444480" cy="492082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Hertel Elmwood Primary Care Internal Medicine Center.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	</a:t>
            </a:r>
            <a:r>
              <a:rPr lang="en-US" sz="2800" b="1" dirty="0">
                <a:solidFill>
                  <a:schemeClr val="accent6"/>
                </a:solidFill>
              </a:rPr>
              <a:t>5</a:t>
            </a:r>
            <a:r>
              <a:rPr lang="en-US" sz="2800" dirty="0"/>
              <a:t> general internists		</a:t>
            </a:r>
            <a:r>
              <a:rPr lang="en-US" sz="2800" b="1" dirty="0">
                <a:solidFill>
                  <a:schemeClr val="accent6"/>
                </a:solidFill>
              </a:rPr>
              <a:t>	1 </a:t>
            </a:r>
            <a:r>
              <a:rPr lang="en-US" sz="2800" dirty="0"/>
              <a:t>family physician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6"/>
                </a:solidFill>
              </a:rPr>
              <a:t>	1 </a:t>
            </a:r>
            <a:r>
              <a:rPr lang="en-US" sz="2800" dirty="0"/>
              <a:t>nurse practitioner			</a:t>
            </a:r>
            <a:r>
              <a:rPr lang="en-US" sz="2800" b="1" dirty="0">
                <a:solidFill>
                  <a:schemeClr val="accent6"/>
                </a:solidFill>
              </a:rPr>
              <a:t>32</a:t>
            </a:r>
            <a:r>
              <a:rPr lang="en-US" sz="2800" dirty="0"/>
              <a:t> internal medicine residents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	</a:t>
            </a:r>
            <a:r>
              <a:rPr lang="en-US" sz="2800" b="1" dirty="0">
                <a:solidFill>
                  <a:srgbClr val="C00000"/>
                </a:solidFill>
              </a:rPr>
              <a:t>110 on Long-term opioid therapy</a:t>
            </a:r>
          </a:p>
          <a:p>
            <a:pPr marL="0" indent="0">
              <a:buNone/>
            </a:pPr>
            <a:r>
              <a:rPr lang="en-US" sz="2800" b="1" dirty="0"/>
              <a:t>Patients</a:t>
            </a:r>
            <a:r>
              <a:rPr lang="en-US" sz="2800" dirty="0"/>
              <a:t> are predominantly uninsured or on Medicaid.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6236AA-E76F-6347-AD2D-A9FD26AC4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Setting</a:t>
            </a:r>
          </a:p>
        </p:txBody>
      </p:sp>
    </p:spTree>
    <p:extLst>
      <p:ext uri="{BB962C8B-B14F-4D97-AF65-F5344CB8AC3E}">
        <p14:creationId xmlns:p14="http://schemas.microsoft.com/office/powerpoint/2010/main" val="1269653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F6F6F5-56A9-414A-8359-599BFE1F9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1" y="1920240"/>
            <a:ext cx="9217151" cy="56459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</a:rPr>
              <a:t>Leadership engagement/set up an improvement team/ </a:t>
            </a:r>
            <a:r>
              <a:rPr lang="en-US" sz="2800" dirty="0">
                <a:solidFill>
                  <a:prstClr val="black"/>
                </a:solidFill>
              </a:rPr>
              <a:t>to gather and review baseline  encounter characteristics, engage clinical/clerical staff and redesign the long-term opioid therapy encounter.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</a:rPr>
              <a:t>Baseline Data Assessment </a:t>
            </a:r>
            <a:r>
              <a:rPr lang="en-US" sz="2800" dirty="0">
                <a:solidFill>
                  <a:prstClr val="black"/>
                </a:solidFill>
              </a:rPr>
              <a:t>(next slide) helped to prioritize key aspects of the long-term  encounter.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</a:rPr>
              <a:t>Re-design a standardized chronic pain encounter </a:t>
            </a:r>
            <a:r>
              <a:rPr lang="en-US" sz="2800" dirty="0">
                <a:solidFill>
                  <a:prstClr val="black"/>
                </a:solidFill>
              </a:rPr>
              <a:t>with workflows for front desk staff, nurses, medical assistants and clinicians, and with screening tools incorporated into each workflow.</a:t>
            </a:r>
            <a:endParaRPr lang="en-US" sz="2800" u="sng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13662D-AFC6-9C46-9248-278658773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Critical Steps</a:t>
            </a:r>
          </a:p>
        </p:txBody>
      </p:sp>
    </p:spTree>
    <p:extLst>
      <p:ext uri="{BB962C8B-B14F-4D97-AF65-F5344CB8AC3E}">
        <p14:creationId xmlns:p14="http://schemas.microsoft.com/office/powerpoint/2010/main" val="1419911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628F3EE-07DC-CD4E-A51F-000B4720984D}"/>
              </a:ext>
            </a:extLst>
          </p:cNvPr>
          <p:cNvSpPr txBox="1">
            <a:spLocks/>
          </p:cNvSpPr>
          <p:nvPr/>
        </p:nvSpPr>
        <p:spPr>
          <a:xfrm>
            <a:off x="864869" y="316532"/>
            <a:ext cx="12214460" cy="5431156"/>
          </a:xfrm>
          <a:prstGeom prst="rect">
            <a:avLst/>
          </a:prstGeom>
        </p:spPr>
        <p:txBody>
          <a:bodyPr/>
          <a:lstStyle>
            <a:lvl1pPr marL="548640" indent="-365760" algn="l" defTabSz="548640" rtl="0" eaLnBrk="1" latinLnBrk="0" hangingPunct="1">
              <a:spcBef>
                <a:spcPts val="1600"/>
              </a:spcBef>
              <a:buClr>
                <a:schemeClr val="accent2"/>
              </a:buClr>
              <a:buFont typeface="Arial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97280" indent="-365760" algn="l" defTabSz="548640" rtl="0" eaLnBrk="1" latinLnBrk="0" hangingPunct="1">
              <a:spcBef>
                <a:spcPts val="1600"/>
              </a:spcBef>
              <a:buClr>
                <a:schemeClr val="accent2"/>
              </a:buClr>
              <a:buFont typeface="Arial"/>
              <a:buChar char="–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645920" indent="-365760" algn="l" defTabSz="548640" rtl="0" eaLnBrk="1" latinLnBrk="0" hangingPunct="1">
              <a:spcBef>
                <a:spcPts val="16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94560" indent="-365760" algn="l" defTabSz="548640" rtl="0" eaLnBrk="1" latinLnBrk="0" hangingPunct="1">
              <a:spcBef>
                <a:spcPts val="16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200" indent="-365760" algn="l" defTabSz="548640" rtl="0" eaLnBrk="1" latinLnBrk="0" hangingPunct="1">
              <a:spcBef>
                <a:spcPts val="16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>
              <a:buFont typeface="Arial"/>
              <a:buNone/>
            </a:pPr>
            <a:r>
              <a:rPr lang="en-US" sz="3200" b="1" dirty="0"/>
              <a:t>Long-Term Opioid Therapy patient encounter characteristics in a Primary Care Center. Buffalo, NY. October 2019.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84F2B0-EF8C-814B-8534-A2456A8362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8"/>
          <a:stretch/>
        </p:blipFill>
        <p:spPr>
          <a:xfrm>
            <a:off x="1074419" y="1446705"/>
            <a:ext cx="12431028" cy="64700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F39ED2-6149-5F42-9BFF-CD693A5B2A12}"/>
              </a:ext>
            </a:extLst>
          </p:cNvPr>
          <p:cNvSpPr txBox="1"/>
          <p:nvPr/>
        </p:nvSpPr>
        <p:spPr>
          <a:xfrm>
            <a:off x="11981793" y="1072055"/>
            <a:ext cx="1371600" cy="48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N: 110</a:t>
            </a:r>
          </a:p>
        </p:txBody>
      </p:sp>
    </p:spTree>
    <p:extLst>
      <p:ext uri="{BB962C8B-B14F-4D97-AF65-F5344CB8AC3E}">
        <p14:creationId xmlns:p14="http://schemas.microsoft.com/office/powerpoint/2010/main" val="1694204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2479042" y="6339840"/>
            <a:ext cx="1828800" cy="112574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8229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44546A">
                    <a:lumMod val="50000"/>
                  </a:srgbClr>
                </a:solidFill>
                <a:latin typeface="Tahoma" pitchFamily="34" charset="0"/>
              </a:rPr>
              <a:t>Timeline </a:t>
            </a:r>
          </a:p>
        </p:txBody>
      </p:sp>
      <p:sp>
        <p:nvSpPr>
          <p:cNvPr id="13322" name="Line 13"/>
          <p:cNvSpPr>
            <a:spLocks noChangeShapeType="1"/>
          </p:cNvSpPr>
          <p:nvPr/>
        </p:nvSpPr>
        <p:spPr bwMode="auto">
          <a:xfrm flipV="1">
            <a:off x="4307839" y="6888481"/>
            <a:ext cx="7457441" cy="1"/>
          </a:xfrm>
          <a:prstGeom prst="line">
            <a:avLst/>
          </a:prstGeom>
          <a:noFill/>
          <a:ln w="76200" cmpd="sng">
            <a:solidFill>
              <a:schemeClr val="tx2">
                <a:lumMod val="50000"/>
              </a:schemeClr>
            </a:solidFill>
            <a:prstDash val="solid"/>
            <a:round/>
            <a:headEnd/>
            <a:tailEnd type="triangle" w="med" len="med"/>
          </a:ln>
        </p:spPr>
        <p:txBody>
          <a:bodyPr/>
          <a:lstStyle/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endParaRPr lang="en-US" sz="1620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1" y="7051040"/>
            <a:ext cx="238059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/>
            <a:r>
              <a:rPr lang="en-US" sz="2160" dirty="0">
                <a:solidFill>
                  <a:prstClr val="black"/>
                </a:solidFill>
                <a:latin typeface="Calibri"/>
              </a:rPr>
              <a:t>Nov-Dec 2019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10337" y="7021115"/>
            <a:ext cx="85344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/>
            <a:r>
              <a:rPr lang="en-US" sz="2160" dirty="0">
                <a:solidFill>
                  <a:prstClr val="black"/>
                </a:solidFill>
                <a:latin typeface="Calibri"/>
              </a:rPr>
              <a:t>Jan 20th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853448" y="7051040"/>
            <a:ext cx="107871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/>
            <a:r>
              <a:rPr lang="en-US" sz="2160" dirty="0">
                <a:solidFill>
                  <a:prstClr val="black"/>
                </a:solidFill>
                <a:latin typeface="Calibri"/>
              </a:rPr>
              <a:t>Feb- March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60642" y="2844801"/>
            <a:ext cx="1531721" cy="75713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097280"/>
            <a:r>
              <a:rPr lang="en-US" sz="2160" dirty="0">
                <a:solidFill>
                  <a:prstClr val="black"/>
                </a:solidFill>
                <a:latin typeface="Calibri"/>
              </a:rPr>
              <a:t>New CPM encounter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514082" y="3942081"/>
            <a:ext cx="0" cy="2905759"/>
          </a:xfrm>
          <a:prstGeom prst="straightConnector1">
            <a:avLst/>
          </a:prstGeom>
          <a:ln w="57150" cmpd="sng">
            <a:solidFill>
              <a:srgbClr val="222A35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00603" y="2239684"/>
            <a:ext cx="2479039" cy="1089529"/>
          </a:xfrm>
          <a:prstGeom prst="rect">
            <a:avLst/>
          </a:prstGeom>
          <a:noFill/>
          <a:ln>
            <a:solidFill>
              <a:srgbClr val="222A35"/>
            </a:solidFill>
          </a:ln>
        </p:spPr>
        <p:txBody>
          <a:bodyPr wrap="square" rtlCol="0">
            <a:spAutoFit/>
          </a:bodyPr>
          <a:lstStyle/>
          <a:p>
            <a:pPr defTabSz="1097280"/>
            <a:r>
              <a:rPr lang="en-US" sz="2160" dirty="0">
                <a:solidFill>
                  <a:srgbClr val="222A35"/>
                </a:solidFill>
                <a:latin typeface="Calibri"/>
              </a:rPr>
              <a:t>Engagement/Data dissemination/ Story telling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35680" y="4463257"/>
            <a:ext cx="2397761" cy="10895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1097280"/>
            <a:r>
              <a:rPr lang="en-US" sz="2160" dirty="0">
                <a:solidFill>
                  <a:srgbClr val="FF0000"/>
                </a:solidFill>
                <a:latin typeface="Calibri"/>
              </a:rPr>
              <a:t>Baseline data assessment/chart review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43526">
            <a:off x="6147740" y="1129347"/>
            <a:ext cx="721358" cy="721358"/>
          </a:xfrm>
          <a:prstGeom prst="rect">
            <a:avLst/>
          </a:prstGeom>
        </p:spPr>
      </p:pic>
      <p:cxnSp>
        <p:nvCxnSpPr>
          <p:cNvPr id="36" name="Straight Arrow Connector 35"/>
          <p:cNvCxnSpPr>
            <a:cxnSpLocks/>
          </p:cNvCxnSpPr>
          <p:nvPr/>
        </p:nvCxnSpPr>
        <p:spPr>
          <a:xfrm>
            <a:off x="10209048" y="2586595"/>
            <a:ext cx="0" cy="4261245"/>
          </a:xfrm>
          <a:prstGeom prst="straightConnector1">
            <a:avLst/>
          </a:prstGeom>
          <a:ln w="57150" cmpd="sng">
            <a:solidFill>
              <a:srgbClr val="222A35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103358" y="1402082"/>
            <a:ext cx="3032770" cy="108952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097280"/>
            <a:r>
              <a:rPr lang="en-US" sz="2160" dirty="0">
                <a:solidFill>
                  <a:prstClr val="black"/>
                </a:solidFill>
                <a:latin typeface="Calibri"/>
              </a:rPr>
              <a:t>Weekly feedback </a:t>
            </a:r>
          </a:p>
          <a:p>
            <a:pPr defTabSz="1097280"/>
            <a:r>
              <a:rPr lang="en-US" sz="2160" dirty="0">
                <a:solidFill>
                  <a:prstClr val="black"/>
                </a:solidFill>
                <a:latin typeface="Calibri"/>
              </a:rPr>
              <a:t>Workflow, education, templates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3078" y="2600957"/>
            <a:ext cx="1180122" cy="767080"/>
          </a:xfrm>
          <a:prstGeom prst="rect">
            <a:avLst/>
          </a:prstGeom>
        </p:spPr>
      </p:pic>
      <p:cxnSp>
        <p:nvCxnSpPr>
          <p:cNvPr id="58" name="Straight Arrow Connector 57"/>
          <p:cNvCxnSpPr/>
          <p:nvPr/>
        </p:nvCxnSpPr>
        <p:spPr>
          <a:xfrm>
            <a:off x="6180432" y="5724151"/>
            <a:ext cx="1" cy="1178560"/>
          </a:xfrm>
          <a:prstGeom prst="straightConnector1">
            <a:avLst/>
          </a:prstGeom>
          <a:ln w="57150" cmpd="sng">
            <a:solidFill>
              <a:srgbClr val="222A35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176579" y="4206241"/>
            <a:ext cx="0" cy="1503680"/>
          </a:xfrm>
          <a:prstGeom prst="line">
            <a:avLst/>
          </a:prstGeom>
          <a:ln w="57150" cmpd="sng">
            <a:solidFill>
              <a:srgbClr val="222A3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cxnSpLocks/>
          </p:cNvCxnSpPr>
          <p:nvPr/>
        </p:nvCxnSpPr>
        <p:spPr>
          <a:xfrm flipH="1" flipV="1">
            <a:off x="6040123" y="3333426"/>
            <a:ext cx="136456" cy="822015"/>
          </a:xfrm>
          <a:prstGeom prst="line">
            <a:avLst/>
          </a:prstGeom>
          <a:ln w="57150" cmpd="sng">
            <a:solidFill>
              <a:srgbClr val="222A3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2433324" y="0"/>
            <a:ext cx="9464040" cy="1590676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Britannic Bold" panose="020B0903060703020204" pitchFamily="34" charset="77"/>
              </a:rPr>
              <a:t>Timeline of Interventions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9000" y="1494223"/>
            <a:ext cx="1402080" cy="93472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6502" y="2428943"/>
            <a:ext cx="1962574" cy="1330021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25BD60D-BE56-2E4A-BA8A-42AD154D3B58}"/>
              </a:ext>
            </a:extLst>
          </p:cNvPr>
          <p:cNvCxnSpPr/>
          <p:nvPr/>
        </p:nvCxnSpPr>
        <p:spPr>
          <a:xfrm>
            <a:off x="5140960" y="5669281"/>
            <a:ext cx="1" cy="1178560"/>
          </a:xfrm>
          <a:prstGeom prst="straightConnector1">
            <a:avLst/>
          </a:prstGeom>
          <a:ln w="57150" cmpd="sng">
            <a:solidFill>
              <a:srgbClr val="222A35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6D23792-0867-E044-9B0C-69DEA65E0C9D}"/>
              </a:ext>
            </a:extLst>
          </p:cNvPr>
          <p:cNvSpPr txBox="1"/>
          <p:nvPr/>
        </p:nvSpPr>
        <p:spPr>
          <a:xfrm>
            <a:off x="4439075" y="7051040"/>
            <a:ext cx="149436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October 2019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7D390E6-65FB-924E-B88E-F18C52334FDC}"/>
              </a:ext>
            </a:extLst>
          </p:cNvPr>
          <p:cNvCxnSpPr>
            <a:cxnSpLocks/>
          </p:cNvCxnSpPr>
          <p:nvPr/>
        </p:nvCxnSpPr>
        <p:spPr>
          <a:xfrm>
            <a:off x="6821916" y="4587766"/>
            <a:ext cx="0" cy="2260074"/>
          </a:xfrm>
          <a:prstGeom prst="straightConnector1">
            <a:avLst/>
          </a:prstGeom>
          <a:ln w="57150" cmpd="sng">
            <a:solidFill>
              <a:srgbClr val="222A35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AEDF542-978F-7D4D-9111-6F67C2FB190D}"/>
              </a:ext>
            </a:extLst>
          </p:cNvPr>
          <p:cNvSpPr txBox="1"/>
          <p:nvPr/>
        </p:nvSpPr>
        <p:spPr>
          <a:xfrm>
            <a:off x="6399033" y="3769552"/>
            <a:ext cx="1531721" cy="75713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097280"/>
            <a:r>
              <a:rPr lang="en-US" sz="2160" dirty="0">
                <a:solidFill>
                  <a:prstClr val="black"/>
                </a:solidFill>
                <a:latin typeface="Calibri"/>
              </a:rPr>
              <a:t>Encounter re-design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820AF-7245-6A4E-B78E-E45F96EE32C5}"/>
              </a:ext>
            </a:extLst>
          </p:cNvPr>
          <p:cNvSpPr txBox="1"/>
          <p:nvPr/>
        </p:nvSpPr>
        <p:spPr>
          <a:xfrm>
            <a:off x="7985765" y="2342618"/>
            <a:ext cx="803109" cy="4879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RX</a:t>
            </a:r>
          </a:p>
        </p:txBody>
      </p:sp>
    </p:spTree>
    <p:extLst>
      <p:ext uri="{BB962C8B-B14F-4D97-AF65-F5344CB8AC3E}">
        <p14:creationId xmlns:p14="http://schemas.microsoft.com/office/powerpoint/2010/main" val="297648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31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D0BD7B-67DD-4E42-95CF-94B74F11C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55" y="599534"/>
            <a:ext cx="13389427" cy="22639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678616-4A13-7445-A19A-96F233F575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"/>
          <a:stretch/>
        </p:blipFill>
        <p:spPr>
          <a:xfrm>
            <a:off x="588255" y="3167742"/>
            <a:ext cx="9373892" cy="45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65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115656-BDC4-5A4B-A426-084ED15E39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6"/>
          <a:stretch/>
        </p:blipFill>
        <p:spPr>
          <a:xfrm>
            <a:off x="703845" y="1015366"/>
            <a:ext cx="13445291" cy="649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70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055F9F-3224-BA42-A636-9CBB5F1F9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179" y="0"/>
            <a:ext cx="7140365" cy="821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84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559A8"/>
      </a:accent1>
      <a:accent2>
        <a:srgbClr val="186EB3"/>
      </a:accent2>
      <a:accent3>
        <a:srgbClr val="009999"/>
      </a:accent3>
      <a:accent4>
        <a:srgbClr val="78AB41"/>
      </a:accent4>
      <a:accent5>
        <a:srgbClr val="D6732A"/>
      </a:accent5>
      <a:accent6>
        <a:srgbClr val="AE333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446</Words>
  <Application>Microsoft Office PowerPoint</Application>
  <PresentationFormat>Custom</PresentationFormat>
  <Paragraphs>54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Britannic Bold</vt:lpstr>
      <vt:lpstr>Calibri</vt:lpstr>
      <vt:lpstr>Calibri Light</vt:lpstr>
      <vt:lpstr>Tahoma</vt:lpstr>
      <vt:lpstr>Office Theme</vt:lpstr>
      <vt:lpstr>1_Office Theme</vt:lpstr>
      <vt:lpstr>PowerPoint Presentation</vt:lpstr>
      <vt:lpstr>Overused Service &amp; Rationale</vt:lpstr>
      <vt:lpstr>Setting</vt:lpstr>
      <vt:lpstr>Early Critical Steps</vt:lpstr>
      <vt:lpstr>PowerPoint Presentation</vt:lpstr>
      <vt:lpstr>Timeline of Interventions</vt:lpstr>
      <vt:lpstr>PowerPoint Presentation</vt:lpstr>
      <vt:lpstr>PowerPoint Presentation</vt:lpstr>
      <vt:lpstr>PowerPoint Presentation</vt:lpstr>
      <vt:lpstr>PowerPoint Presentation</vt:lpstr>
      <vt:lpstr>Key Lessons Learned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</dc:creator>
  <cp:lastModifiedBy>Janna Webbon</cp:lastModifiedBy>
  <cp:revision>37</cp:revision>
  <dcterms:created xsi:type="dcterms:W3CDTF">2020-03-01T23:35:47Z</dcterms:created>
  <dcterms:modified xsi:type="dcterms:W3CDTF">2020-03-18T15:22:34Z</dcterms:modified>
</cp:coreProperties>
</file>