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74" r:id="rId2"/>
  </p:sldIdLst>
  <p:sldSz cx="49377600" cy="32918400"/>
  <p:notesSz cx="6858000" cy="9144000"/>
  <p:embeddedFontLst>
    <p:embeddedFont>
      <p:font typeface="Britannic Bold" panose="020B0903060703020204" pitchFamily="34" charset="77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9952" userDrawn="1">
          <p15:clr>
            <a:srgbClr val="A4A3A4"/>
          </p15:clr>
        </p15:guide>
        <p15:guide id="3" pos="10368" userDrawn="1">
          <p15:clr>
            <a:srgbClr val="A4A3A4"/>
          </p15:clr>
        </p15:guide>
        <p15:guide id="4" pos="1152" userDrawn="1">
          <p15:clr>
            <a:srgbClr val="A4A3A4"/>
          </p15:clr>
        </p15:guide>
        <p15:guide id="5" pos="20736" userDrawn="1">
          <p15:clr>
            <a:srgbClr val="A4A3A4"/>
          </p15:clr>
        </p15:guide>
        <p15:guide id="6" orient="horz" pos="864" userDrawn="1">
          <p15:clr>
            <a:srgbClr val="A4A3A4"/>
          </p15:clr>
        </p15:guide>
        <p15:guide id="7" pos="10944" userDrawn="1">
          <p15:clr>
            <a:srgbClr val="A4A3A4"/>
          </p15:clr>
        </p15:guide>
        <p15:guide id="8" pos="20160" userDrawn="1">
          <p15:clr>
            <a:srgbClr val="A4A3A4"/>
          </p15:clr>
        </p15:guide>
        <p15:guide id="9" orient="horz" pos="19584" userDrawn="1">
          <p15:clr>
            <a:srgbClr val="A4A3A4"/>
          </p15:clr>
        </p15:guide>
        <p15:guide id="10" orient="horz" pos="3792" userDrawn="1">
          <p15:clr>
            <a:srgbClr val="A4A3A4"/>
          </p15:clr>
        </p15:guide>
        <p15:guide id="11" orient="horz" pos="46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7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Michael Parchman" initials="MP" lastIdx="5" clrIdx="1">
    <p:extLst>
      <p:ext uri="{19B8F6BF-5375-455C-9EA6-DF929625EA0E}">
        <p15:presenceInfo xmlns:p15="http://schemas.microsoft.com/office/powerpoint/2012/main" userId="S::Michael.X.Parchman@kp.org::f41ad8bd-9973-415b-b118-7d1974643cf3" providerId="AD"/>
      </p:ext>
    </p:extLst>
  </p:cmAuthor>
  <p:cmAuthor id="3" name="Brian Austin" initials="BA" lastIdx="1" clrIdx="2">
    <p:extLst>
      <p:ext uri="{19B8F6BF-5375-455C-9EA6-DF929625EA0E}">
        <p15:presenceInfo xmlns:p15="http://schemas.microsoft.com/office/powerpoint/2012/main" userId="S::Brian.T.Austin@kp.org::fae43deb-c90b-4868-a1ec-ddf7ca9f8f05" providerId="AD"/>
      </p:ext>
    </p:extLst>
  </p:cmAuthor>
  <p:cmAuthor id="4" name="Mafi, John N." initials="MJN" lastIdx="6" clrIdx="3">
    <p:extLst>
      <p:ext uri="{19B8F6BF-5375-455C-9EA6-DF929625EA0E}">
        <p15:presenceInfo xmlns:p15="http://schemas.microsoft.com/office/powerpoint/2012/main" userId="S::jmafi@mednet.ucla.edu::388060e0-e4ae-43b7-9cd2-ec18edf45c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60"/>
    <a:srgbClr val="CDCDCD"/>
    <a:srgbClr val="262626"/>
    <a:srgbClr val="7B7B7B"/>
    <a:srgbClr val="FFFFFF"/>
    <a:srgbClr val="4ED8F8"/>
    <a:srgbClr val="31F77C"/>
    <a:srgbClr val="34F4EB"/>
    <a:srgbClr val="003E34"/>
    <a:srgbClr val="004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 autoAdjust="0"/>
    <p:restoredTop sz="85027" autoAdjust="0"/>
  </p:normalViewPr>
  <p:slideViewPr>
    <p:cSldViewPr snapToGrid="0" showGuides="1">
      <p:cViewPr>
        <p:scale>
          <a:sx n="40" d="100"/>
          <a:sy n="40" d="100"/>
        </p:scale>
        <p:origin x="144" y="144"/>
      </p:cViewPr>
      <p:guideLst>
        <p:guide pos="29952"/>
        <p:guide pos="10368"/>
        <p:guide pos="1152"/>
        <p:guide pos="20736"/>
        <p:guide orient="horz" pos="864"/>
        <p:guide pos="10944"/>
        <p:guide pos="20160"/>
        <p:guide orient="horz" pos="19584"/>
        <p:guide orient="horz" pos="3792"/>
        <p:guide orient="horz" pos="4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commentAuthors" Target="commentAuthors.xml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1143000"/>
            <a:ext cx="46291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</a:t>
            </a:r>
            <a:r>
              <a:rPr lang="en-US" dirty="0" err="1"/>
              <a:t>Powerpoint</a:t>
            </a:r>
            <a:r>
              <a:rPr lang="en-US" dirty="0"/>
              <a:t>, click View &gt; Guides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Keep text within gutter guides.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Author list: Don’t split names onto two lines (e.g., “Jimmy [break] Smith”). If that happens, use a new line, unless you need the space. </a:t>
            </a:r>
            <a:r>
              <a:rPr lang="en-US" b="1" dirty="0"/>
              <a:t>Bold the first names of anybody who’s presenting</a:t>
            </a:r>
            <a:r>
              <a:rPr lang="en-US" dirty="0"/>
              <a:t> in person.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Intro/methods/result: </a:t>
            </a:r>
            <a:r>
              <a:rPr lang="en-US" b="1" dirty="0"/>
              <a:t>Do not drop below font size 28</a:t>
            </a:r>
            <a:r>
              <a:rPr lang="en-US" dirty="0"/>
              <a:t>, but if you have extra space, jack up the font size until the space is full.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color in the sidebars except in graphs/figures. It’ll pull attention from the center and slow interpretation for passersby.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6C2670-3342-473C-969D-FDFF399F20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5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3320" y="5387342"/>
            <a:ext cx="4197096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2200" y="17289782"/>
            <a:ext cx="370332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2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2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335847" y="1752600"/>
            <a:ext cx="1064704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94712" y="1752600"/>
            <a:ext cx="31323915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82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995" y="8206749"/>
            <a:ext cx="4258818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68995" y="22029429"/>
            <a:ext cx="4258818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10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47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97410" y="8763000"/>
            <a:ext cx="209854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1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1752607"/>
            <a:ext cx="425881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1147" y="8069582"/>
            <a:ext cx="20889036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1147" y="12024360"/>
            <a:ext cx="2088903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97413" y="8069582"/>
            <a:ext cx="2099191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97413" y="12024360"/>
            <a:ext cx="2099191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57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1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1912" y="4739647"/>
            <a:ext cx="2499741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3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42" y="2194560"/>
            <a:ext cx="15925561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991912" y="4739647"/>
            <a:ext cx="2499741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01142" y="9875520"/>
            <a:ext cx="15925561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8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94710" y="1752607"/>
            <a:ext cx="425881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94710" y="8763000"/>
            <a:ext cx="425881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9471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3/5/20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56330" y="30510487"/>
            <a:ext cx="166649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7293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4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D70370-E93F-4514-A27C-F3366B01BF17}"/>
              </a:ext>
            </a:extLst>
          </p:cNvPr>
          <p:cNvSpPr/>
          <p:nvPr/>
        </p:nvSpPr>
        <p:spPr>
          <a:xfrm>
            <a:off x="14771498" y="4763759"/>
            <a:ext cx="19539284" cy="22967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1865376" y="7391403"/>
            <a:ext cx="14593824" cy="5536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Overused Service &amp; Rationale</a:t>
            </a:r>
          </a:p>
          <a:p>
            <a:pPr marL="685800" indent="-502920">
              <a:spcAft>
                <a:spcPts val="24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prescribing long-term opioid therapy (LtOT) for chronic pain, the potential for harm often outweighs the potential for benefit.</a:t>
            </a:r>
          </a:p>
          <a:p>
            <a:pPr marL="685800" indent="-502920">
              <a:spcAft>
                <a:spcPts val="24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Erie County has a high rate of opioid overdose and death, and many of our clinics do not have a consistent and safe approach to managing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LtOT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our patient population.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8733BE-059C-47B7-9415-5ADF2F3024F1}"/>
              </a:ext>
            </a:extLst>
          </p:cNvPr>
          <p:cNvSpPr/>
          <p:nvPr/>
        </p:nvSpPr>
        <p:spPr>
          <a:xfrm>
            <a:off x="1733834" y="1234099"/>
            <a:ext cx="29468619" cy="3590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4000"/>
              </a:lnSpc>
            </a:pPr>
            <a:r>
              <a:rPr lang="en-US" sz="14000" b="1" dirty="0">
                <a:solidFill>
                  <a:schemeClr val="accent6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Overuse of Opioids for </a:t>
            </a:r>
            <a:br>
              <a:rPr lang="en-US" sz="14000" b="1" dirty="0">
                <a:solidFill>
                  <a:schemeClr val="accent6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</a:br>
            <a:r>
              <a:rPr lang="en-US" sz="14000" b="1" dirty="0">
                <a:solidFill>
                  <a:schemeClr val="accent6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Chronic Pain in Primary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C350D-E51C-A04D-9844-AB571D3B7095}"/>
              </a:ext>
            </a:extLst>
          </p:cNvPr>
          <p:cNvSpPr txBox="1"/>
          <p:nvPr/>
        </p:nvSpPr>
        <p:spPr>
          <a:xfrm>
            <a:off x="1876074" y="5113512"/>
            <a:ext cx="39527019" cy="12311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Roberto Diaz del </a:t>
            </a:r>
            <a:r>
              <a:rPr lang="en-US" sz="7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Carpio MD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Department of Medicine, Jacobs School of Medicine | Buffalo, NY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A14C159-6971-764B-A851-9E14C143BBBB}"/>
              </a:ext>
            </a:extLst>
          </p:cNvPr>
          <p:cNvSpPr/>
          <p:nvPr/>
        </p:nvSpPr>
        <p:spPr>
          <a:xfrm>
            <a:off x="17373600" y="7377296"/>
            <a:ext cx="14630400" cy="1256131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tIns="548640" rIns="914400" bIns="914400" rtlCol="0" anchor="t" anchorCtr="0"/>
          <a:lstStyle/>
          <a:p>
            <a:pPr>
              <a:spcBef>
                <a:spcPts val="1800"/>
              </a:spcBef>
              <a:spcAft>
                <a:spcPts val="4000"/>
              </a:spcAft>
            </a:pPr>
            <a:r>
              <a:rPr lang="en-US" sz="10600" b="1" dirty="0">
                <a:solidFill>
                  <a:schemeClr val="bg1"/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Key Lessons Learned</a:t>
            </a:r>
          </a:p>
          <a:p>
            <a:pPr marL="685800" indent="-50292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to patient and clinician stories about chronic pain experiences.</a:t>
            </a:r>
          </a:p>
          <a:p>
            <a:pPr marL="685800" indent="-50292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Chart review to learn the untold story from administrative data</a:t>
            </a:r>
          </a:p>
          <a:p>
            <a:pPr marL="685800" indent="-50292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your team/practice early.</a:t>
            </a:r>
          </a:p>
          <a:p>
            <a:pPr marL="685800" indent="-50292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evidence to guide your intervention strategy.</a:t>
            </a:r>
          </a:p>
          <a:p>
            <a:pPr marL="182880">
              <a:spcAft>
                <a:spcPts val="3600"/>
              </a:spcAft>
            </a:pPr>
            <a:endParaRPr lang="en-US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48F6056-4C72-DC4F-BC92-E8C8FFCAE278}"/>
              </a:ext>
            </a:extLst>
          </p:cNvPr>
          <p:cNvSpPr/>
          <p:nvPr/>
        </p:nvSpPr>
        <p:spPr>
          <a:xfrm>
            <a:off x="0" y="0"/>
            <a:ext cx="914400" cy="3291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1906E2-A808-8E43-A3AE-C7C98840DBCC}"/>
              </a:ext>
            </a:extLst>
          </p:cNvPr>
          <p:cNvSpPr/>
          <p:nvPr/>
        </p:nvSpPr>
        <p:spPr>
          <a:xfrm>
            <a:off x="48463200" y="0"/>
            <a:ext cx="914400" cy="32918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88BCE60-00AA-6F41-A901-85504739B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9924" y="1930213"/>
            <a:ext cx="12021986" cy="280512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FAFD0183-53A9-C847-B03E-7392FBD66D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36" y="975360"/>
            <a:ext cx="7242964" cy="3410229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C9558BFC-B7CC-9742-BDE9-FE8458952DBC}"/>
              </a:ext>
            </a:extLst>
          </p:cNvPr>
          <p:cNvSpPr/>
          <p:nvPr/>
        </p:nvSpPr>
        <p:spPr>
          <a:xfrm>
            <a:off x="1865376" y="14043832"/>
            <a:ext cx="14593824" cy="4534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Setting</a:t>
            </a:r>
          </a:p>
          <a:p>
            <a:pPr>
              <a:spcAft>
                <a:spcPts val="2400"/>
              </a:spcAft>
              <a:buClr>
                <a:schemeClr val="accent6"/>
              </a:buClr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Hertel  Elmwood Primary Care Internal Medicine Center</a:t>
            </a:r>
          </a:p>
          <a:p>
            <a:pPr>
              <a:spcAft>
                <a:spcPts val="2400"/>
              </a:spcAft>
              <a:buClr>
                <a:schemeClr val="accent6"/>
              </a:buClr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general internists			</a:t>
            </a:r>
            <a:r>
              <a:rPr lang="en-US" sz="4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 physician</a:t>
            </a:r>
            <a:b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nurse practitioner			</a:t>
            </a:r>
            <a:r>
              <a:rPr lang="en-US" sz="4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internal medicine residents</a:t>
            </a:r>
          </a:p>
          <a:p>
            <a:pPr>
              <a:spcAft>
                <a:spcPts val="2400"/>
              </a:spcAft>
              <a:buClr>
                <a:schemeClr val="accent6"/>
              </a:buClr>
            </a:pP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are predominantly uninsured or on Medicaid.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6ADE96-9FA3-A945-91CA-A00E4C1B6599}"/>
              </a:ext>
            </a:extLst>
          </p:cNvPr>
          <p:cNvSpPr/>
          <p:nvPr/>
        </p:nvSpPr>
        <p:spPr>
          <a:xfrm>
            <a:off x="1865376" y="19938616"/>
            <a:ext cx="14593824" cy="9353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Early Critical Steps</a:t>
            </a:r>
          </a:p>
          <a:p>
            <a:pPr marL="685800" indent="-502920">
              <a:spcAft>
                <a:spcPts val="24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up an improvement team 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gather and review baseline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LtOT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encounter characteristics, engage clinical/clerical staff and redesign the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LtOT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encounter.</a:t>
            </a:r>
          </a:p>
          <a:p>
            <a:pPr marL="685800" indent="-502920">
              <a:spcAft>
                <a:spcPts val="24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Data Assessment (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Fig. 1) helped to prioritize key aspects of the </a:t>
            </a:r>
            <a:r>
              <a:rPr lang="en-US" sz="4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LtOT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encounter. </a:t>
            </a:r>
          </a:p>
          <a:p>
            <a:pPr marL="685800" indent="-502920">
              <a:spcAft>
                <a:spcPts val="24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Re-design a standardized chronic pain encounter </a:t>
            </a:r>
            <a:r>
              <a:rPr lang="en-US" sz="4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workflows for front desk staff, nurses, medical assistants and clinicians, and with screening tools incorporated into each workflow.</a:t>
            </a:r>
            <a:endParaRPr lang="en-US" sz="42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1080B6-7EB2-6F4B-AA18-69A4D9C23BE5}"/>
              </a:ext>
            </a:extLst>
          </p:cNvPr>
          <p:cNvSpPr/>
          <p:nvPr/>
        </p:nvSpPr>
        <p:spPr>
          <a:xfrm>
            <a:off x="32938380" y="7391403"/>
            <a:ext cx="14610419" cy="7897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Intervention Strategies</a:t>
            </a:r>
          </a:p>
          <a:p>
            <a:pPr marL="685800" indent="-502920">
              <a:spcAft>
                <a:spcPts val="24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987086-E703-6A42-B150-1F9C727A5F90}"/>
              </a:ext>
            </a:extLst>
          </p:cNvPr>
          <p:cNvSpPr/>
          <p:nvPr/>
        </p:nvSpPr>
        <p:spPr>
          <a:xfrm>
            <a:off x="33268908" y="26138338"/>
            <a:ext cx="13937298" cy="33704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itannic Bold" panose="020B0903060703020204" pitchFamily="34" charset="77"/>
                <a:cs typeface="Arial" panose="020B0604020202020204" pitchFamily="34" charset="0"/>
              </a:rPr>
              <a:t>Next Steps</a:t>
            </a:r>
          </a:p>
          <a:p>
            <a:pPr marL="742950" indent="-742950"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plan, write study protocol, statistical analysis, register study</a:t>
            </a:r>
          </a:p>
          <a:p>
            <a:pPr marL="742950" indent="-742950">
              <a:spcBef>
                <a:spcPts val="18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4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in other practices</a:t>
            </a:r>
          </a:p>
          <a:p>
            <a:pPr marL="182880">
              <a:spcAft>
                <a:spcPts val="2400"/>
              </a:spcAft>
              <a:buClr>
                <a:schemeClr val="accent6"/>
              </a:buClr>
            </a:pPr>
            <a:endParaRPr lang="en-US" sz="4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C3E2756-A1BA-3D45-96A7-5DB4195AF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0917" y="11157582"/>
            <a:ext cx="7140365" cy="821457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E33A9D-8CEE-EF4E-97E6-2C8152D12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336" y="11401286"/>
            <a:ext cx="7399302" cy="3505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012EFE-DE0B-8E40-B0BF-3110D50A4B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668" y="15279080"/>
            <a:ext cx="7364492" cy="41997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28E3264-F8DD-D54F-A2DC-E9DEFD531B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176" y="20905419"/>
            <a:ext cx="14306103" cy="838691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82E257-FEF3-924E-BA3D-E22034A058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0993" y="19928909"/>
            <a:ext cx="13849871" cy="547834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1A96656-8FD4-8042-83C2-171A208BEF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8110" y="8884904"/>
            <a:ext cx="11958604" cy="202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2838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559A8"/>
      </a:accent1>
      <a:accent2>
        <a:srgbClr val="186EB3"/>
      </a:accent2>
      <a:accent3>
        <a:srgbClr val="009999"/>
      </a:accent3>
      <a:accent4>
        <a:srgbClr val="78AB41"/>
      </a:accent4>
      <a:accent5>
        <a:srgbClr val="D6732A"/>
      </a:accent5>
      <a:accent6>
        <a:srgbClr val="AE333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2319</TotalTime>
  <Words>344</Words>
  <Application>Microsoft Macintosh PowerPoint</Application>
  <PresentationFormat>Custom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Britannic Bold</vt:lpstr>
      <vt:lpstr>Calibri</vt:lpstr>
      <vt:lpstr>Arial</vt:lpstr>
      <vt:lpstr>Calibri Light</vt:lpstr>
      <vt:lpstr>1_Office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robertodiazmd@gmail.com</cp:lastModifiedBy>
  <cp:revision>122</cp:revision>
  <dcterms:created xsi:type="dcterms:W3CDTF">2019-07-02T13:39:34Z</dcterms:created>
  <dcterms:modified xsi:type="dcterms:W3CDTF">2020-03-06T20:34:40Z</dcterms:modified>
</cp:coreProperties>
</file>