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70" r:id="rId3"/>
    <p:sldId id="280" r:id="rId4"/>
    <p:sldId id="272" r:id="rId5"/>
    <p:sldId id="288" r:id="rId6"/>
    <p:sldId id="287" r:id="rId7"/>
    <p:sldId id="279" r:id="rId8"/>
    <p:sldId id="282" r:id="rId9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MOU" lastIdx="4" clrIdx="0"/>
  <p:cmAuthor id="1" name="Michael Parchman" initials="MP" lastIdx="4" clrIdx="1"/>
  <p:cmAuthor id="2" name="Lauren" initials="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/>
    <p:restoredTop sz="94620"/>
  </p:normalViewPr>
  <p:slideViewPr>
    <p:cSldViewPr snapToGrid="0" snapToObjects="1">
      <p:cViewPr>
        <p:scale>
          <a:sx n="69" d="100"/>
          <a:sy n="69" d="100"/>
        </p:scale>
        <p:origin x="3064" y="182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oshmosk\Dropbox\Macbook\RWJ%20Fellowship\Resident%20Coalition\Writeup\XR%20Back%20Pain%20Data%20For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Stats!$D$2</c:f>
              <c:strCache>
                <c:ptCount val="1"/>
                <c:pt idx="0">
                  <c:v>Total Films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Stats!$A$3:$A$10</c:f>
              <c:numCache>
                <c:formatCode>[$-409]mmm\-yy;@</c:formatCode>
                <c:ptCount val="8"/>
                <c:pt idx="0">
                  <c:v>43617</c:v>
                </c:pt>
                <c:pt idx="1">
                  <c:v>43648</c:v>
                </c:pt>
                <c:pt idx="2">
                  <c:v>43679</c:v>
                </c:pt>
                <c:pt idx="3">
                  <c:v>43710</c:v>
                </c:pt>
                <c:pt idx="4">
                  <c:v>43741</c:v>
                </c:pt>
                <c:pt idx="5">
                  <c:v>43772</c:v>
                </c:pt>
                <c:pt idx="6">
                  <c:v>43803</c:v>
                </c:pt>
                <c:pt idx="7">
                  <c:v>43834</c:v>
                </c:pt>
              </c:numCache>
            </c:numRef>
          </c:cat>
          <c:val>
            <c:numRef>
              <c:f>Stats!$D$3:$D$10</c:f>
              <c:numCache>
                <c:formatCode>General</c:formatCode>
                <c:ptCount val="8"/>
                <c:pt idx="0">
                  <c:v>86</c:v>
                </c:pt>
                <c:pt idx="1">
                  <c:v>73</c:v>
                </c:pt>
                <c:pt idx="2">
                  <c:v>61</c:v>
                </c:pt>
                <c:pt idx="3">
                  <c:v>67</c:v>
                </c:pt>
                <c:pt idx="4">
                  <c:v>48</c:v>
                </c:pt>
                <c:pt idx="5">
                  <c:v>36</c:v>
                </c:pt>
                <c:pt idx="6">
                  <c:v>28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AD-3B48-B33F-96C7EF2A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2395808"/>
        <c:axId val="1142397440"/>
      </c:barChart>
      <c:lineChart>
        <c:grouping val="standard"/>
        <c:varyColors val="0"/>
        <c:ser>
          <c:idx val="3"/>
          <c:order val="1"/>
          <c:tx>
            <c:strRef>
              <c:f>Stats!$E$2</c:f>
              <c:strCache>
                <c:ptCount val="1"/>
                <c:pt idx="0">
                  <c:v>Percent Met Criteria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Stats!$A$3:$A$10</c:f>
              <c:numCache>
                <c:formatCode>[$-409]mmm\-yy;@</c:formatCode>
                <c:ptCount val="8"/>
                <c:pt idx="0">
                  <c:v>43617</c:v>
                </c:pt>
                <c:pt idx="1">
                  <c:v>43648</c:v>
                </c:pt>
                <c:pt idx="2">
                  <c:v>43679</c:v>
                </c:pt>
                <c:pt idx="3">
                  <c:v>43710</c:v>
                </c:pt>
                <c:pt idx="4">
                  <c:v>43741</c:v>
                </c:pt>
                <c:pt idx="5">
                  <c:v>43772</c:v>
                </c:pt>
                <c:pt idx="6">
                  <c:v>43803</c:v>
                </c:pt>
                <c:pt idx="7">
                  <c:v>43834</c:v>
                </c:pt>
              </c:numCache>
            </c:numRef>
          </c:cat>
          <c:val>
            <c:numRef>
              <c:f>Stats!$E$3:$E$10</c:f>
              <c:numCache>
                <c:formatCode>0.00%</c:formatCode>
                <c:ptCount val="8"/>
                <c:pt idx="0">
                  <c:v>5.8139534883720929E-2</c:v>
                </c:pt>
                <c:pt idx="1">
                  <c:v>0.17808219178082191</c:v>
                </c:pt>
                <c:pt idx="2">
                  <c:v>3.2786885245901641E-2</c:v>
                </c:pt>
                <c:pt idx="3">
                  <c:v>4.4776119402985072E-2</c:v>
                </c:pt>
                <c:pt idx="4">
                  <c:v>6.25E-2</c:v>
                </c:pt>
                <c:pt idx="5">
                  <c:v>0.47222222222222221</c:v>
                </c:pt>
                <c:pt idx="6">
                  <c:v>0.25</c:v>
                </c:pt>
                <c:pt idx="7">
                  <c:v>0.10416666666666667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AD-3B48-B33F-96C7EF2A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365744"/>
        <c:axId val="1132364096"/>
      </c:lineChart>
      <c:dateAx>
        <c:axId val="114239580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397440"/>
        <c:crosses val="autoZero"/>
        <c:auto val="1"/>
        <c:lblOffset val="100"/>
        <c:baseTimeUnit val="months"/>
      </c:dateAx>
      <c:valAx>
        <c:axId val="114239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395808"/>
        <c:crosses val="autoZero"/>
        <c:crossBetween val="between"/>
      </c:valAx>
      <c:valAx>
        <c:axId val="1132364096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365744"/>
        <c:crosses val="max"/>
        <c:crossBetween val="between"/>
      </c:valAx>
      <c:dateAx>
        <c:axId val="113236574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113236409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8A9E-28AC-6849-B489-783F0F0584DD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0F615-9F9E-8C4B-9C37-78B02552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C2670-3342-473C-969D-FDFF399F2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1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721BE9-F0B7-D949-93F5-14E5B40D7163}"/>
              </a:ext>
            </a:extLst>
          </p:cNvPr>
          <p:cNvSpPr/>
          <p:nvPr userDrawn="1"/>
        </p:nvSpPr>
        <p:spPr>
          <a:xfrm>
            <a:off x="0" y="5140410"/>
            <a:ext cx="14630400" cy="13230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7CC9D-7589-1847-B9DB-8A4CEC3D8225}"/>
              </a:ext>
            </a:extLst>
          </p:cNvPr>
          <p:cNvSpPr/>
          <p:nvPr userDrawn="1"/>
        </p:nvSpPr>
        <p:spPr>
          <a:xfrm>
            <a:off x="0" y="0"/>
            <a:ext cx="14630400" cy="50976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38667"/>
            <a:ext cx="12435840" cy="3383206"/>
          </a:xfrm>
        </p:spPr>
        <p:txBody>
          <a:bodyPr anchor="b" anchorCtr="1"/>
          <a:lstStyle>
            <a:lvl1pPr algn="ctr"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620" y="5390812"/>
            <a:ext cx="13760762" cy="9164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851CF3-F88F-2C46-989E-52079110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8194" y="6723485"/>
            <a:ext cx="2339235" cy="110138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516DD76-641B-DD48-95B9-9ABC975138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280169" y="6858198"/>
            <a:ext cx="3059421" cy="10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3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31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91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2AB4F9-FD9F-AB45-B0EB-723EB6DB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00465-CE10-D941-879F-B446BB4B1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CEFD7FB-C790-844B-8189-DFCB279E6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9189893" y="7295381"/>
            <a:ext cx="2445979" cy="8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4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68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3292E8-2A0E-EA48-B24F-EB7095A5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20240"/>
            <a:ext cx="6464301" cy="49208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C367-BE49-8644-9ED0-312F62798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36ACD36-0B7C-9546-BA8B-2FCDDC8F81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434579" y="1920240"/>
            <a:ext cx="6464301" cy="49208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7B5AFAB-EF5F-9B4E-9B63-75088F168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9189893" y="7295381"/>
            <a:ext cx="2445979" cy="8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Britannic Bold" panose="020B0903060703020204" pitchFamily="34" charset="77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Britannic Bold" panose="020B0903060703020204" pitchFamily="34" charset="77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19F5B-9271-6444-9FED-97698F469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7B881B-BE81-004D-A8D7-74AEB25DA0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1520" y="2750820"/>
            <a:ext cx="6464301" cy="4090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7147DA3-D19E-5746-BDA6-04D6746C0EA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434579" y="2750820"/>
            <a:ext cx="6464301" cy="4090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B8C2A62-5B10-1342-8FAE-B39822F187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9189893" y="7295381"/>
            <a:ext cx="2445979" cy="8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3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8E7E4-BDBC-D84D-86A4-46161F9B7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651260C-C551-1840-8F19-4AF35944C6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9189893" y="7295381"/>
            <a:ext cx="2445979" cy="8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2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9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C5CFF3-806D-EF46-AE09-354538C9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732" y="327660"/>
            <a:ext cx="7989147" cy="7023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67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8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11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48640" rtl="0" eaLnBrk="1" latinLnBrk="0" hangingPunct="1">
        <a:spcBef>
          <a:spcPct val="0"/>
        </a:spcBef>
        <a:buNone/>
        <a:defRPr sz="6600" kern="1200">
          <a:solidFill>
            <a:schemeClr val="accent4"/>
          </a:solidFill>
          <a:latin typeface="Britannic Bold" panose="020B0903060703020204" pitchFamily="34" charset="77"/>
          <a:ea typeface="+mj-ea"/>
          <a:cs typeface="+mj-cs"/>
        </a:defRPr>
      </a:lvl1pPr>
    </p:titleStyle>
    <p:bodyStyle>
      <a:lvl1pPr marL="548640" indent="-365760" algn="l" defTabSz="548640" rtl="0" eaLnBrk="1" latinLnBrk="0" hangingPunct="1">
        <a:spcBef>
          <a:spcPts val="1600"/>
        </a:spcBef>
        <a:buClr>
          <a:schemeClr val="accent4"/>
        </a:buClr>
        <a:buFont typeface="Arial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97280" indent="-365760" algn="l" defTabSz="548640" rtl="0" eaLnBrk="1" latinLnBrk="0" hangingPunct="1">
        <a:spcBef>
          <a:spcPts val="1600"/>
        </a:spcBef>
        <a:buClr>
          <a:schemeClr val="accent4"/>
        </a:buClr>
        <a:buFont typeface="Arial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45920" indent="-365760" algn="l" defTabSz="548640" rtl="0" eaLnBrk="1" latinLnBrk="0" hangingPunct="1">
        <a:spcBef>
          <a:spcPts val="16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94560" indent="-365760" algn="l" defTabSz="548640" rtl="0" eaLnBrk="1" latinLnBrk="0" hangingPunct="1">
        <a:spcBef>
          <a:spcPts val="1600"/>
        </a:spcBef>
        <a:buClr>
          <a:schemeClr val="tx1">
            <a:lumMod val="50000"/>
            <a:lumOff val="50000"/>
          </a:schemeClr>
        </a:buClr>
        <a:buFont typeface="Arial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200" indent="-365760" algn="l" defTabSz="548640" rtl="0" eaLnBrk="1" latinLnBrk="0" hangingPunct="1">
        <a:spcBef>
          <a:spcPts val="1600"/>
        </a:spcBef>
        <a:buClr>
          <a:schemeClr val="tx1">
            <a:lumMod val="50000"/>
            <a:lumOff val="50000"/>
          </a:schemeClr>
        </a:buClr>
        <a:buFont typeface="Arial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4F4B92-CB43-DE41-95E6-C76153421497}"/>
              </a:ext>
            </a:extLst>
          </p:cNvPr>
          <p:cNvSpPr/>
          <p:nvPr/>
        </p:nvSpPr>
        <p:spPr>
          <a:xfrm>
            <a:off x="0" y="5140410"/>
            <a:ext cx="14630400" cy="13230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70370-E93F-4514-A27C-F3366B01BF17}"/>
              </a:ext>
            </a:extLst>
          </p:cNvPr>
          <p:cNvSpPr/>
          <p:nvPr/>
        </p:nvSpPr>
        <p:spPr>
          <a:xfrm>
            <a:off x="5111356" y="1190940"/>
            <a:ext cx="4342063" cy="5741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1" tIns="10666" rIns="21331" bIns="10666" rtlCol="0" anchor="ctr"/>
          <a:lstStyle/>
          <a:p>
            <a:pPr algn="ctr"/>
            <a:endParaRPr lang="en-US" sz="308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1033308" y="1213887"/>
            <a:ext cx="12498157" cy="307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bg1"/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Reducing Unnecessary </a:t>
            </a:r>
            <a:br>
              <a:rPr lang="en-US" sz="8000" b="1" dirty="0">
                <a:solidFill>
                  <a:schemeClr val="bg1"/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</a:br>
            <a:r>
              <a:rPr lang="en-US" sz="8000" b="1" dirty="0">
                <a:solidFill>
                  <a:schemeClr val="bg1"/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X-rays for Low Back Pain in the Emergency Department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C350D-E51C-A04D-9844-AB571D3B7095}"/>
              </a:ext>
            </a:extLst>
          </p:cNvPr>
          <p:cNvSpPr txBox="1"/>
          <p:nvPr/>
        </p:nvSpPr>
        <p:spPr>
          <a:xfrm>
            <a:off x="446620" y="5438906"/>
            <a:ext cx="13760762" cy="8683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Joshua Moskovitz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Jacobi Medical Center | Bronx, New York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04943A-7AB6-AA4C-A57E-BCE8D70EF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194" y="6723485"/>
            <a:ext cx="2339235" cy="11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2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741FEF-287E-2949-B55B-4FB5E211F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20240"/>
            <a:ext cx="8841971" cy="49208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Overuse of conventional radiography for patients presenting with low back pain.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Imaging exposes patients to unnecessary radiation, and may lead to unnecessary procedures that lead to unintended harm.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4CF13C-105B-C94C-A199-6D495BDF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Overuse Issue &amp; Rationale</a:t>
            </a:r>
          </a:p>
        </p:txBody>
      </p:sp>
    </p:spTree>
    <p:extLst>
      <p:ext uri="{BB962C8B-B14F-4D97-AF65-F5344CB8AC3E}">
        <p14:creationId xmlns:p14="http://schemas.microsoft.com/office/powerpoint/2010/main" val="291329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162B0-2A75-3F4A-9E0A-9CF0ED4D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8" y="1920240"/>
            <a:ext cx="9466029" cy="492082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Jacobi Medical Center </a:t>
            </a:r>
            <a:r>
              <a:rPr lang="en-US" sz="2800" dirty="0"/>
              <a:t>is a Level 1 Trauma Center Emergency Department in the Bronx, New York.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4"/>
                </a:solidFill>
              </a:rPr>
              <a:t>65,000</a:t>
            </a:r>
            <a:r>
              <a:rPr lang="en-US" sz="2800" dirty="0"/>
              <a:t> ED visits per year.</a:t>
            </a:r>
          </a:p>
          <a:p>
            <a:pPr marL="0" indent="0">
              <a:buNone/>
            </a:pPr>
            <a:r>
              <a:rPr lang="en-US" sz="2800" b="1" dirty="0"/>
              <a:t>Patients</a:t>
            </a:r>
            <a:r>
              <a:rPr lang="en-US" sz="2800" dirty="0"/>
              <a:t> are predominantly uninsured or publicly insured. </a:t>
            </a:r>
          </a:p>
          <a:p>
            <a:pPr marL="0" indent="0">
              <a:buNone/>
            </a:pPr>
            <a:r>
              <a:rPr lang="en-US" sz="2800" b="1" dirty="0"/>
              <a:t>Team: </a:t>
            </a:r>
            <a:r>
              <a:rPr lang="en-US" sz="2800" dirty="0"/>
              <a:t>Emergency Medicine Residents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6236AA-E76F-6347-AD2D-A9FD26AC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</a:p>
        </p:txBody>
      </p:sp>
    </p:spTree>
    <p:extLst>
      <p:ext uri="{BB962C8B-B14F-4D97-AF65-F5344CB8AC3E}">
        <p14:creationId xmlns:p14="http://schemas.microsoft.com/office/powerpoint/2010/main" val="126965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6F6F5-56A9-414A-8359-599BFE1F9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920240"/>
            <a:ext cx="7563393" cy="5645972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</a:rPr>
              <a:t>Conduct a medical literature review </a:t>
            </a:r>
            <a:r>
              <a:rPr lang="en-US" sz="2800" dirty="0">
                <a:solidFill>
                  <a:prstClr val="black"/>
                </a:solidFill>
              </a:rPr>
              <a:t>to identify a consensus about indicators of appropriate or inappropriate imaging.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Determine levels of overuse and possible harm </a:t>
            </a:r>
            <a:r>
              <a:rPr lang="en-US" sz="2800" dirty="0">
                <a:solidFill>
                  <a:prstClr val="black"/>
                </a:solidFill>
              </a:rPr>
              <a:t>early through: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Identify possible sources of data.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Conducting chart reviews.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Assess</a:t>
            </a:r>
            <a:r>
              <a:rPr lang="en-US" sz="2800" dirty="0">
                <a:solidFill>
                  <a:prstClr val="black"/>
                </a:solidFill>
              </a:rPr>
              <a:t> both internal and external stakeholder buy-in, as well as sources of resistance.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13662D-AFC6-9C46-9248-27865877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Critical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1648-FB29-F745-AC2F-620131D00598}"/>
              </a:ext>
            </a:extLst>
          </p:cNvPr>
          <p:cNvSpPr txBox="1"/>
          <p:nvPr/>
        </p:nvSpPr>
        <p:spPr>
          <a:xfrm>
            <a:off x="9448800" y="591030"/>
            <a:ext cx="2177143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 Symptom Kit</a:t>
            </a:r>
          </a:p>
        </p:txBody>
      </p:sp>
    </p:spTree>
    <p:extLst>
      <p:ext uri="{BB962C8B-B14F-4D97-AF65-F5344CB8AC3E}">
        <p14:creationId xmlns:p14="http://schemas.microsoft.com/office/powerpoint/2010/main" val="141991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6F6F5-56A9-414A-8359-599BFE1F9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920240"/>
            <a:ext cx="6492745" cy="5645972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</a:rPr>
              <a:t>Clinician education and awareness: </a:t>
            </a:r>
            <a:r>
              <a:rPr lang="en-US" sz="2800" dirty="0">
                <a:solidFill>
                  <a:prstClr val="black"/>
                </a:solidFill>
              </a:rPr>
              <a:t>through lectures during usual ED faculty/resident meetings about potential harm from overuse and address concerns.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Patient education: </a:t>
            </a:r>
            <a:r>
              <a:rPr lang="en-US" sz="2800" dirty="0">
                <a:solidFill>
                  <a:prstClr val="black"/>
                </a:solidFill>
              </a:rPr>
              <a:t>about potential for harm through materials placed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in exam rooms.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Peer-to-peer feedback: </a:t>
            </a:r>
            <a:r>
              <a:rPr lang="en-US" sz="2800" dirty="0">
                <a:solidFill>
                  <a:prstClr val="black"/>
                </a:solidFill>
              </a:rPr>
              <a:t>top 3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over utilizers identified for hallway conversation with the clinical champion.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13662D-AFC6-9C46-9248-27865877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8F5E4-9F0F-F145-A750-2AEBC6AF1CFB}"/>
              </a:ext>
            </a:extLst>
          </p:cNvPr>
          <p:cNvSpPr/>
          <p:nvPr/>
        </p:nvSpPr>
        <p:spPr>
          <a:xfrm>
            <a:off x="10524924" y="1165060"/>
            <a:ext cx="3316145" cy="2353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2400"/>
              </a:spcAft>
              <a:buClr>
                <a:schemeClr val="accent4"/>
              </a:buClr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Red Flags, No RADS!</a:t>
            </a:r>
          </a:p>
          <a:p>
            <a:pPr>
              <a:spcAft>
                <a:spcPts val="2400"/>
              </a:spcAft>
              <a:buClr>
                <a:schemeClr val="accent4"/>
              </a:buClr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absence of red flags (trauma, or worsening neurological signs and symptoms) imaging is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rarely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helpful for back pain.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F56BF-52C8-F040-B329-F7CD571AB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22" y="899174"/>
            <a:ext cx="2700776" cy="2556378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25BB94E-AE7F-1E4D-822A-90BF3FF016C9}"/>
              </a:ext>
            </a:extLst>
          </p:cNvPr>
          <p:cNvSpPr txBox="1">
            <a:spLocks/>
          </p:cNvSpPr>
          <p:nvPr/>
        </p:nvSpPr>
        <p:spPr>
          <a:xfrm>
            <a:off x="7416338" y="3834567"/>
            <a:ext cx="6626209" cy="3313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48640" indent="-365760" algn="l" defTabSz="548640" rtl="0" eaLnBrk="1" latinLnBrk="0" hangingPunct="1">
              <a:spcBef>
                <a:spcPts val="1600"/>
              </a:spcBef>
              <a:buClr>
                <a:schemeClr val="accent4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97280" indent="-365760" algn="l" defTabSz="548640" rtl="0" eaLnBrk="1" latinLnBrk="0" hangingPunct="1">
              <a:spcBef>
                <a:spcPts val="1600"/>
              </a:spcBef>
              <a:buClr>
                <a:schemeClr val="accent4"/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4592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9456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20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</a:rPr>
              <a:t>Decision-making workflow support: </a:t>
            </a:r>
            <a:r>
              <a:rPr lang="en-US" sz="2800" dirty="0">
                <a:solidFill>
                  <a:prstClr val="black"/>
                </a:solidFill>
              </a:rPr>
              <a:t>“Best Practice Advisory” cards placed on computer workstations. (</a:t>
            </a:r>
            <a:r>
              <a:rPr lang="en-US" sz="2800" i="1" dirty="0">
                <a:solidFill>
                  <a:prstClr val="black"/>
                </a:solidFill>
              </a:rPr>
              <a:t>See above)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Conventional x-ray removed from </a:t>
            </a:r>
            <a:r>
              <a:rPr lang="en-US" sz="2800" b="1" dirty="0" err="1">
                <a:solidFill>
                  <a:prstClr val="black"/>
                </a:solidFill>
              </a:rPr>
              <a:t>quicklist</a:t>
            </a:r>
            <a:r>
              <a:rPr lang="en-US" sz="2800" b="1" dirty="0">
                <a:solidFill>
                  <a:prstClr val="black"/>
                </a:solidFill>
              </a:rPr>
              <a:t> order set </a:t>
            </a:r>
            <a:r>
              <a:rPr lang="en-US" sz="2800" dirty="0">
                <a:solidFill>
                  <a:prstClr val="black"/>
                </a:solidFill>
              </a:rPr>
              <a:t>in HER.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8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628F3EE-07DC-CD4E-A51F-000B4720984D}"/>
              </a:ext>
            </a:extLst>
          </p:cNvPr>
          <p:cNvSpPr txBox="1">
            <a:spLocks/>
          </p:cNvSpPr>
          <p:nvPr/>
        </p:nvSpPr>
        <p:spPr>
          <a:xfrm>
            <a:off x="731520" y="1701166"/>
            <a:ext cx="3535680" cy="5431156"/>
          </a:xfrm>
          <a:prstGeom prst="rect">
            <a:avLst/>
          </a:prstGeom>
        </p:spPr>
        <p:txBody>
          <a:bodyPr/>
          <a:lstStyle>
            <a:lvl1pPr marL="548640" indent="-365760" algn="l" defTabSz="548640" rtl="0" eaLnBrk="1" latinLnBrk="0" hangingPunct="1">
              <a:spcBef>
                <a:spcPts val="1600"/>
              </a:spcBef>
              <a:buClr>
                <a:schemeClr val="accent2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97280" indent="-365760" algn="l" defTabSz="548640" rtl="0" eaLnBrk="1" latinLnBrk="0" hangingPunct="1">
              <a:spcBef>
                <a:spcPts val="1600"/>
              </a:spcBef>
              <a:buClr>
                <a:schemeClr val="accent2"/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4592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9456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20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buFont typeface="Arial"/>
              <a:buNone/>
            </a:pPr>
            <a:r>
              <a:rPr lang="en-US" sz="3200" b="1" dirty="0"/>
              <a:t>Trend Chart: Total Radiographs and Percent Appropriate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F1818D2-2818-9040-AF28-FA7EC96185ED}"/>
              </a:ext>
            </a:extLst>
          </p:cNvPr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>
            <a:lvl1pPr algn="l" defTabSz="54864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accent2"/>
                </a:solidFill>
                <a:latin typeface="Britannic Bold" panose="020B0903060703020204" pitchFamily="34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Findings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B51503-51D0-5C46-B91B-B5167560C2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820631"/>
              </p:ext>
            </p:extLst>
          </p:nvPr>
        </p:nvGraphicFramePr>
        <p:xfrm>
          <a:off x="4550871" y="329566"/>
          <a:ext cx="9478638" cy="761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20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6098FA-7BC4-6447-9BFB-BFC121123A88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80D16-5A16-1340-B792-0E64BD40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920240"/>
            <a:ext cx="8244528" cy="4920827"/>
          </a:xfrm>
        </p:spPr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Engage stakeholders early in conversations about overuse.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Be patient-centric when engaging clinicians: focus on change for patients’ benefit.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Start small and simple, even simple tasks (e.g. identifying high utilizers) have many obstacles.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6F2BAB-6533-F647-B832-60AFB404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0446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81DBAA-5C9D-A948-A26B-FE53D9EF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20240"/>
            <a:ext cx="6956904" cy="49208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Follow up with stakeholders at all levels and celebrate success.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Use the momentum from this project to address overuse of other radiographic studies in the 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Incorporate learnings from this project into a hospital-wide PI 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Present findings at conference and publish in an academic journal.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896E1-1189-924E-98ED-4338C7BC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25188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559A8"/>
      </a:accent1>
      <a:accent2>
        <a:srgbClr val="186EB3"/>
      </a:accent2>
      <a:accent3>
        <a:srgbClr val="009999"/>
      </a:accent3>
      <a:accent4>
        <a:srgbClr val="78AB41"/>
      </a:accent4>
      <a:accent5>
        <a:srgbClr val="D6732A"/>
      </a:accent5>
      <a:accent6>
        <a:srgbClr val="AE333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496</Words>
  <Application>Microsoft Macintosh PowerPoint</Application>
  <PresentationFormat>Custom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Britannic Bold</vt:lpstr>
      <vt:lpstr>Calibri</vt:lpstr>
      <vt:lpstr>Office Theme</vt:lpstr>
      <vt:lpstr>PowerPoint Presentation</vt:lpstr>
      <vt:lpstr>Overuse Issue &amp; Rationale</vt:lpstr>
      <vt:lpstr>Setting</vt:lpstr>
      <vt:lpstr>Early Critical Steps</vt:lpstr>
      <vt:lpstr>Strategies</vt:lpstr>
      <vt:lpstr>PowerPoint Presentation</vt:lpstr>
      <vt:lpstr>Key Lessons Learned</vt:lpstr>
      <vt:lpstr>Next Steps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Microsoft Office User</cp:lastModifiedBy>
  <cp:revision>27</cp:revision>
  <dcterms:created xsi:type="dcterms:W3CDTF">2020-03-01T23:35:47Z</dcterms:created>
  <dcterms:modified xsi:type="dcterms:W3CDTF">2020-03-10T16:56:38Z</dcterms:modified>
</cp:coreProperties>
</file>