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9" r:id="rId2"/>
    <p:sldId id="270" r:id="rId3"/>
    <p:sldId id="280" r:id="rId4"/>
    <p:sldId id="272" r:id="rId5"/>
    <p:sldId id="281" r:id="rId6"/>
    <p:sldId id="287" r:id="rId7"/>
    <p:sldId id="279" r:id="rId8"/>
    <p:sldId id="282" r:id="rId9"/>
  </p:sldIdLst>
  <p:sldSz cx="14630400" cy="8229600"/>
  <p:notesSz cx="6858000" cy="9144000"/>
  <p:defaultTextStyle>
    <a:defPPr>
      <a:defRPr lang="en-US"/>
    </a:defPPr>
    <a:lvl1pPr marL="0" algn="l" defTabSz="653110" rtl="0" eaLnBrk="1" latinLnBrk="0" hangingPunct="1">
      <a:defRPr sz="2571" kern="1200">
        <a:solidFill>
          <a:schemeClr val="tx1"/>
        </a:solidFill>
        <a:latin typeface="+mn-lt"/>
        <a:ea typeface="+mn-ea"/>
        <a:cs typeface="+mn-cs"/>
      </a:defRPr>
    </a:lvl1pPr>
    <a:lvl2pPr marL="653110" algn="l" defTabSz="653110" rtl="0" eaLnBrk="1" latinLnBrk="0" hangingPunct="1">
      <a:defRPr sz="2571" kern="1200">
        <a:solidFill>
          <a:schemeClr val="tx1"/>
        </a:solidFill>
        <a:latin typeface="+mn-lt"/>
        <a:ea typeface="+mn-ea"/>
        <a:cs typeface="+mn-cs"/>
      </a:defRPr>
    </a:lvl2pPr>
    <a:lvl3pPr marL="1306220" algn="l" defTabSz="653110" rtl="0" eaLnBrk="1" latinLnBrk="0" hangingPunct="1">
      <a:defRPr sz="2571" kern="1200">
        <a:solidFill>
          <a:schemeClr val="tx1"/>
        </a:solidFill>
        <a:latin typeface="+mn-lt"/>
        <a:ea typeface="+mn-ea"/>
        <a:cs typeface="+mn-cs"/>
      </a:defRPr>
    </a:lvl3pPr>
    <a:lvl4pPr marL="1959331" algn="l" defTabSz="653110" rtl="0" eaLnBrk="1" latinLnBrk="0" hangingPunct="1">
      <a:defRPr sz="2571" kern="1200">
        <a:solidFill>
          <a:schemeClr val="tx1"/>
        </a:solidFill>
        <a:latin typeface="+mn-lt"/>
        <a:ea typeface="+mn-ea"/>
        <a:cs typeface="+mn-cs"/>
      </a:defRPr>
    </a:lvl4pPr>
    <a:lvl5pPr marL="2612441" algn="l" defTabSz="653110" rtl="0" eaLnBrk="1" latinLnBrk="0" hangingPunct="1">
      <a:defRPr sz="2571" kern="1200">
        <a:solidFill>
          <a:schemeClr val="tx1"/>
        </a:solidFill>
        <a:latin typeface="+mn-lt"/>
        <a:ea typeface="+mn-ea"/>
        <a:cs typeface="+mn-cs"/>
      </a:defRPr>
    </a:lvl5pPr>
    <a:lvl6pPr marL="3265551" algn="l" defTabSz="653110" rtl="0" eaLnBrk="1" latinLnBrk="0" hangingPunct="1">
      <a:defRPr sz="2571" kern="1200">
        <a:solidFill>
          <a:schemeClr val="tx1"/>
        </a:solidFill>
        <a:latin typeface="+mn-lt"/>
        <a:ea typeface="+mn-ea"/>
        <a:cs typeface="+mn-cs"/>
      </a:defRPr>
    </a:lvl6pPr>
    <a:lvl7pPr marL="3918661" algn="l" defTabSz="653110" rtl="0" eaLnBrk="1" latinLnBrk="0" hangingPunct="1">
      <a:defRPr sz="2571" kern="1200">
        <a:solidFill>
          <a:schemeClr val="tx1"/>
        </a:solidFill>
        <a:latin typeface="+mn-lt"/>
        <a:ea typeface="+mn-ea"/>
        <a:cs typeface="+mn-cs"/>
      </a:defRPr>
    </a:lvl7pPr>
    <a:lvl8pPr marL="4571771" algn="l" defTabSz="653110" rtl="0" eaLnBrk="1" latinLnBrk="0" hangingPunct="1">
      <a:defRPr sz="2571" kern="1200">
        <a:solidFill>
          <a:schemeClr val="tx1"/>
        </a:solidFill>
        <a:latin typeface="+mn-lt"/>
        <a:ea typeface="+mn-ea"/>
        <a:cs typeface="+mn-cs"/>
      </a:defRPr>
    </a:lvl8pPr>
    <a:lvl9pPr marL="5224882" algn="l" defTabSz="653110" rtl="0" eaLnBrk="1" latinLnBrk="0" hangingPunct="1">
      <a:defRPr sz="257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2" userDrawn="1">
          <p15:clr>
            <a:srgbClr val="A4A3A4"/>
          </p15:clr>
        </p15:guide>
        <p15:guide id="2" pos="460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Office User" initials="MOU" lastIdx="4" clrIdx="0"/>
  <p:cmAuthor id="1" name="Michael Parchman" initials="MP" lastIdx="4" clrIdx="1"/>
  <p:cmAuthor id="2" name="Lauren" initials=""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17"/>
    <p:restoredTop sz="94599"/>
  </p:normalViewPr>
  <p:slideViewPr>
    <p:cSldViewPr snapToGrid="0" snapToObjects="1">
      <p:cViewPr varScale="1">
        <p:scale>
          <a:sx n="88" d="100"/>
          <a:sy n="88" d="100"/>
        </p:scale>
        <p:origin x="272" y="184"/>
      </p:cViewPr>
      <p:guideLst>
        <p:guide orient="horz" pos="2592"/>
        <p:guide pos="460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C68A9E-28AC-6849-B489-783F0F0584DD}" type="datetimeFigureOut">
              <a:rPr lang="en-US" smtClean="0"/>
              <a:t>3/10/20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10F615-9F9E-8C4B-9C37-78B025520613}" type="slidenum">
              <a:rPr lang="en-US" smtClean="0"/>
              <a:t>‹#›</a:t>
            </a:fld>
            <a:endParaRPr lang="en-US"/>
          </a:p>
        </p:txBody>
      </p:sp>
    </p:spTree>
    <p:extLst>
      <p:ext uri="{BB962C8B-B14F-4D97-AF65-F5344CB8AC3E}">
        <p14:creationId xmlns:p14="http://schemas.microsoft.com/office/powerpoint/2010/main" val="4091437177"/>
      </p:ext>
    </p:extLst>
  </p:cSld>
  <p:clrMap bg1="lt1" tx1="dk1" bg2="lt2" tx2="dk2" accent1="accent1" accent2="accent2" accent3="accent3" accent4="accent4" accent5="accent5" accent6="accent6" hlink="hlink" folHlink="folHlink"/>
  <p:notesStyle>
    <a:lvl1pPr marL="0" algn="l" defTabSz="653110" rtl="0" eaLnBrk="1" latinLnBrk="0" hangingPunct="1">
      <a:defRPr sz="1714" kern="1200">
        <a:solidFill>
          <a:schemeClr val="tx1"/>
        </a:solidFill>
        <a:latin typeface="+mn-lt"/>
        <a:ea typeface="+mn-ea"/>
        <a:cs typeface="+mn-cs"/>
      </a:defRPr>
    </a:lvl1pPr>
    <a:lvl2pPr marL="653110" algn="l" defTabSz="653110" rtl="0" eaLnBrk="1" latinLnBrk="0" hangingPunct="1">
      <a:defRPr sz="1714" kern="1200">
        <a:solidFill>
          <a:schemeClr val="tx1"/>
        </a:solidFill>
        <a:latin typeface="+mn-lt"/>
        <a:ea typeface="+mn-ea"/>
        <a:cs typeface="+mn-cs"/>
      </a:defRPr>
    </a:lvl2pPr>
    <a:lvl3pPr marL="1306220" algn="l" defTabSz="653110" rtl="0" eaLnBrk="1" latinLnBrk="0" hangingPunct="1">
      <a:defRPr sz="1714" kern="1200">
        <a:solidFill>
          <a:schemeClr val="tx1"/>
        </a:solidFill>
        <a:latin typeface="+mn-lt"/>
        <a:ea typeface="+mn-ea"/>
        <a:cs typeface="+mn-cs"/>
      </a:defRPr>
    </a:lvl3pPr>
    <a:lvl4pPr marL="1959331" algn="l" defTabSz="653110" rtl="0" eaLnBrk="1" latinLnBrk="0" hangingPunct="1">
      <a:defRPr sz="1714" kern="1200">
        <a:solidFill>
          <a:schemeClr val="tx1"/>
        </a:solidFill>
        <a:latin typeface="+mn-lt"/>
        <a:ea typeface="+mn-ea"/>
        <a:cs typeface="+mn-cs"/>
      </a:defRPr>
    </a:lvl4pPr>
    <a:lvl5pPr marL="2612441" algn="l" defTabSz="653110" rtl="0" eaLnBrk="1" latinLnBrk="0" hangingPunct="1">
      <a:defRPr sz="1714" kern="1200">
        <a:solidFill>
          <a:schemeClr val="tx1"/>
        </a:solidFill>
        <a:latin typeface="+mn-lt"/>
        <a:ea typeface="+mn-ea"/>
        <a:cs typeface="+mn-cs"/>
      </a:defRPr>
    </a:lvl5pPr>
    <a:lvl6pPr marL="3265551" algn="l" defTabSz="653110" rtl="0" eaLnBrk="1" latinLnBrk="0" hangingPunct="1">
      <a:defRPr sz="1714" kern="1200">
        <a:solidFill>
          <a:schemeClr val="tx1"/>
        </a:solidFill>
        <a:latin typeface="+mn-lt"/>
        <a:ea typeface="+mn-ea"/>
        <a:cs typeface="+mn-cs"/>
      </a:defRPr>
    </a:lvl6pPr>
    <a:lvl7pPr marL="3918661" algn="l" defTabSz="653110" rtl="0" eaLnBrk="1" latinLnBrk="0" hangingPunct="1">
      <a:defRPr sz="1714" kern="1200">
        <a:solidFill>
          <a:schemeClr val="tx1"/>
        </a:solidFill>
        <a:latin typeface="+mn-lt"/>
        <a:ea typeface="+mn-ea"/>
        <a:cs typeface="+mn-cs"/>
      </a:defRPr>
    </a:lvl7pPr>
    <a:lvl8pPr marL="4571771" algn="l" defTabSz="653110" rtl="0" eaLnBrk="1" latinLnBrk="0" hangingPunct="1">
      <a:defRPr sz="1714" kern="1200">
        <a:solidFill>
          <a:schemeClr val="tx1"/>
        </a:solidFill>
        <a:latin typeface="+mn-lt"/>
        <a:ea typeface="+mn-ea"/>
        <a:cs typeface="+mn-cs"/>
      </a:defRPr>
    </a:lvl8pPr>
    <a:lvl9pPr marL="5224882" algn="l" defTabSz="653110" rtl="0" eaLnBrk="1" latinLnBrk="0" hangingPunct="1">
      <a:defRPr sz="171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In </a:t>
            </a:r>
            <a:r>
              <a:rPr lang="en-US" dirty="0" err="1"/>
              <a:t>Powerpoint</a:t>
            </a:r>
            <a:r>
              <a:rPr lang="en-US" dirty="0"/>
              <a:t>, click View &gt; Guides</a:t>
            </a:r>
          </a:p>
          <a:p>
            <a:pPr marL="171450" indent="-171450">
              <a:buFont typeface="Arial" panose="020B0604020202020204" pitchFamily="34" charset="0"/>
              <a:buChar char="•"/>
            </a:pPr>
            <a:r>
              <a:rPr lang="en-US" dirty="0"/>
              <a:t>Keep text within gutter guides.</a:t>
            </a:r>
          </a:p>
          <a:p>
            <a:pPr marL="171450" indent="-171450">
              <a:buFont typeface="Arial" panose="020B0604020202020204" pitchFamily="34" charset="0"/>
              <a:buChar char="•"/>
            </a:pPr>
            <a:r>
              <a:rPr lang="en-US" dirty="0"/>
              <a:t>Author list: Don’t split names onto two lines (e.g., “Jimmy [break] Smith”). If that happens, use a new line, unless you need the space. </a:t>
            </a:r>
            <a:r>
              <a:rPr lang="en-US" b="1" dirty="0"/>
              <a:t>Bold the first names of anybody who’s presenting</a:t>
            </a:r>
            <a:r>
              <a:rPr lang="en-US" dirty="0"/>
              <a:t> in person.</a:t>
            </a:r>
          </a:p>
          <a:p>
            <a:pPr marL="171450" indent="-171450">
              <a:buFont typeface="Arial" panose="020B0604020202020204" pitchFamily="34" charset="0"/>
              <a:buChar char="•"/>
            </a:pPr>
            <a:r>
              <a:rPr lang="en-US" dirty="0"/>
              <a:t>Intro/methods/result: </a:t>
            </a:r>
            <a:r>
              <a:rPr lang="en-US" b="1" dirty="0"/>
              <a:t>Do not drop below font size 28</a:t>
            </a:r>
            <a:r>
              <a:rPr lang="en-US" dirty="0"/>
              <a:t>, but if you have extra space, jack up the font size until the space is full.</a:t>
            </a:r>
          </a:p>
          <a:p>
            <a:pPr marL="171450" indent="-171450">
              <a:buFont typeface="Arial" panose="020B0604020202020204" pitchFamily="34" charset="0"/>
              <a:buChar char="•"/>
            </a:pPr>
            <a:r>
              <a:rPr lang="en-US" dirty="0"/>
              <a:t>Do not use color in the sidebars except in graphs/figures. It’ll pull attention from the center and slow interpretation for passersby.</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6C2670-3342-473C-969D-FDFF399F205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5167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9721BE9-F0B7-D949-93F5-14E5B40D7163}"/>
              </a:ext>
            </a:extLst>
          </p:cNvPr>
          <p:cNvSpPr/>
          <p:nvPr userDrawn="1"/>
        </p:nvSpPr>
        <p:spPr>
          <a:xfrm>
            <a:off x="0" y="5140410"/>
            <a:ext cx="14630400" cy="1323006"/>
          </a:xfrm>
          <a:prstGeom prst="rect">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197CC9D-7589-1847-B9DB-8A4CEC3D8225}"/>
              </a:ext>
            </a:extLst>
          </p:cNvPr>
          <p:cNvSpPr/>
          <p:nvPr userDrawn="1"/>
        </p:nvSpPr>
        <p:spPr>
          <a:xfrm>
            <a:off x="0" y="0"/>
            <a:ext cx="14630400" cy="509760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097280" y="338667"/>
            <a:ext cx="12435840" cy="3383206"/>
          </a:xfrm>
        </p:spPr>
        <p:txBody>
          <a:bodyPr anchor="b" anchorCtr="1"/>
          <a:lstStyle>
            <a:lvl1pPr algn="ctr">
              <a:lnSpc>
                <a:spcPts val="8000"/>
              </a:lnSpc>
              <a:defRPr sz="8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46620" y="5390812"/>
            <a:ext cx="13760762" cy="916432"/>
          </a:xfrm>
        </p:spPr>
        <p:txBody>
          <a:bodyPr/>
          <a:lstStyle>
            <a:lvl1pPr marL="0" indent="0" algn="ctr">
              <a:buNone/>
              <a:defRPr sz="2400">
                <a:solidFill>
                  <a:schemeClr val="bg1"/>
                </a:solidFill>
              </a:defRPr>
            </a:lvl1pPr>
            <a:lvl2pPr marL="548640" indent="0" algn="ctr">
              <a:buNone/>
              <a:defRPr>
                <a:solidFill>
                  <a:schemeClr val="tx1">
                    <a:tint val="75000"/>
                  </a:schemeClr>
                </a:solidFill>
              </a:defRPr>
            </a:lvl2pPr>
            <a:lvl3pPr marL="1097280" indent="0" algn="ctr">
              <a:buNone/>
              <a:defRPr>
                <a:solidFill>
                  <a:schemeClr val="tx1">
                    <a:tint val="75000"/>
                  </a:schemeClr>
                </a:solidFill>
              </a:defRPr>
            </a:lvl3pPr>
            <a:lvl4pPr marL="1645920" indent="0" algn="ctr">
              <a:buNone/>
              <a:defRPr>
                <a:solidFill>
                  <a:schemeClr val="tx1">
                    <a:tint val="75000"/>
                  </a:schemeClr>
                </a:solidFill>
              </a:defRPr>
            </a:lvl4pPr>
            <a:lvl5pPr marL="2194560" indent="0" algn="ctr">
              <a:buNone/>
              <a:defRPr>
                <a:solidFill>
                  <a:schemeClr val="tx1">
                    <a:tint val="75000"/>
                  </a:schemeClr>
                </a:solidFill>
              </a:defRPr>
            </a:lvl5pPr>
            <a:lvl6pPr marL="2743200" indent="0" algn="ctr">
              <a:buNone/>
              <a:defRPr>
                <a:solidFill>
                  <a:schemeClr val="tx1">
                    <a:tint val="75000"/>
                  </a:schemeClr>
                </a:solidFill>
              </a:defRPr>
            </a:lvl6pPr>
            <a:lvl7pPr marL="3291840" indent="0" algn="ctr">
              <a:buNone/>
              <a:defRPr>
                <a:solidFill>
                  <a:schemeClr val="tx1">
                    <a:tint val="75000"/>
                  </a:schemeClr>
                </a:solidFill>
              </a:defRPr>
            </a:lvl7pPr>
            <a:lvl8pPr marL="3840480" indent="0" algn="ctr">
              <a:buNone/>
              <a:defRPr>
                <a:solidFill>
                  <a:schemeClr val="tx1">
                    <a:tint val="75000"/>
                  </a:schemeClr>
                </a:solidFill>
              </a:defRPr>
            </a:lvl8pPr>
            <a:lvl9pPr marL="4389120" indent="0" algn="ctr">
              <a:buNone/>
              <a:defRPr>
                <a:solidFill>
                  <a:schemeClr val="tx1">
                    <a:tint val="75000"/>
                  </a:schemeClr>
                </a:solidFill>
              </a:defRPr>
            </a:lvl9pPr>
          </a:lstStyle>
          <a:p>
            <a:r>
              <a:rPr lang="en-US" dirty="0"/>
              <a:t>Click to edit Master subtitle style</a:t>
            </a:r>
          </a:p>
        </p:txBody>
      </p:sp>
      <p:pic>
        <p:nvPicPr>
          <p:cNvPr id="19" name="Picture 18">
            <a:extLst>
              <a:ext uri="{FF2B5EF4-FFF2-40B4-BE49-F238E27FC236}">
                <a16:creationId xmlns:a16="http://schemas.microsoft.com/office/drawing/2014/main" id="{FF851CF3-F88F-2C46-989E-52079110421B}"/>
              </a:ext>
            </a:extLst>
          </p:cNvPr>
          <p:cNvPicPr>
            <a:picLocks noChangeAspect="1"/>
          </p:cNvPicPr>
          <p:nvPr userDrawn="1"/>
        </p:nvPicPr>
        <p:blipFill>
          <a:blip r:embed="rId2"/>
          <a:stretch>
            <a:fillRect/>
          </a:stretch>
        </p:blipFill>
        <p:spPr>
          <a:xfrm>
            <a:off x="7628194" y="6723485"/>
            <a:ext cx="2339235" cy="1101389"/>
          </a:xfrm>
          <a:prstGeom prst="rect">
            <a:avLst/>
          </a:prstGeom>
        </p:spPr>
      </p:pic>
      <p:pic>
        <p:nvPicPr>
          <p:cNvPr id="8" name="Picture 2" descr="Tri-Cities Community Health">
            <a:extLst>
              <a:ext uri="{FF2B5EF4-FFF2-40B4-BE49-F238E27FC236}">
                <a16:creationId xmlns:a16="http://schemas.microsoft.com/office/drawing/2014/main" id="{2516DD76-641B-DD48-95B9-9ABC9751381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482810" y="6988627"/>
            <a:ext cx="2754099" cy="558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363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2319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07040" y="329566"/>
            <a:ext cx="3291840" cy="702183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31520" y="329566"/>
            <a:ext cx="9631680" cy="70218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4913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952AB4F9-FD9F-AB45-B0EB-723EB6DB1671}"/>
              </a:ext>
            </a:extLst>
          </p:cNvPr>
          <p:cNvSpPr>
            <a:spLocks noGrp="1"/>
          </p:cNvSpPr>
          <p:nvPr>
            <p:ph type="title"/>
          </p:nvPr>
        </p:nvSpPr>
        <p:spPr>
          <a:xfrm>
            <a:off x="731520" y="329566"/>
            <a:ext cx="13167360" cy="1371600"/>
          </a:xfrm>
        </p:spPr>
        <p:txBody>
          <a:bodyPr/>
          <a:lstStyle/>
          <a:p>
            <a:r>
              <a:rPr lang="en-US"/>
              <a:t>Click to edit Master title style</a:t>
            </a:r>
          </a:p>
        </p:txBody>
      </p:sp>
      <p:pic>
        <p:nvPicPr>
          <p:cNvPr id="8" name="Picture 7">
            <a:extLst>
              <a:ext uri="{FF2B5EF4-FFF2-40B4-BE49-F238E27FC236}">
                <a16:creationId xmlns:a16="http://schemas.microsoft.com/office/drawing/2014/main" id="{71C00465-CE10-D941-879F-B446BB4B1993}"/>
              </a:ext>
            </a:extLst>
          </p:cNvPr>
          <p:cNvPicPr>
            <a:picLocks noChangeAspect="1"/>
          </p:cNvPicPr>
          <p:nvPr userDrawn="1"/>
        </p:nvPicPr>
        <p:blipFill>
          <a:blip r:embed="rId2"/>
          <a:stretch>
            <a:fillRect/>
          </a:stretch>
        </p:blipFill>
        <p:spPr>
          <a:xfrm>
            <a:off x="12024762" y="7010401"/>
            <a:ext cx="2097638" cy="987638"/>
          </a:xfrm>
          <a:prstGeom prst="rect">
            <a:avLst/>
          </a:prstGeom>
        </p:spPr>
      </p:pic>
      <p:pic>
        <p:nvPicPr>
          <p:cNvPr id="9" name="Picture 2" descr="Tri-Cities Community Health">
            <a:extLst>
              <a:ext uri="{FF2B5EF4-FFF2-40B4-BE49-F238E27FC236}">
                <a16:creationId xmlns:a16="http://schemas.microsoft.com/office/drawing/2014/main" id="{7F887FFB-975B-0242-86F6-E0D9FCC5DE4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68543" y="7434823"/>
            <a:ext cx="2142394" cy="43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5144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5701" y="5288281"/>
            <a:ext cx="12435840" cy="1634490"/>
          </a:xfrm>
        </p:spPr>
        <p:txBody>
          <a:bodyPr anchor="t"/>
          <a:lstStyle>
            <a:lvl1pPr algn="l">
              <a:defRPr sz="4800" b="1" cap="all"/>
            </a:lvl1pPr>
          </a:lstStyle>
          <a:p>
            <a:r>
              <a:rPr lang="en-US"/>
              <a:t>Click to edit Master title style</a:t>
            </a:r>
          </a:p>
        </p:txBody>
      </p:sp>
      <p:sp>
        <p:nvSpPr>
          <p:cNvPr id="3" name="Text Placeholder 2"/>
          <p:cNvSpPr>
            <a:spLocks noGrp="1"/>
          </p:cNvSpPr>
          <p:nvPr>
            <p:ph type="body" idx="1"/>
          </p:nvPr>
        </p:nvSpPr>
        <p:spPr>
          <a:xfrm>
            <a:off x="1155701" y="3488056"/>
            <a:ext cx="12435840" cy="1800224"/>
          </a:xfrm>
        </p:spPr>
        <p:txBody>
          <a:bodyPr anchor="b"/>
          <a:lstStyle>
            <a:lvl1pPr marL="0" indent="0">
              <a:buNone/>
              <a:defRPr sz="2400">
                <a:solidFill>
                  <a:schemeClr val="tx1">
                    <a:tint val="75000"/>
                  </a:schemeClr>
                </a:solidFill>
              </a:defRPr>
            </a:lvl1pPr>
            <a:lvl2pPr marL="548640" indent="0">
              <a:buNone/>
              <a:defRPr sz="2160">
                <a:solidFill>
                  <a:schemeClr val="tx1">
                    <a:tint val="75000"/>
                  </a:schemeClr>
                </a:solidFill>
              </a:defRPr>
            </a:lvl2pPr>
            <a:lvl3pPr marL="1097280" indent="0">
              <a:buNone/>
              <a:defRPr sz="1920">
                <a:solidFill>
                  <a:schemeClr val="tx1">
                    <a:tint val="75000"/>
                  </a:schemeClr>
                </a:solidFill>
              </a:defRPr>
            </a:lvl3pPr>
            <a:lvl4pPr marL="1645920" indent="0">
              <a:buNone/>
              <a:defRPr sz="1680">
                <a:solidFill>
                  <a:schemeClr val="tx1">
                    <a:tint val="75000"/>
                  </a:schemeClr>
                </a:solidFill>
              </a:defRPr>
            </a:lvl4pPr>
            <a:lvl5pPr marL="2194560" indent="0">
              <a:buNone/>
              <a:defRPr sz="1680">
                <a:solidFill>
                  <a:schemeClr val="tx1">
                    <a:tint val="75000"/>
                  </a:schemeClr>
                </a:solidFill>
              </a:defRPr>
            </a:lvl5pPr>
            <a:lvl6pPr marL="2743200" indent="0">
              <a:buNone/>
              <a:defRPr sz="1680">
                <a:solidFill>
                  <a:schemeClr val="tx1">
                    <a:tint val="75000"/>
                  </a:schemeClr>
                </a:solidFill>
              </a:defRPr>
            </a:lvl6pPr>
            <a:lvl7pPr marL="3291840" indent="0">
              <a:buNone/>
              <a:defRPr sz="1680">
                <a:solidFill>
                  <a:schemeClr val="tx1">
                    <a:tint val="75000"/>
                  </a:schemeClr>
                </a:solidFill>
              </a:defRPr>
            </a:lvl7pPr>
            <a:lvl8pPr marL="3840480" indent="0">
              <a:buNone/>
              <a:defRPr sz="1680">
                <a:solidFill>
                  <a:schemeClr val="tx1">
                    <a:tint val="75000"/>
                  </a:schemeClr>
                </a:solidFill>
              </a:defRPr>
            </a:lvl8pPr>
            <a:lvl9pPr marL="4389120" indent="0">
              <a:buNone/>
              <a:defRPr sz="168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83684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8" name="Content Placeholder 2">
            <a:extLst>
              <a:ext uri="{FF2B5EF4-FFF2-40B4-BE49-F238E27FC236}">
                <a16:creationId xmlns:a16="http://schemas.microsoft.com/office/drawing/2014/main" id="{653292E8-2A0E-EA48-B24F-EB7095A5F4F5}"/>
              </a:ext>
            </a:extLst>
          </p:cNvPr>
          <p:cNvSpPr>
            <a:spLocks noGrp="1"/>
          </p:cNvSpPr>
          <p:nvPr>
            <p:ph idx="1"/>
          </p:nvPr>
        </p:nvSpPr>
        <p:spPr>
          <a:xfrm>
            <a:off x="731520" y="1920240"/>
            <a:ext cx="6464301" cy="49208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pic>
        <p:nvPicPr>
          <p:cNvPr id="8" name="Picture 7">
            <a:extLst>
              <a:ext uri="{FF2B5EF4-FFF2-40B4-BE49-F238E27FC236}">
                <a16:creationId xmlns:a16="http://schemas.microsoft.com/office/drawing/2014/main" id="{B644C367-BE49-8644-9ED0-312F6279885D}"/>
              </a:ext>
            </a:extLst>
          </p:cNvPr>
          <p:cNvPicPr>
            <a:picLocks noChangeAspect="1"/>
          </p:cNvPicPr>
          <p:nvPr userDrawn="1"/>
        </p:nvPicPr>
        <p:blipFill>
          <a:blip r:embed="rId2"/>
          <a:stretch>
            <a:fillRect/>
          </a:stretch>
        </p:blipFill>
        <p:spPr>
          <a:xfrm>
            <a:off x="12024762" y="7010401"/>
            <a:ext cx="2097638" cy="987638"/>
          </a:xfrm>
          <a:prstGeom prst="rect">
            <a:avLst/>
          </a:prstGeom>
        </p:spPr>
      </p:pic>
      <p:sp>
        <p:nvSpPr>
          <p:cNvPr id="20" name="Content Placeholder 2">
            <a:extLst>
              <a:ext uri="{FF2B5EF4-FFF2-40B4-BE49-F238E27FC236}">
                <a16:creationId xmlns:a16="http://schemas.microsoft.com/office/drawing/2014/main" id="{336ACD36-0B7C-9546-BA8B-2FCDDC8F816F}"/>
              </a:ext>
            </a:extLst>
          </p:cNvPr>
          <p:cNvSpPr>
            <a:spLocks noGrp="1"/>
          </p:cNvSpPr>
          <p:nvPr>
            <p:ph idx="11"/>
          </p:nvPr>
        </p:nvSpPr>
        <p:spPr>
          <a:xfrm>
            <a:off x="7434579" y="1920240"/>
            <a:ext cx="6464301" cy="49208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Tri-Cities Community Health">
            <a:extLst>
              <a:ext uri="{FF2B5EF4-FFF2-40B4-BE49-F238E27FC236}">
                <a16:creationId xmlns:a16="http://schemas.microsoft.com/office/drawing/2014/main" id="{05334BDF-8BB1-A54B-8ADC-5D8BFA4C507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68543" y="7434823"/>
            <a:ext cx="2142394" cy="43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1775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31520" y="1842136"/>
            <a:ext cx="6464301" cy="767714"/>
          </a:xfrm>
        </p:spPr>
        <p:txBody>
          <a:bodyPr anchor="b"/>
          <a:lstStyle>
            <a:lvl1pPr marL="0" indent="0">
              <a:buNone/>
              <a:defRPr sz="3200" b="1">
                <a:solidFill>
                  <a:schemeClr val="tx1">
                    <a:lumMod val="50000"/>
                    <a:lumOff val="50000"/>
                  </a:schemeClr>
                </a:solidFill>
                <a:latin typeface="Britannic Bold" panose="020B0903060703020204" pitchFamily="34" charset="77"/>
              </a:defRPr>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dirty="0"/>
              <a:t>Click to edit Master text styles</a:t>
            </a:r>
          </a:p>
        </p:txBody>
      </p:sp>
      <p:sp>
        <p:nvSpPr>
          <p:cNvPr id="5" name="Text Placeholder 4"/>
          <p:cNvSpPr>
            <a:spLocks noGrp="1"/>
          </p:cNvSpPr>
          <p:nvPr>
            <p:ph type="body" sz="quarter" idx="3"/>
          </p:nvPr>
        </p:nvSpPr>
        <p:spPr>
          <a:xfrm>
            <a:off x="7432041" y="1842136"/>
            <a:ext cx="6466840" cy="767714"/>
          </a:xfrm>
        </p:spPr>
        <p:txBody>
          <a:bodyPr anchor="b"/>
          <a:lstStyle>
            <a:lvl1pPr marL="0" indent="0">
              <a:buNone/>
              <a:defRPr sz="3200" b="1">
                <a:solidFill>
                  <a:schemeClr val="tx1">
                    <a:lumMod val="50000"/>
                    <a:lumOff val="50000"/>
                  </a:schemeClr>
                </a:solidFill>
                <a:latin typeface="Britannic Bold" panose="020B0903060703020204" pitchFamily="34" charset="77"/>
              </a:defRPr>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dirty="0"/>
              <a:t>Click to edit Master text styles</a:t>
            </a:r>
          </a:p>
        </p:txBody>
      </p:sp>
      <p:pic>
        <p:nvPicPr>
          <p:cNvPr id="10" name="Picture 9">
            <a:extLst>
              <a:ext uri="{FF2B5EF4-FFF2-40B4-BE49-F238E27FC236}">
                <a16:creationId xmlns:a16="http://schemas.microsoft.com/office/drawing/2014/main" id="{56519F5B-9271-6444-9FED-97698F4695A1}"/>
              </a:ext>
            </a:extLst>
          </p:cNvPr>
          <p:cNvPicPr>
            <a:picLocks noChangeAspect="1"/>
          </p:cNvPicPr>
          <p:nvPr userDrawn="1"/>
        </p:nvPicPr>
        <p:blipFill>
          <a:blip r:embed="rId2"/>
          <a:stretch>
            <a:fillRect/>
          </a:stretch>
        </p:blipFill>
        <p:spPr>
          <a:xfrm>
            <a:off x="12024762" y="7010401"/>
            <a:ext cx="2097638" cy="987638"/>
          </a:xfrm>
          <a:prstGeom prst="rect">
            <a:avLst/>
          </a:prstGeom>
        </p:spPr>
      </p:pic>
      <p:sp>
        <p:nvSpPr>
          <p:cNvPr id="19" name="Content Placeholder 2">
            <a:extLst>
              <a:ext uri="{FF2B5EF4-FFF2-40B4-BE49-F238E27FC236}">
                <a16:creationId xmlns:a16="http://schemas.microsoft.com/office/drawing/2014/main" id="{197B881B-BE81-004D-A8D7-74AEB25DA076}"/>
              </a:ext>
            </a:extLst>
          </p:cNvPr>
          <p:cNvSpPr>
            <a:spLocks noGrp="1"/>
          </p:cNvSpPr>
          <p:nvPr>
            <p:ph idx="11"/>
          </p:nvPr>
        </p:nvSpPr>
        <p:spPr>
          <a:xfrm>
            <a:off x="731520" y="2750820"/>
            <a:ext cx="6464301" cy="40902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2">
            <a:extLst>
              <a:ext uri="{FF2B5EF4-FFF2-40B4-BE49-F238E27FC236}">
                <a16:creationId xmlns:a16="http://schemas.microsoft.com/office/drawing/2014/main" id="{E7147DA3-D19E-5746-BDA6-04D6746C0EAD}"/>
              </a:ext>
            </a:extLst>
          </p:cNvPr>
          <p:cNvSpPr>
            <a:spLocks noGrp="1"/>
          </p:cNvSpPr>
          <p:nvPr>
            <p:ph idx="12"/>
          </p:nvPr>
        </p:nvSpPr>
        <p:spPr>
          <a:xfrm>
            <a:off x="7434579" y="2750820"/>
            <a:ext cx="6464301" cy="40902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2" descr="Tri-Cities Community Health">
            <a:extLst>
              <a:ext uri="{FF2B5EF4-FFF2-40B4-BE49-F238E27FC236}">
                <a16:creationId xmlns:a16="http://schemas.microsoft.com/office/drawing/2014/main" id="{14794A98-8208-6D47-ABD5-D8C2BCF9F3F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68543" y="7434823"/>
            <a:ext cx="2142394" cy="43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0739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a:extLst>
              <a:ext uri="{FF2B5EF4-FFF2-40B4-BE49-F238E27FC236}">
                <a16:creationId xmlns:a16="http://schemas.microsoft.com/office/drawing/2014/main" id="{D4D8E7E4-BDBC-D84D-86A4-46161F9B7C16}"/>
              </a:ext>
            </a:extLst>
          </p:cNvPr>
          <p:cNvPicPr>
            <a:picLocks noChangeAspect="1"/>
          </p:cNvPicPr>
          <p:nvPr userDrawn="1"/>
        </p:nvPicPr>
        <p:blipFill>
          <a:blip r:embed="rId2"/>
          <a:stretch>
            <a:fillRect/>
          </a:stretch>
        </p:blipFill>
        <p:spPr>
          <a:xfrm>
            <a:off x="12024762" y="7010401"/>
            <a:ext cx="2097638" cy="987638"/>
          </a:xfrm>
          <a:prstGeom prst="rect">
            <a:avLst/>
          </a:prstGeom>
        </p:spPr>
      </p:pic>
      <p:pic>
        <p:nvPicPr>
          <p:cNvPr id="7" name="Picture 2" descr="Tri-Cities Community Health">
            <a:extLst>
              <a:ext uri="{FF2B5EF4-FFF2-40B4-BE49-F238E27FC236}">
                <a16:creationId xmlns:a16="http://schemas.microsoft.com/office/drawing/2014/main" id="{00B06D95-8EC5-CD45-9A57-6F73EFD1CEC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68543" y="7434823"/>
            <a:ext cx="2142394" cy="43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22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4908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1521" y="327660"/>
            <a:ext cx="4813301" cy="1394460"/>
          </a:xfrm>
        </p:spPr>
        <p:txBody>
          <a:bodyPr anchor="b"/>
          <a:lstStyle>
            <a:lvl1pPr algn="l">
              <a:defRPr sz="3600" b="1"/>
            </a:lvl1pPr>
          </a:lstStyle>
          <a:p>
            <a:r>
              <a:rPr lang="en-US" dirty="0"/>
              <a:t>Click to edit Master title style</a:t>
            </a:r>
          </a:p>
        </p:txBody>
      </p:sp>
      <p:sp>
        <p:nvSpPr>
          <p:cNvPr id="4" name="Text Placeholder 3"/>
          <p:cNvSpPr>
            <a:spLocks noGrp="1"/>
          </p:cNvSpPr>
          <p:nvPr>
            <p:ph type="body" sz="half" idx="2"/>
          </p:nvPr>
        </p:nvSpPr>
        <p:spPr>
          <a:xfrm>
            <a:off x="731521" y="1722120"/>
            <a:ext cx="4813301" cy="5629276"/>
          </a:xfrm>
        </p:spPr>
        <p:txBody>
          <a:bodyPr/>
          <a:lstStyle>
            <a:lvl1pPr marL="0" indent="0">
              <a:buNone/>
              <a:defRPr sz="1680"/>
            </a:lvl1pPr>
            <a:lvl2pPr marL="548640" indent="0">
              <a:buNone/>
              <a:defRPr sz="1440"/>
            </a:lvl2pPr>
            <a:lvl3pPr marL="1097280" indent="0">
              <a:buNone/>
              <a:defRPr sz="1200"/>
            </a:lvl3pPr>
            <a:lvl4pPr marL="1645920" indent="0">
              <a:buNone/>
              <a:defRPr sz="1080"/>
            </a:lvl4pPr>
            <a:lvl5pPr marL="2194560" indent="0">
              <a:buNone/>
              <a:defRPr sz="1080"/>
            </a:lvl5pPr>
            <a:lvl6pPr marL="2743200" indent="0">
              <a:buNone/>
              <a:defRPr sz="1080"/>
            </a:lvl6pPr>
            <a:lvl7pPr marL="3291840" indent="0">
              <a:buNone/>
              <a:defRPr sz="1080"/>
            </a:lvl7pPr>
            <a:lvl8pPr marL="3840480" indent="0">
              <a:buNone/>
              <a:defRPr sz="1080"/>
            </a:lvl8pPr>
            <a:lvl9pPr marL="4389120" indent="0">
              <a:buNone/>
              <a:defRPr sz="1080"/>
            </a:lvl9pPr>
          </a:lstStyle>
          <a:p>
            <a:pPr lvl="0"/>
            <a:r>
              <a:rPr lang="en-US" dirty="0"/>
              <a:t>Click to edit Master text styles</a:t>
            </a:r>
          </a:p>
        </p:txBody>
      </p:sp>
      <p:sp>
        <p:nvSpPr>
          <p:cNvPr id="8" name="Content Placeholder 2">
            <a:extLst>
              <a:ext uri="{FF2B5EF4-FFF2-40B4-BE49-F238E27FC236}">
                <a16:creationId xmlns:a16="http://schemas.microsoft.com/office/drawing/2014/main" id="{3CC5CFF3-806D-EF46-AE09-354538C9970A}"/>
              </a:ext>
            </a:extLst>
          </p:cNvPr>
          <p:cNvSpPr>
            <a:spLocks noGrp="1"/>
          </p:cNvSpPr>
          <p:nvPr>
            <p:ph idx="1"/>
          </p:nvPr>
        </p:nvSpPr>
        <p:spPr>
          <a:xfrm>
            <a:off x="5909732" y="327660"/>
            <a:ext cx="7989147" cy="702373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01673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67661" y="5760720"/>
            <a:ext cx="8778240" cy="680086"/>
          </a:xfrm>
        </p:spPr>
        <p:txBody>
          <a:bodyPr anchor="b"/>
          <a:lstStyle>
            <a:lvl1pPr algn="l">
              <a:defRPr sz="2400" b="1"/>
            </a:lvl1pPr>
          </a:lstStyle>
          <a:p>
            <a:r>
              <a:rPr lang="en-US"/>
              <a:t>Click to edit Master title style</a:t>
            </a:r>
          </a:p>
        </p:txBody>
      </p:sp>
      <p:sp>
        <p:nvSpPr>
          <p:cNvPr id="3" name="Picture Placeholder 2"/>
          <p:cNvSpPr>
            <a:spLocks noGrp="1"/>
          </p:cNvSpPr>
          <p:nvPr>
            <p:ph type="pic" idx="1"/>
          </p:nvPr>
        </p:nvSpPr>
        <p:spPr>
          <a:xfrm>
            <a:off x="2867661" y="735330"/>
            <a:ext cx="8778240" cy="4937760"/>
          </a:xfrm>
        </p:spPr>
        <p:txBody>
          <a:bodyPr/>
          <a:lstStyle>
            <a:lvl1pPr marL="0" indent="0">
              <a:buNone/>
              <a:defRPr sz="3840"/>
            </a:lvl1pPr>
            <a:lvl2pPr marL="548640" indent="0">
              <a:buNone/>
              <a:defRPr sz="3360"/>
            </a:lvl2pPr>
            <a:lvl3pPr marL="1097280" indent="0">
              <a:buNone/>
              <a:defRPr sz="288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endParaRPr lang="en-US"/>
          </a:p>
        </p:txBody>
      </p:sp>
      <p:sp>
        <p:nvSpPr>
          <p:cNvPr id="4" name="Text Placeholder 3"/>
          <p:cNvSpPr>
            <a:spLocks noGrp="1"/>
          </p:cNvSpPr>
          <p:nvPr>
            <p:ph type="body" sz="half" idx="2"/>
          </p:nvPr>
        </p:nvSpPr>
        <p:spPr>
          <a:xfrm>
            <a:off x="2867661" y="6440806"/>
            <a:ext cx="8778240" cy="965834"/>
          </a:xfrm>
        </p:spPr>
        <p:txBody>
          <a:bodyPr/>
          <a:lstStyle>
            <a:lvl1pPr marL="0" indent="0">
              <a:buNone/>
              <a:defRPr sz="1680"/>
            </a:lvl1pPr>
            <a:lvl2pPr marL="548640" indent="0">
              <a:buNone/>
              <a:defRPr sz="1440"/>
            </a:lvl2pPr>
            <a:lvl3pPr marL="1097280" indent="0">
              <a:buNone/>
              <a:defRPr sz="1200"/>
            </a:lvl3pPr>
            <a:lvl4pPr marL="1645920" indent="0">
              <a:buNone/>
              <a:defRPr sz="1080"/>
            </a:lvl4pPr>
            <a:lvl5pPr marL="2194560" indent="0">
              <a:buNone/>
              <a:defRPr sz="1080"/>
            </a:lvl5pPr>
            <a:lvl6pPr marL="2743200" indent="0">
              <a:buNone/>
              <a:defRPr sz="1080"/>
            </a:lvl6pPr>
            <a:lvl7pPr marL="3291840" indent="0">
              <a:buNone/>
              <a:defRPr sz="1080"/>
            </a:lvl7pPr>
            <a:lvl8pPr marL="3840480" indent="0">
              <a:buNone/>
              <a:defRPr sz="1080"/>
            </a:lvl8pPr>
            <a:lvl9pPr marL="4389120" indent="0">
              <a:buNone/>
              <a:defRPr sz="1080"/>
            </a:lvl9pPr>
          </a:lstStyle>
          <a:p>
            <a:pPr lvl="0"/>
            <a:r>
              <a:rPr lang="en-US"/>
              <a:t>Click to edit Master text styles</a:t>
            </a:r>
          </a:p>
        </p:txBody>
      </p:sp>
    </p:spTree>
    <p:extLst>
      <p:ext uri="{BB962C8B-B14F-4D97-AF65-F5344CB8AC3E}">
        <p14:creationId xmlns:p14="http://schemas.microsoft.com/office/powerpoint/2010/main" val="55985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1520" y="329566"/>
            <a:ext cx="13167360" cy="13716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731520" y="1920240"/>
            <a:ext cx="13167360" cy="5431156"/>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60119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48640" rtl="0" eaLnBrk="1" latinLnBrk="0" hangingPunct="1">
        <a:spcBef>
          <a:spcPct val="0"/>
        </a:spcBef>
        <a:buNone/>
        <a:defRPr sz="6600" kern="1200">
          <a:solidFill>
            <a:schemeClr val="accent2"/>
          </a:solidFill>
          <a:latin typeface="Britannic Bold" panose="020B0903060703020204" pitchFamily="34" charset="77"/>
          <a:ea typeface="+mj-ea"/>
          <a:cs typeface="+mj-cs"/>
        </a:defRPr>
      </a:lvl1pPr>
    </p:titleStyle>
    <p:bodyStyle>
      <a:lvl1pPr marL="54864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1pPr>
      <a:lvl2pPr marL="109728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2pPr>
      <a:lvl3pPr marL="164592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3pPr>
      <a:lvl4pPr marL="219456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4pPr>
      <a:lvl5pPr marL="274320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5pPr>
      <a:lvl6pPr marL="3017520" indent="-274320" algn="l" defTabSz="548640" rtl="0" eaLnBrk="1" latinLnBrk="0" hangingPunct="1">
        <a:spcBef>
          <a:spcPct val="20000"/>
        </a:spcBef>
        <a:buFont typeface="Arial"/>
        <a:buChar char="•"/>
        <a:defRPr sz="2400" kern="1200">
          <a:solidFill>
            <a:schemeClr val="tx1"/>
          </a:solidFill>
          <a:latin typeface="+mn-lt"/>
          <a:ea typeface="+mn-ea"/>
          <a:cs typeface="+mn-cs"/>
        </a:defRPr>
      </a:lvl6pPr>
      <a:lvl7pPr marL="3566160" indent="-274320" algn="l" defTabSz="548640" rtl="0" eaLnBrk="1" latinLnBrk="0" hangingPunct="1">
        <a:spcBef>
          <a:spcPct val="20000"/>
        </a:spcBef>
        <a:buFont typeface="Arial"/>
        <a:buChar char="•"/>
        <a:defRPr sz="2400" kern="1200">
          <a:solidFill>
            <a:schemeClr val="tx1"/>
          </a:solidFill>
          <a:latin typeface="+mn-lt"/>
          <a:ea typeface="+mn-ea"/>
          <a:cs typeface="+mn-cs"/>
        </a:defRPr>
      </a:lvl7pPr>
      <a:lvl8pPr marL="4114800" indent="-274320" algn="l" defTabSz="548640" rtl="0" eaLnBrk="1" latinLnBrk="0" hangingPunct="1">
        <a:spcBef>
          <a:spcPct val="20000"/>
        </a:spcBef>
        <a:buFont typeface="Arial"/>
        <a:buChar char="•"/>
        <a:defRPr sz="2400" kern="1200">
          <a:solidFill>
            <a:schemeClr val="tx1"/>
          </a:solidFill>
          <a:latin typeface="+mn-lt"/>
          <a:ea typeface="+mn-ea"/>
          <a:cs typeface="+mn-cs"/>
        </a:defRPr>
      </a:lvl8pPr>
      <a:lvl9pPr marL="4663440" indent="-274320" algn="l" defTabSz="548640" rtl="0" eaLnBrk="1" latinLnBrk="0" hangingPunct="1">
        <a:spcBef>
          <a:spcPct val="20000"/>
        </a:spcBef>
        <a:buFont typeface="Arial"/>
        <a:buChar char="•"/>
        <a:defRPr sz="2400" kern="1200">
          <a:solidFill>
            <a:schemeClr val="tx1"/>
          </a:solidFill>
          <a:latin typeface="+mn-lt"/>
          <a:ea typeface="+mn-ea"/>
          <a:cs typeface="+mn-cs"/>
        </a:defRPr>
      </a:lvl9pPr>
    </p:bodyStyle>
    <p:otherStyle>
      <a:defPPr>
        <a:defRPr lang="en-US"/>
      </a:defPPr>
      <a:lvl1pPr marL="0" algn="l" defTabSz="548640" rtl="0" eaLnBrk="1" latinLnBrk="0" hangingPunct="1">
        <a:defRPr sz="2160" kern="1200">
          <a:solidFill>
            <a:schemeClr val="tx1"/>
          </a:solidFill>
          <a:latin typeface="+mn-lt"/>
          <a:ea typeface="+mn-ea"/>
          <a:cs typeface="+mn-cs"/>
        </a:defRPr>
      </a:lvl1pPr>
      <a:lvl2pPr marL="548640" algn="l" defTabSz="548640" rtl="0" eaLnBrk="1" latinLnBrk="0" hangingPunct="1">
        <a:defRPr sz="2160" kern="1200">
          <a:solidFill>
            <a:schemeClr val="tx1"/>
          </a:solidFill>
          <a:latin typeface="+mn-lt"/>
          <a:ea typeface="+mn-ea"/>
          <a:cs typeface="+mn-cs"/>
        </a:defRPr>
      </a:lvl2pPr>
      <a:lvl3pPr marL="1097280" algn="l" defTabSz="548640" rtl="0" eaLnBrk="1" latinLnBrk="0" hangingPunct="1">
        <a:defRPr sz="2160" kern="1200">
          <a:solidFill>
            <a:schemeClr val="tx1"/>
          </a:solidFill>
          <a:latin typeface="+mn-lt"/>
          <a:ea typeface="+mn-ea"/>
          <a:cs typeface="+mn-cs"/>
        </a:defRPr>
      </a:lvl3pPr>
      <a:lvl4pPr marL="1645920" algn="l" defTabSz="548640" rtl="0" eaLnBrk="1" latinLnBrk="0" hangingPunct="1">
        <a:defRPr sz="2160" kern="1200">
          <a:solidFill>
            <a:schemeClr val="tx1"/>
          </a:solidFill>
          <a:latin typeface="+mn-lt"/>
          <a:ea typeface="+mn-ea"/>
          <a:cs typeface="+mn-cs"/>
        </a:defRPr>
      </a:lvl4pPr>
      <a:lvl5pPr marL="2194560" algn="l" defTabSz="548640" rtl="0" eaLnBrk="1" latinLnBrk="0" hangingPunct="1">
        <a:defRPr sz="2160" kern="1200">
          <a:solidFill>
            <a:schemeClr val="tx1"/>
          </a:solidFill>
          <a:latin typeface="+mn-lt"/>
          <a:ea typeface="+mn-ea"/>
          <a:cs typeface="+mn-cs"/>
        </a:defRPr>
      </a:lvl5pPr>
      <a:lvl6pPr marL="2743200" algn="l" defTabSz="548640" rtl="0" eaLnBrk="1" latinLnBrk="0" hangingPunct="1">
        <a:defRPr sz="2160" kern="1200">
          <a:solidFill>
            <a:schemeClr val="tx1"/>
          </a:solidFill>
          <a:latin typeface="+mn-lt"/>
          <a:ea typeface="+mn-ea"/>
          <a:cs typeface="+mn-cs"/>
        </a:defRPr>
      </a:lvl6pPr>
      <a:lvl7pPr marL="3291840" algn="l" defTabSz="548640" rtl="0" eaLnBrk="1" latinLnBrk="0" hangingPunct="1">
        <a:defRPr sz="2160" kern="1200">
          <a:solidFill>
            <a:schemeClr val="tx1"/>
          </a:solidFill>
          <a:latin typeface="+mn-lt"/>
          <a:ea typeface="+mn-ea"/>
          <a:cs typeface="+mn-cs"/>
        </a:defRPr>
      </a:lvl7pPr>
      <a:lvl8pPr marL="3840480" algn="l" defTabSz="548640" rtl="0" eaLnBrk="1" latinLnBrk="0" hangingPunct="1">
        <a:defRPr sz="2160" kern="1200">
          <a:solidFill>
            <a:schemeClr val="tx1"/>
          </a:solidFill>
          <a:latin typeface="+mn-lt"/>
          <a:ea typeface="+mn-ea"/>
          <a:cs typeface="+mn-cs"/>
        </a:defRPr>
      </a:lvl8pPr>
      <a:lvl9pPr marL="4389120" algn="l" defTabSz="548640"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64F4B92-CB43-DE41-95E6-C76153421497}"/>
              </a:ext>
            </a:extLst>
          </p:cNvPr>
          <p:cNvSpPr/>
          <p:nvPr/>
        </p:nvSpPr>
        <p:spPr>
          <a:xfrm>
            <a:off x="0" y="5140410"/>
            <a:ext cx="14630400" cy="1323006"/>
          </a:xfrm>
          <a:prstGeom prst="rect">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DD70370-E93F-4514-A27C-F3366B01BF17}"/>
              </a:ext>
            </a:extLst>
          </p:cNvPr>
          <p:cNvSpPr/>
          <p:nvPr/>
        </p:nvSpPr>
        <p:spPr>
          <a:xfrm>
            <a:off x="5111356" y="1190940"/>
            <a:ext cx="4342063" cy="57417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1331" tIns="10666" rIns="21331" bIns="10666" rtlCol="0" anchor="ctr"/>
          <a:lstStyle/>
          <a:p>
            <a:pPr algn="ctr"/>
            <a:endParaRPr lang="en-US" sz="3085"/>
          </a:p>
        </p:txBody>
      </p:sp>
      <p:sp>
        <p:nvSpPr>
          <p:cNvPr id="18" name="Rectangle 17">
            <a:extLst>
              <a:ext uri="{FF2B5EF4-FFF2-40B4-BE49-F238E27FC236}">
                <a16:creationId xmlns:a16="http://schemas.microsoft.com/office/drawing/2014/main" id="{678733BE-059C-47B7-9415-5ADF2F3024F1}"/>
              </a:ext>
            </a:extLst>
          </p:cNvPr>
          <p:cNvSpPr/>
          <p:nvPr/>
        </p:nvSpPr>
        <p:spPr>
          <a:xfrm>
            <a:off x="1033308" y="1213887"/>
            <a:ext cx="12498157" cy="30777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ctr">
              <a:lnSpc>
                <a:spcPts val="8000"/>
              </a:lnSpc>
            </a:pPr>
            <a:r>
              <a:rPr lang="en-US" sz="8000" b="1" dirty="0">
                <a:solidFill>
                  <a:schemeClr val="bg1"/>
                </a:solidFill>
                <a:latin typeface="Britannic Bold" panose="020B0903060703020204" pitchFamily="34" charset="77"/>
                <a:cs typeface="Arial" panose="020B0604020202020204" pitchFamily="34" charset="0"/>
              </a:rPr>
              <a:t>Unnecessary Use of Over-the-Counter Medicine for Coughs &amp; Colds in Children</a:t>
            </a:r>
          </a:p>
        </p:txBody>
      </p:sp>
      <p:sp>
        <p:nvSpPr>
          <p:cNvPr id="7" name="TextBox 6">
            <a:extLst>
              <a:ext uri="{FF2B5EF4-FFF2-40B4-BE49-F238E27FC236}">
                <a16:creationId xmlns:a16="http://schemas.microsoft.com/office/drawing/2014/main" id="{323C350D-E51C-A04D-9844-AB571D3B7095}"/>
              </a:ext>
            </a:extLst>
          </p:cNvPr>
          <p:cNvSpPr txBox="1"/>
          <p:nvPr/>
        </p:nvSpPr>
        <p:spPr>
          <a:xfrm>
            <a:off x="446620" y="5438906"/>
            <a:ext cx="13760762" cy="868338"/>
          </a:xfrm>
          <a:prstGeom prst="rect">
            <a:avLst/>
          </a:prstGeom>
          <a:noFill/>
        </p:spPr>
        <p:txBody>
          <a:bodyPr wrap="square" lIns="0" tIns="0" rIns="0" bIns="0" rtlCol="0">
            <a:noAutofit/>
          </a:bodyPr>
          <a:lstStyle/>
          <a:p>
            <a:pPr algn="ctr"/>
            <a:r>
              <a:rPr lang="en-US" sz="2400" b="1" dirty="0">
                <a:solidFill>
                  <a:schemeClr val="bg1"/>
                </a:solidFill>
                <a:latin typeface="Arial" panose="020B0604020202020204" pitchFamily="34" charset="0"/>
                <a:cs typeface="Arial" panose="020B0604020202020204" pitchFamily="34" charset="0"/>
              </a:rPr>
              <a:t>Elizabeth </a:t>
            </a:r>
            <a:r>
              <a:rPr lang="en-US" sz="2400" b="1" dirty="0" err="1">
                <a:solidFill>
                  <a:schemeClr val="bg1"/>
                </a:solidFill>
                <a:latin typeface="Arial" panose="020B0604020202020204" pitchFamily="34" charset="0"/>
                <a:cs typeface="Arial" panose="020B0604020202020204" pitchFamily="34" charset="0"/>
              </a:rPr>
              <a:t>Vossenkemper</a:t>
            </a:r>
            <a:endParaRPr lang="en-US" sz="2400" b="1" dirty="0">
              <a:solidFill>
                <a:schemeClr val="bg1"/>
              </a:solidFill>
              <a:latin typeface="Arial" panose="020B0604020202020204" pitchFamily="34" charset="0"/>
              <a:cs typeface="Arial" panose="020B0604020202020204" pitchFamily="34" charset="0"/>
            </a:endParaRPr>
          </a:p>
          <a:p>
            <a:pPr algn="ctr"/>
            <a:r>
              <a:rPr lang="en-US" sz="2400" dirty="0">
                <a:solidFill>
                  <a:schemeClr val="bg1"/>
                </a:solidFill>
                <a:latin typeface="Arial" panose="020B0604020202020204" pitchFamily="34" charset="0"/>
                <a:cs typeface="Arial" panose="020B0604020202020204" pitchFamily="34" charset="0"/>
              </a:rPr>
              <a:t>Tri-Cities Community Health | Pasco, WA</a:t>
            </a:r>
          </a:p>
        </p:txBody>
      </p:sp>
      <p:pic>
        <p:nvPicPr>
          <p:cNvPr id="15" name="Picture 14">
            <a:extLst>
              <a:ext uri="{FF2B5EF4-FFF2-40B4-BE49-F238E27FC236}">
                <a16:creationId xmlns:a16="http://schemas.microsoft.com/office/drawing/2014/main" id="{0804943A-7AB6-AA4C-A57E-BCE8D70EF804}"/>
              </a:ext>
            </a:extLst>
          </p:cNvPr>
          <p:cNvPicPr>
            <a:picLocks noChangeAspect="1"/>
          </p:cNvPicPr>
          <p:nvPr/>
        </p:nvPicPr>
        <p:blipFill>
          <a:blip r:embed="rId3"/>
          <a:stretch>
            <a:fillRect/>
          </a:stretch>
        </p:blipFill>
        <p:spPr>
          <a:xfrm>
            <a:off x="7628194" y="6723485"/>
            <a:ext cx="2339235" cy="1101389"/>
          </a:xfrm>
          <a:prstGeom prst="rect">
            <a:avLst/>
          </a:prstGeom>
        </p:spPr>
      </p:pic>
    </p:spTree>
    <p:extLst>
      <p:ext uri="{BB962C8B-B14F-4D97-AF65-F5344CB8AC3E}">
        <p14:creationId xmlns:p14="http://schemas.microsoft.com/office/powerpoint/2010/main" val="422792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741FEF-287E-2949-B55B-4FB5E211F662}"/>
              </a:ext>
            </a:extLst>
          </p:cNvPr>
          <p:cNvSpPr>
            <a:spLocks noGrp="1"/>
          </p:cNvSpPr>
          <p:nvPr>
            <p:ph idx="1"/>
          </p:nvPr>
        </p:nvSpPr>
        <p:spPr>
          <a:xfrm>
            <a:off x="731520" y="1920240"/>
            <a:ext cx="8841971" cy="4920827"/>
          </a:xfrm>
        </p:spPr>
        <p:txBody>
          <a:bodyPr/>
          <a:lstStyle/>
          <a:p>
            <a:pPr>
              <a:buFont typeface="Arial" panose="020B0604020202020204" pitchFamily="34" charset="0"/>
              <a:buChar char="•"/>
            </a:pPr>
            <a:r>
              <a:rPr lang="en-US" sz="2800" dirty="0">
                <a:solidFill>
                  <a:prstClr val="black"/>
                </a:solidFill>
              </a:rPr>
              <a:t>Prescribing over-the-counter medications for upper respiratory infections in children 0 – 13 years of age has more potential for harm than benefit.</a:t>
            </a:r>
          </a:p>
          <a:p>
            <a:pPr>
              <a:buFont typeface="Arial" panose="020B0604020202020204" pitchFamily="34" charset="0"/>
              <a:buChar char="•"/>
            </a:pPr>
            <a:r>
              <a:rPr lang="en-US" sz="2800" b="1" dirty="0">
                <a:solidFill>
                  <a:prstClr val="black"/>
                </a:solidFill>
              </a:rPr>
              <a:t>Goal: </a:t>
            </a:r>
            <a:r>
              <a:rPr lang="en-US" sz="2800" dirty="0">
                <a:solidFill>
                  <a:prstClr val="black"/>
                </a:solidFill>
              </a:rPr>
              <a:t>Be a positive catalyst to: </a:t>
            </a:r>
          </a:p>
          <a:p>
            <a:pPr marL="1097280" lvl="3">
              <a:buClr>
                <a:schemeClr val="accent2"/>
              </a:buClr>
              <a:buFont typeface="+mj-lt"/>
              <a:buAutoNum type="arabicPeriod"/>
            </a:pPr>
            <a:r>
              <a:rPr lang="en-US" sz="2800" dirty="0">
                <a:solidFill>
                  <a:prstClr val="black"/>
                </a:solidFill>
              </a:rPr>
              <a:t>Ensure high-value, evidence-based care; and</a:t>
            </a:r>
          </a:p>
          <a:p>
            <a:pPr marL="1097280" lvl="3">
              <a:buClr>
                <a:schemeClr val="accent2"/>
              </a:buClr>
              <a:buFont typeface="+mj-lt"/>
              <a:buAutoNum type="arabicPeriod"/>
            </a:pPr>
            <a:r>
              <a:rPr lang="en-US" sz="2800" dirty="0">
                <a:solidFill>
                  <a:prstClr val="black"/>
                </a:solidFill>
              </a:rPr>
              <a:t>Create an opportunity for providers, staff and patients to work as a cohesive team to prevent potential harm to our pediatric population.</a:t>
            </a:r>
          </a:p>
        </p:txBody>
      </p:sp>
      <p:sp>
        <p:nvSpPr>
          <p:cNvPr id="3" name="Title 2">
            <a:extLst>
              <a:ext uri="{FF2B5EF4-FFF2-40B4-BE49-F238E27FC236}">
                <a16:creationId xmlns:a16="http://schemas.microsoft.com/office/drawing/2014/main" id="{DB4CF13C-105B-C94C-A199-6D495BDF1D61}"/>
              </a:ext>
            </a:extLst>
          </p:cNvPr>
          <p:cNvSpPr>
            <a:spLocks noGrp="1"/>
          </p:cNvSpPr>
          <p:nvPr>
            <p:ph type="title"/>
          </p:nvPr>
        </p:nvSpPr>
        <p:spPr/>
        <p:txBody>
          <a:bodyPr/>
          <a:lstStyle/>
          <a:p>
            <a:r>
              <a:rPr lang="en-US" dirty="0"/>
              <a:t>Overused Service &amp; Rationale</a:t>
            </a:r>
          </a:p>
        </p:txBody>
      </p:sp>
    </p:spTree>
    <p:extLst>
      <p:ext uri="{BB962C8B-B14F-4D97-AF65-F5344CB8AC3E}">
        <p14:creationId xmlns:p14="http://schemas.microsoft.com/office/powerpoint/2010/main" val="2913297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E162B0-2A75-3F4A-9E0A-9CF0ED4DC655}"/>
              </a:ext>
            </a:extLst>
          </p:cNvPr>
          <p:cNvSpPr>
            <a:spLocks noGrp="1"/>
          </p:cNvSpPr>
          <p:nvPr>
            <p:ph idx="1"/>
          </p:nvPr>
        </p:nvSpPr>
        <p:spPr>
          <a:xfrm>
            <a:off x="731519" y="1920240"/>
            <a:ext cx="8347167" cy="4920827"/>
          </a:xfrm>
        </p:spPr>
        <p:txBody>
          <a:bodyPr/>
          <a:lstStyle/>
          <a:p>
            <a:pPr marL="0" indent="0">
              <a:buNone/>
            </a:pPr>
            <a:r>
              <a:rPr lang="en-US" sz="2800" b="1" dirty="0"/>
              <a:t>Tri-Cities Community Health </a:t>
            </a:r>
            <a:r>
              <a:rPr lang="en-US" sz="2800" dirty="0"/>
              <a:t>(TCCH) a Federally Qualified Health Center in Eastern Washington.</a:t>
            </a:r>
          </a:p>
          <a:p>
            <a:pPr marL="0" indent="0">
              <a:buNone/>
            </a:pPr>
            <a:r>
              <a:rPr lang="en-US" sz="2800" b="1" dirty="0"/>
              <a:t>Patients</a:t>
            </a:r>
            <a:r>
              <a:rPr lang="en-US" sz="2800" dirty="0"/>
              <a:t> are predominantly Hispanic. Most are migrant farmworkers with low health literacy and limited socioeconomic resources.</a:t>
            </a:r>
          </a:p>
        </p:txBody>
      </p:sp>
      <p:sp>
        <p:nvSpPr>
          <p:cNvPr id="3" name="Title 2">
            <a:extLst>
              <a:ext uri="{FF2B5EF4-FFF2-40B4-BE49-F238E27FC236}">
                <a16:creationId xmlns:a16="http://schemas.microsoft.com/office/drawing/2014/main" id="{436236AA-E76F-6347-AD2D-A9FD26AC41DE}"/>
              </a:ext>
            </a:extLst>
          </p:cNvPr>
          <p:cNvSpPr>
            <a:spLocks noGrp="1"/>
          </p:cNvSpPr>
          <p:nvPr>
            <p:ph type="title"/>
          </p:nvPr>
        </p:nvSpPr>
        <p:spPr/>
        <p:txBody>
          <a:bodyPr/>
          <a:lstStyle/>
          <a:p>
            <a:r>
              <a:rPr lang="en-US" dirty="0"/>
              <a:t>Setting</a:t>
            </a:r>
          </a:p>
        </p:txBody>
      </p:sp>
    </p:spTree>
    <p:extLst>
      <p:ext uri="{BB962C8B-B14F-4D97-AF65-F5344CB8AC3E}">
        <p14:creationId xmlns:p14="http://schemas.microsoft.com/office/powerpoint/2010/main" val="1269653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F6F6F5-56A9-414A-8359-599BFE1F9A08}"/>
              </a:ext>
            </a:extLst>
          </p:cNvPr>
          <p:cNvSpPr>
            <a:spLocks noGrp="1"/>
          </p:cNvSpPr>
          <p:nvPr>
            <p:ph idx="1"/>
          </p:nvPr>
        </p:nvSpPr>
        <p:spPr>
          <a:xfrm>
            <a:off x="731521" y="1920240"/>
            <a:ext cx="7563393" cy="5645972"/>
          </a:xfrm>
        </p:spPr>
        <p:txBody>
          <a:bodyPr/>
          <a:lstStyle/>
          <a:p>
            <a:r>
              <a:rPr lang="en-US" sz="2800" b="1" dirty="0">
                <a:solidFill>
                  <a:prstClr val="black"/>
                </a:solidFill>
              </a:rPr>
              <a:t>Establish the extent of the problem </a:t>
            </a:r>
            <a:r>
              <a:rPr lang="en-US" sz="2800" dirty="0">
                <a:solidFill>
                  <a:prstClr val="black"/>
                </a:solidFill>
              </a:rPr>
              <a:t>by collecting data through EHR, identifying inappropriate prescribing for viral URI.</a:t>
            </a:r>
          </a:p>
          <a:p>
            <a:r>
              <a:rPr lang="en-US" sz="2800" b="1" dirty="0">
                <a:solidFill>
                  <a:prstClr val="black"/>
                </a:solidFill>
              </a:rPr>
              <a:t>Identify and engage key stakeholders </a:t>
            </a:r>
            <a:r>
              <a:rPr lang="en-US" sz="2800" dirty="0">
                <a:solidFill>
                  <a:prstClr val="black"/>
                </a:solidFill>
              </a:rPr>
              <a:t>by sharing data on overuse, and developing an action plan with input from prescribers, pharmacy, nurses, frontline staff, parents and leadership.</a:t>
            </a:r>
          </a:p>
          <a:p>
            <a:r>
              <a:rPr lang="en-US" sz="2800" b="1" dirty="0">
                <a:solidFill>
                  <a:prstClr val="black"/>
                </a:solidFill>
              </a:rPr>
              <a:t>Create resources. </a:t>
            </a:r>
            <a:r>
              <a:rPr lang="en-US" sz="2800" dirty="0">
                <a:solidFill>
                  <a:prstClr val="black"/>
                </a:solidFill>
              </a:rPr>
              <a:t>Gather input from multiple departments and create a </a:t>
            </a:r>
            <a:br>
              <a:rPr lang="en-US" sz="2800" dirty="0">
                <a:solidFill>
                  <a:prstClr val="black"/>
                </a:solidFill>
              </a:rPr>
            </a:br>
            <a:r>
              <a:rPr lang="en-US" sz="2800" dirty="0">
                <a:solidFill>
                  <a:prstClr val="black"/>
                </a:solidFill>
              </a:rPr>
              <a:t>"URI Symptom Kit” for use instead of </a:t>
            </a:r>
            <a:br>
              <a:rPr lang="en-US" sz="2800" dirty="0">
                <a:solidFill>
                  <a:prstClr val="black"/>
                </a:solidFill>
              </a:rPr>
            </a:br>
            <a:r>
              <a:rPr lang="en-US" sz="2800" dirty="0">
                <a:solidFill>
                  <a:prstClr val="black"/>
                </a:solidFill>
              </a:rPr>
              <a:t>OTC medications.</a:t>
            </a:r>
          </a:p>
        </p:txBody>
      </p:sp>
      <p:sp>
        <p:nvSpPr>
          <p:cNvPr id="3" name="Title 2">
            <a:extLst>
              <a:ext uri="{FF2B5EF4-FFF2-40B4-BE49-F238E27FC236}">
                <a16:creationId xmlns:a16="http://schemas.microsoft.com/office/drawing/2014/main" id="{6B13662D-AFC6-9C46-9248-278658773F87}"/>
              </a:ext>
            </a:extLst>
          </p:cNvPr>
          <p:cNvSpPr>
            <a:spLocks noGrp="1"/>
          </p:cNvSpPr>
          <p:nvPr>
            <p:ph type="title"/>
          </p:nvPr>
        </p:nvSpPr>
        <p:spPr/>
        <p:txBody>
          <a:bodyPr/>
          <a:lstStyle/>
          <a:p>
            <a:r>
              <a:rPr lang="en-US" dirty="0"/>
              <a:t>Early Critical Steps</a:t>
            </a:r>
          </a:p>
        </p:txBody>
      </p:sp>
      <p:pic>
        <p:nvPicPr>
          <p:cNvPr id="6" name="Picture 5">
            <a:extLst>
              <a:ext uri="{FF2B5EF4-FFF2-40B4-BE49-F238E27FC236}">
                <a16:creationId xmlns:a16="http://schemas.microsoft.com/office/drawing/2014/main" id="{F95C630F-5CFB-0B4B-B760-A88A0A121713}"/>
              </a:ext>
            </a:extLst>
          </p:cNvPr>
          <p:cNvPicPr>
            <a:picLocks noChangeAspect="1"/>
          </p:cNvPicPr>
          <p:nvPr/>
        </p:nvPicPr>
        <p:blipFill rotWithShape="1">
          <a:blip r:embed="rId2"/>
          <a:srcRect t="7142" b="4762"/>
          <a:stretch/>
        </p:blipFill>
        <p:spPr>
          <a:xfrm>
            <a:off x="9100456" y="0"/>
            <a:ext cx="5529943" cy="6495489"/>
          </a:xfrm>
          <a:prstGeom prst="rect">
            <a:avLst/>
          </a:prstGeom>
        </p:spPr>
      </p:pic>
      <p:cxnSp>
        <p:nvCxnSpPr>
          <p:cNvPr id="9" name="Straight Arrow Connector 8">
            <a:extLst>
              <a:ext uri="{FF2B5EF4-FFF2-40B4-BE49-F238E27FC236}">
                <a16:creationId xmlns:a16="http://schemas.microsoft.com/office/drawing/2014/main" id="{51E743E5-F6AA-B44B-B2DF-4550E9559C2F}"/>
              </a:ext>
            </a:extLst>
          </p:cNvPr>
          <p:cNvCxnSpPr/>
          <p:nvPr/>
        </p:nvCxnSpPr>
        <p:spPr>
          <a:xfrm>
            <a:off x="7728857" y="6008914"/>
            <a:ext cx="1719943" cy="0"/>
          </a:xfrm>
          <a:prstGeom prst="straightConnector1">
            <a:avLst/>
          </a:prstGeom>
          <a:ln w="177800">
            <a:solidFill>
              <a:schemeClr val="accent2"/>
            </a:solidFill>
            <a:tailEnd type="triangle"/>
          </a:ln>
          <a:effectLst/>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5D571648-FB29-F745-AC2F-620131D00598}"/>
              </a:ext>
            </a:extLst>
          </p:cNvPr>
          <p:cNvSpPr txBox="1"/>
          <p:nvPr/>
        </p:nvSpPr>
        <p:spPr>
          <a:xfrm>
            <a:off x="9448800" y="591030"/>
            <a:ext cx="2177143" cy="1329210"/>
          </a:xfrm>
          <a:prstGeom prst="rect">
            <a:avLst/>
          </a:prstGeom>
          <a:noFill/>
        </p:spPr>
        <p:txBody>
          <a:bodyPr wrap="square" rtlCol="0">
            <a:spAutoFit/>
          </a:bodyPr>
          <a:lstStyle/>
          <a:p>
            <a:pPr algn="ctr">
              <a:lnSpc>
                <a:spcPts val="3200"/>
              </a:lnSpc>
            </a:pPr>
            <a:r>
              <a:rPr lang="en-US" sz="3200" b="1" dirty="0">
                <a:solidFill>
                  <a:schemeClr val="bg1"/>
                </a:solidFill>
                <a:latin typeface="Arial" panose="020B0604020202020204" pitchFamily="34" charset="0"/>
                <a:cs typeface="Arial" panose="020B0604020202020204" pitchFamily="34" charset="0"/>
              </a:rPr>
              <a:t>URI Symptom Kit</a:t>
            </a:r>
          </a:p>
        </p:txBody>
      </p:sp>
    </p:spTree>
    <p:extLst>
      <p:ext uri="{BB962C8B-B14F-4D97-AF65-F5344CB8AC3E}">
        <p14:creationId xmlns:p14="http://schemas.microsoft.com/office/powerpoint/2010/main" val="1419911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445740-CEF7-0747-AB28-647B1F31370D}"/>
              </a:ext>
            </a:extLst>
          </p:cNvPr>
          <p:cNvSpPr>
            <a:spLocks noGrp="1"/>
          </p:cNvSpPr>
          <p:nvPr>
            <p:ph idx="1"/>
          </p:nvPr>
        </p:nvSpPr>
        <p:spPr>
          <a:xfrm>
            <a:off x="731521" y="1920241"/>
            <a:ext cx="4101741" cy="4328160"/>
          </a:xfrm>
        </p:spPr>
        <p:txBody>
          <a:bodyPr/>
          <a:lstStyle/>
          <a:p>
            <a:pPr>
              <a:buFont typeface="Arial" panose="020B0604020202020204" pitchFamily="34" charset="0"/>
              <a:buChar char="•"/>
            </a:pPr>
            <a:r>
              <a:rPr lang="en-US" sz="2800" b="1" dirty="0">
                <a:solidFill>
                  <a:prstClr val="black"/>
                </a:solidFill>
              </a:rPr>
              <a:t>Assessment </a:t>
            </a:r>
            <a:br>
              <a:rPr lang="en-US" sz="2800" b="1" dirty="0">
                <a:solidFill>
                  <a:prstClr val="black"/>
                </a:solidFill>
              </a:rPr>
            </a:br>
            <a:r>
              <a:rPr lang="en-US" sz="2800" b="1" dirty="0">
                <a:solidFill>
                  <a:prstClr val="black"/>
                </a:solidFill>
              </a:rPr>
              <a:t>of parent and guardian beliefs:</a:t>
            </a:r>
            <a:br>
              <a:rPr lang="en-US" sz="2800" b="1" dirty="0">
                <a:solidFill>
                  <a:prstClr val="black"/>
                </a:solidFill>
              </a:rPr>
            </a:br>
            <a:br>
              <a:rPr lang="en-US" sz="1050" b="1" dirty="0">
                <a:solidFill>
                  <a:prstClr val="black"/>
                </a:solidFill>
              </a:rPr>
            </a:br>
            <a:r>
              <a:rPr lang="en-US" sz="2400" dirty="0">
                <a:solidFill>
                  <a:prstClr val="black"/>
                </a:solidFill>
              </a:rPr>
              <a:t>Early focus groups were useful to understand the interests and motivations of parents and guardians. Their feedback was useful in clinician engagement to address parent and guardian concerns and resistance.</a:t>
            </a:r>
            <a:endParaRPr lang="en-US" sz="2800" dirty="0">
              <a:solidFill>
                <a:prstClr val="black"/>
              </a:solidFill>
            </a:endParaRPr>
          </a:p>
        </p:txBody>
      </p:sp>
      <p:sp>
        <p:nvSpPr>
          <p:cNvPr id="3" name="Title 2">
            <a:extLst>
              <a:ext uri="{FF2B5EF4-FFF2-40B4-BE49-F238E27FC236}">
                <a16:creationId xmlns:a16="http://schemas.microsoft.com/office/drawing/2014/main" id="{9CE2E097-D9D0-3540-8448-338AA52CA95D}"/>
              </a:ext>
            </a:extLst>
          </p:cNvPr>
          <p:cNvSpPr>
            <a:spLocks noGrp="1"/>
          </p:cNvSpPr>
          <p:nvPr>
            <p:ph type="title"/>
          </p:nvPr>
        </p:nvSpPr>
        <p:spPr/>
        <p:txBody>
          <a:bodyPr/>
          <a:lstStyle/>
          <a:p>
            <a:r>
              <a:rPr lang="en-US" dirty="0"/>
              <a:t>Strategies</a:t>
            </a:r>
          </a:p>
        </p:txBody>
      </p:sp>
      <p:sp>
        <p:nvSpPr>
          <p:cNvPr id="6" name="Content Placeholder 1">
            <a:extLst>
              <a:ext uri="{FF2B5EF4-FFF2-40B4-BE49-F238E27FC236}">
                <a16:creationId xmlns:a16="http://schemas.microsoft.com/office/drawing/2014/main" id="{0ED3C48F-4A8B-A14E-8F59-30E83455B395}"/>
              </a:ext>
            </a:extLst>
          </p:cNvPr>
          <p:cNvSpPr txBox="1">
            <a:spLocks/>
          </p:cNvSpPr>
          <p:nvPr/>
        </p:nvSpPr>
        <p:spPr>
          <a:xfrm>
            <a:off x="9535891" y="1920240"/>
            <a:ext cx="4362989" cy="4920827"/>
          </a:xfrm>
          <a:prstGeom prst="rect">
            <a:avLst/>
          </a:prstGeom>
        </p:spPr>
        <p:txBody>
          <a:bodyPr vert="horz" lIns="91440" tIns="45720" rIns="91440" bIns="45720" rtlCol="0">
            <a:noAutofit/>
          </a:bodyPr>
          <a:lstStyle>
            <a:lvl1pPr marL="54864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1pPr>
            <a:lvl2pPr marL="109728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2pPr>
            <a:lvl3pPr marL="164592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3pPr>
            <a:lvl4pPr marL="219456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4pPr>
            <a:lvl5pPr marL="274320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5pPr>
            <a:lvl6pPr marL="3017520" indent="-274320" algn="l" defTabSz="548640" rtl="0" eaLnBrk="1" latinLnBrk="0" hangingPunct="1">
              <a:spcBef>
                <a:spcPct val="20000"/>
              </a:spcBef>
              <a:buFont typeface="Arial"/>
              <a:buChar char="•"/>
              <a:defRPr sz="2400" kern="1200">
                <a:solidFill>
                  <a:schemeClr val="tx1"/>
                </a:solidFill>
                <a:latin typeface="+mn-lt"/>
                <a:ea typeface="+mn-ea"/>
                <a:cs typeface="+mn-cs"/>
              </a:defRPr>
            </a:lvl6pPr>
            <a:lvl7pPr marL="3566160" indent="-274320" algn="l" defTabSz="548640" rtl="0" eaLnBrk="1" latinLnBrk="0" hangingPunct="1">
              <a:spcBef>
                <a:spcPct val="20000"/>
              </a:spcBef>
              <a:buFont typeface="Arial"/>
              <a:buChar char="•"/>
              <a:defRPr sz="2400" kern="1200">
                <a:solidFill>
                  <a:schemeClr val="tx1"/>
                </a:solidFill>
                <a:latin typeface="+mn-lt"/>
                <a:ea typeface="+mn-ea"/>
                <a:cs typeface="+mn-cs"/>
              </a:defRPr>
            </a:lvl7pPr>
            <a:lvl8pPr marL="4114800" indent="-274320" algn="l" defTabSz="548640" rtl="0" eaLnBrk="1" latinLnBrk="0" hangingPunct="1">
              <a:spcBef>
                <a:spcPct val="20000"/>
              </a:spcBef>
              <a:buFont typeface="Arial"/>
              <a:buChar char="•"/>
              <a:defRPr sz="2400" kern="1200">
                <a:solidFill>
                  <a:schemeClr val="tx1"/>
                </a:solidFill>
                <a:latin typeface="+mn-lt"/>
                <a:ea typeface="+mn-ea"/>
                <a:cs typeface="+mn-cs"/>
              </a:defRPr>
            </a:lvl8pPr>
            <a:lvl9pPr marL="4663440" indent="-274320" algn="l" defTabSz="548640" rtl="0" eaLnBrk="1" latinLnBrk="0" hangingPunct="1">
              <a:spcBef>
                <a:spcPct val="20000"/>
              </a:spcBef>
              <a:buFont typeface="Arial"/>
              <a:buChar char="•"/>
              <a:defRPr sz="2400" kern="1200">
                <a:solidFill>
                  <a:schemeClr val="tx1"/>
                </a:solidFill>
                <a:latin typeface="+mn-lt"/>
                <a:ea typeface="+mn-ea"/>
                <a:cs typeface="+mn-cs"/>
              </a:defRPr>
            </a:lvl9pPr>
          </a:lstStyle>
          <a:p>
            <a:pPr>
              <a:buFont typeface="Arial" panose="020B0604020202020204" pitchFamily="34" charset="0"/>
              <a:buChar char="•"/>
            </a:pPr>
            <a:r>
              <a:rPr lang="en-US" sz="2800" b="1" dirty="0">
                <a:solidFill>
                  <a:prstClr val="black"/>
                </a:solidFill>
              </a:rPr>
              <a:t>Provider education </a:t>
            </a:r>
            <a:br>
              <a:rPr lang="en-US" sz="2800" b="1" dirty="0">
                <a:solidFill>
                  <a:prstClr val="black"/>
                </a:solidFill>
              </a:rPr>
            </a:br>
            <a:r>
              <a:rPr lang="en-US" sz="2800" b="1" dirty="0">
                <a:solidFill>
                  <a:prstClr val="black"/>
                </a:solidFill>
              </a:rPr>
              <a:t>and support: </a:t>
            </a:r>
            <a:br>
              <a:rPr lang="en-US" sz="2800" b="1" dirty="0">
                <a:solidFill>
                  <a:prstClr val="black"/>
                </a:solidFill>
              </a:rPr>
            </a:br>
            <a:br>
              <a:rPr lang="en-US" sz="1050" b="1" dirty="0">
                <a:solidFill>
                  <a:prstClr val="black"/>
                </a:solidFill>
              </a:rPr>
            </a:br>
            <a:r>
              <a:rPr lang="en-US" sz="2400" dirty="0">
                <a:solidFill>
                  <a:prstClr val="black"/>
                </a:solidFill>
              </a:rPr>
              <a:t>Formal educational meetings to share data on current and past prescribing practices. Provided scripts for providers on how to talk to parents. Created a space for providers to discuss frustrations, concerns, and observations.</a:t>
            </a:r>
          </a:p>
        </p:txBody>
      </p:sp>
      <p:sp>
        <p:nvSpPr>
          <p:cNvPr id="8" name="Content Placeholder 1">
            <a:extLst>
              <a:ext uri="{FF2B5EF4-FFF2-40B4-BE49-F238E27FC236}">
                <a16:creationId xmlns:a16="http://schemas.microsoft.com/office/drawing/2014/main" id="{B5B62DEE-051E-7A42-AC78-4B25D9D2EB20}"/>
              </a:ext>
            </a:extLst>
          </p:cNvPr>
          <p:cNvSpPr txBox="1">
            <a:spLocks/>
          </p:cNvSpPr>
          <p:nvPr/>
        </p:nvSpPr>
        <p:spPr>
          <a:xfrm>
            <a:off x="4963893" y="1920240"/>
            <a:ext cx="4441367" cy="4920827"/>
          </a:xfrm>
          <a:prstGeom prst="rect">
            <a:avLst/>
          </a:prstGeom>
        </p:spPr>
        <p:txBody>
          <a:bodyPr vert="horz" lIns="91440" tIns="45720" rIns="91440" bIns="45720" rtlCol="0">
            <a:noAutofit/>
          </a:bodyPr>
          <a:lstStyle>
            <a:lvl1pPr marL="54864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1pPr>
            <a:lvl2pPr marL="109728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2pPr>
            <a:lvl3pPr marL="164592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3pPr>
            <a:lvl4pPr marL="219456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4pPr>
            <a:lvl5pPr marL="274320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5pPr>
            <a:lvl6pPr marL="3017520" indent="-274320" algn="l" defTabSz="548640" rtl="0" eaLnBrk="1" latinLnBrk="0" hangingPunct="1">
              <a:spcBef>
                <a:spcPct val="20000"/>
              </a:spcBef>
              <a:buFont typeface="Arial"/>
              <a:buChar char="•"/>
              <a:defRPr sz="2400" kern="1200">
                <a:solidFill>
                  <a:schemeClr val="tx1"/>
                </a:solidFill>
                <a:latin typeface="+mn-lt"/>
                <a:ea typeface="+mn-ea"/>
                <a:cs typeface="+mn-cs"/>
              </a:defRPr>
            </a:lvl6pPr>
            <a:lvl7pPr marL="3566160" indent="-274320" algn="l" defTabSz="548640" rtl="0" eaLnBrk="1" latinLnBrk="0" hangingPunct="1">
              <a:spcBef>
                <a:spcPct val="20000"/>
              </a:spcBef>
              <a:buFont typeface="Arial"/>
              <a:buChar char="•"/>
              <a:defRPr sz="2400" kern="1200">
                <a:solidFill>
                  <a:schemeClr val="tx1"/>
                </a:solidFill>
                <a:latin typeface="+mn-lt"/>
                <a:ea typeface="+mn-ea"/>
                <a:cs typeface="+mn-cs"/>
              </a:defRPr>
            </a:lvl7pPr>
            <a:lvl8pPr marL="4114800" indent="-274320" algn="l" defTabSz="548640" rtl="0" eaLnBrk="1" latinLnBrk="0" hangingPunct="1">
              <a:spcBef>
                <a:spcPct val="20000"/>
              </a:spcBef>
              <a:buFont typeface="Arial"/>
              <a:buChar char="•"/>
              <a:defRPr sz="2400" kern="1200">
                <a:solidFill>
                  <a:schemeClr val="tx1"/>
                </a:solidFill>
                <a:latin typeface="+mn-lt"/>
                <a:ea typeface="+mn-ea"/>
                <a:cs typeface="+mn-cs"/>
              </a:defRPr>
            </a:lvl8pPr>
            <a:lvl9pPr marL="4663440" indent="-274320" algn="l" defTabSz="548640" rtl="0" eaLnBrk="1" latinLnBrk="0" hangingPunct="1">
              <a:spcBef>
                <a:spcPct val="20000"/>
              </a:spcBef>
              <a:buFont typeface="Arial"/>
              <a:buChar char="•"/>
              <a:defRPr sz="2400" kern="1200">
                <a:solidFill>
                  <a:schemeClr val="tx1"/>
                </a:solidFill>
                <a:latin typeface="+mn-lt"/>
                <a:ea typeface="+mn-ea"/>
                <a:cs typeface="+mn-cs"/>
              </a:defRPr>
            </a:lvl9pPr>
          </a:lstStyle>
          <a:p>
            <a:pPr>
              <a:buFont typeface="Arial" panose="020B0604020202020204" pitchFamily="34" charset="0"/>
              <a:buChar char="•"/>
            </a:pPr>
            <a:r>
              <a:rPr lang="en-US" sz="2800" b="1" dirty="0">
                <a:solidFill>
                  <a:prstClr val="black"/>
                </a:solidFill>
              </a:rPr>
              <a:t>URI Symptom Kit:</a:t>
            </a:r>
            <a:br>
              <a:rPr lang="en-US" sz="2800" b="1" dirty="0">
                <a:solidFill>
                  <a:prstClr val="black"/>
                </a:solidFill>
              </a:rPr>
            </a:br>
            <a:br>
              <a:rPr lang="en-US" sz="1050" b="1" dirty="0">
                <a:solidFill>
                  <a:prstClr val="black"/>
                </a:solidFill>
              </a:rPr>
            </a:br>
            <a:r>
              <a:rPr lang="en-US" sz="2400" dirty="0">
                <a:solidFill>
                  <a:prstClr val="black"/>
                </a:solidFill>
              </a:rPr>
              <a:t>Offered at no cost to patients. The kit included patient education materials. Nursing staff and medical assistants were educated to provide parent teaching on how to use the kit, as well as how to support prescribers in implementation.</a:t>
            </a:r>
            <a:endParaRPr lang="en-US" sz="2800" dirty="0">
              <a:solidFill>
                <a:prstClr val="black"/>
              </a:solidFill>
            </a:endParaRPr>
          </a:p>
        </p:txBody>
      </p:sp>
    </p:spTree>
    <p:extLst>
      <p:ext uri="{BB962C8B-B14F-4D97-AF65-F5344CB8AC3E}">
        <p14:creationId xmlns:p14="http://schemas.microsoft.com/office/powerpoint/2010/main" val="2338018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85BB699-43AD-774F-8E0B-8BDE4758CC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0185" y="1701166"/>
            <a:ext cx="9725780" cy="6106885"/>
          </a:xfrm>
          <a:prstGeom prst="rect">
            <a:avLst/>
          </a:prstGeom>
        </p:spPr>
      </p:pic>
      <p:sp>
        <p:nvSpPr>
          <p:cNvPr id="7" name="Content Placeholder 1">
            <a:extLst>
              <a:ext uri="{FF2B5EF4-FFF2-40B4-BE49-F238E27FC236}">
                <a16:creationId xmlns:a16="http://schemas.microsoft.com/office/drawing/2014/main" id="{0628F3EE-07DC-CD4E-A51F-000B4720984D}"/>
              </a:ext>
            </a:extLst>
          </p:cNvPr>
          <p:cNvSpPr txBox="1">
            <a:spLocks/>
          </p:cNvSpPr>
          <p:nvPr/>
        </p:nvSpPr>
        <p:spPr>
          <a:xfrm>
            <a:off x="731520" y="1701166"/>
            <a:ext cx="3535680" cy="5431156"/>
          </a:xfrm>
          <a:prstGeom prst="rect">
            <a:avLst/>
          </a:prstGeom>
        </p:spPr>
        <p:txBody>
          <a:bodyPr/>
          <a:lstStyle>
            <a:lvl1pPr marL="54864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1pPr>
            <a:lvl2pPr marL="109728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2pPr>
            <a:lvl3pPr marL="164592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3pPr>
            <a:lvl4pPr marL="219456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4pPr>
            <a:lvl5pPr marL="274320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5pPr>
            <a:lvl6pPr marL="3017520" indent="-274320" algn="l" defTabSz="548640" rtl="0" eaLnBrk="1" latinLnBrk="0" hangingPunct="1">
              <a:spcBef>
                <a:spcPct val="20000"/>
              </a:spcBef>
              <a:buFont typeface="Arial"/>
              <a:buChar char="•"/>
              <a:defRPr sz="2400" kern="1200">
                <a:solidFill>
                  <a:schemeClr val="tx1"/>
                </a:solidFill>
                <a:latin typeface="+mn-lt"/>
                <a:ea typeface="+mn-ea"/>
                <a:cs typeface="+mn-cs"/>
              </a:defRPr>
            </a:lvl6pPr>
            <a:lvl7pPr marL="3566160" indent="-274320" algn="l" defTabSz="548640" rtl="0" eaLnBrk="1" latinLnBrk="0" hangingPunct="1">
              <a:spcBef>
                <a:spcPct val="20000"/>
              </a:spcBef>
              <a:buFont typeface="Arial"/>
              <a:buChar char="•"/>
              <a:defRPr sz="2400" kern="1200">
                <a:solidFill>
                  <a:schemeClr val="tx1"/>
                </a:solidFill>
                <a:latin typeface="+mn-lt"/>
                <a:ea typeface="+mn-ea"/>
                <a:cs typeface="+mn-cs"/>
              </a:defRPr>
            </a:lvl7pPr>
            <a:lvl8pPr marL="4114800" indent="-274320" algn="l" defTabSz="548640" rtl="0" eaLnBrk="1" latinLnBrk="0" hangingPunct="1">
              <a:spcBef>
                <a:spcPct val="20000"/>
              </a:spcBef>
              <a:buFont typeface="Arial"/>
              <a:buChar char="•"/>
              <a:defRPr sz="2400" kern="1200">
                <a:solidFill>
                  <a:schemeClr val="tx1"/>
                </a:solidFill>
                <a:latin typeface="+mn-lt"/>
                <a:ea typeface="+mn-ea"/>
                <a:cs typeface="+mn-cs"/>
              </a:defRPr>
            </a:lvl8pPr>
            <a:lvl9pPr marL="4663440" indent="-274320" algn="l" defTabSz="548640" rtl="0" eaLnBrk="1" latinLnBrk="0" hangingPunct="1">
              <a:spcBef>
                <a:spcPct val="20000"/>
              </a:spcBef>
              <a:buFont typeface="Arial"/>
              <a:buChar char="•"/>
              <a:defRPr sz="2400" kern="1200">
                <a:solidFill>
                  <a:schemeClr val="tx1"/>
                </a:solidFill>
                <a:latin typeface="+mn-lt"/>
                <a:ea typeface="+mn-ea"/>
                <a:cs typeface="+mn-cs"/>
              </a:defRPr>
            </a:lvl9pPr>
          </a:lstStyle>
          <a:p>
            <a:pPr marL="182880" indent="0">
              <a:buFont typeface="Arial"/>
              <a:buNone/>
            </a:pPr>
            <a:r>
              <a:rPr lang="en-US" sz="3200" b="1" dirty="0"/>
              <a:t>Inappropriate Prescriptions for URI Visits, Birth-13 years, All Specialties</a:t>
            </a:r>
          </a:p>
        </p:txBody>
      </p:sp>
      <p:sp>
        <p:nvSpPr>
          <p:cNvPr id="8" name="Title 2">
            <a:extLst>
              <a:ext uri="{FF2B5EF4-FFF2-40B4-BE49-F238E27FC236}">
                <a16:creationId xmlns:a16="http://schemas.microsoft.com/office/drawing/2014/main" id="{BF1818D2-2818-9040-AF28-FA7EC96185ED}"/>
              </a:ext>
            </a:extLst>
          </p:cNvPr>
          <p:cNvSpPr txBox="1">
            <a:spLocks/>
          </p:cNvSpPr>
          <p:nvPr/>
        </p:nvSpPr>
        <p:spPr>
          <a:xfrm>
            <a:off x="731520" y="329566"/>
            <a:ext cx="13167360" cy="1371600"/>
          </a:xfrm>
          <a:prstGeom prst="rect">
            <a:avLst/>
          </a:prstGeom>
        </p:spPr>
        <p:txBody>
          <a:bodyPr/>
          <a:lstStyle>
            <a:lvl1pPr algn="l" defTabSz="548640" rtl="0" eaLnBrk="1" latinLnBrk="0" hangingPunct="1">
              <a:spcBef>
                <a:spcPct val="0"/>
              </a:spcBef>
              <a:buNone/>
              <a:defRPr sz="6600" kern="1200">
                <a:solidFill>
                  <a:schemeClr val="accent2"/>
                </a:solidFill>
                <a:latin typeface="Britannic Bold" panose="020B0903060703020204" pitchFamily="34" charset="77"/>
                <a:ea typeface="+mj-ea"/>
                <a:cs typeface="+mj-cs"/>
              </a:defRPr>
            </a:lvl1pPr>
          </a:lstStyle>
          <a:p>
            <a:r>
              <a:rPr lang="en-US"/>
              <a:t>Findings</a:t>
            </a:r>
            <a:endParaRPr lang="en-US" dirty="0"/>
          </a:p>
        </p:txBody>
      </p:sp>
    </p:spTree>
    <p:extLst>
      <p:ext uri="{BB962C8B-B14F-4D97-AF65-F5344CB8AC3E}">
        <p14:creationId xmlns:p14="http://schemas.microsoft.com/office/powerpoint/2010/main" val="1694204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A6098FA-7BC4-6447-9BFB-BFC121123A88}"/>
              </a:ext>
            </a:extLst>
          </p:cNvPr>
          <p:cNvSpPr/>
          <p:nvPr/>
        </p:nvSpPr>
        <p:spPr>
          <a:xfrm>
            <a:off x="0" y="0"/>
            <a:ext cx="14630400" cy="82296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Content Placeholder 1">
            <a:extLst>
              <a:ext uri="{FF2B5EF4-FFF2-40B4-BE49-F238E27FC236}">
                <a16:creationId xmlns:a16="http://schemas.microsoft.com/office/drawing/2014/main" id="{CF780D16-5A16-1340-B792-0E64BD40A388}"/>
              </a:ext>
            </a:extLst>
          </p:cNvPr>
          <p:cNvSpPr>
            <a:spLocks noGrp="1"/>
          </p:cNvSpPr>
          <p:nvPr>
            <p:ph idx="1"/>
          </p:nvPr>
        </p:nvSpPr>
        <p:spPr>
          <a:xfrm>
            <a:off x="731521" y="1920240"/>
            <a:ext cx="9718766" cy="4920827"/>
          </a:xfrm>
        </p:spPr>
        <p:txBody>
          <a:bodyPr/>
          <a:lstStyle/>
          <a:p>
            <a:pPr>
              <a:buClr>
                <a:schemeClr val="bg1"/>
              </a:buClr>
              <a:buFont typeface="Arial" panose="020B0604020202020204" pitchFamily="34" charset="0"/>
              <a:buChar char="•"/>
            </a:pPr>
            <a:r>
              <a:rPr lang="en-US" sz="3200" b="1" dirty="0">
                <a:solidFill>
                  <a:schemeClr val="bg1"/>
                </a:solidFill>
              </a:rPr>
              <a:t>Identify clinician motivators to de-implement. </a:t>
            </a:r>
            <a:r>
              <a:rPr lang="en-US" sz="3200" dirty="0">
                <a:solidFill>
                  <a:schemeClr val="bg1"/>
                </a:solidFill>
              </a:rPr>
              <a:t>Being a clinical champion involves an immense amount of psychology.</a:t>
            </a:r>
          </a:p>
          <a:p>
            <a:pPr>
              <a:buClr>
                <a:schemeClr val="bg1"/>
              </a:buClr>
              <a:buFont typeface="Arial" panose="020B0604020202020204" pitchFamily="34" charset="0"/>
              <a:buChar char="•"/>
            </a:pPr>
            <a:r>
              <a:rPr lang="en-US" sz="3200" b="1" dirty="0">
                <a:solidFill>
                  <a:schemeClr val="bg1"/>
                </a:solidFill>
              </a:rPr>
              <a:t>Focus education and training on front-line staff </a:t>
            </a:r>
            <a:r>
              <a:rPr lang="en-US" sz="3200" dirty="0">
                <a:solidFill>
                  <a:schemeClr val="bg1"/>
                </a:solidFill>
              </a:rPr>
              <a:t>who are often tasked with patient education.</a:t>
            </a:r>
          </a:p>
          <a:p>
            <a:pPr>
              <a:buClr>
                <a:schemeClr val="bg1"/>
              </a:buClr>
              <a:buFont typeface="Arial" panose="020B0604020202020204" pitchFamily="34" charset="0"/>
              <a:buChar char="•"/>
            </a:pPr>
            <a:r>
              <a:rPr lang="en-US" sz="3200" b="1" dirty="0">
                <a:solidFill>
                  <a:schemeClr val="bg1"/>
                </a:solidFill>
              </a:rPr>
              <a:t>Collecting qualitative data is as important as quantitative data </a:t>
            </a:r>
            <a:r>
              <a:rPr lang="en-US" sz="3200" dirty="0">
                <a:solidFill>
                  <a:schemeClr val="bg1"/>
                </a:solidFill>
              </a:rPr>
              <a:t>because it speaks to the clinician and patient experience, as well as drivers of overuse.</a:t>
            </a:r>
          </a:p>
        </p:txBody>
      </p:sp>
      <p:sp>
        <p:nvSpPr>
          <p:cNvPr id="3" name="Title 2">
            <a:extLst>
              <a:ext uri="{FF2B5EF4-FFF2-40B4-BE49-F238E27FC236}">
                <a16:creationId xmlns:a16="http://schemas.microsoft.com/office/drawing/2014/main" id="{856F2BAB-6533-F647-B832-60AFB404B7C4}"/>
              </a:ext>
            </a:extLst>
          </p:cNvPr>
          <p:cNvSpPr>
            <a:spLocks noGrp="1"/>
          </p:cNvSpPr>
          <p:nvPr>
            <p:ph type="title"/>
          </p:nvPr>
        </p:nvSpPr>
        <p:spPr/>
        <p:txBody>
          <a:bodyPr/>
          <a:lstStyle/>
          <a:p>
            <a:r>
              <a:rPr lang="en-US" dirty="0">
                <a:solidFill>
                  <a:schemeClr val="bg1"/>
                </a:solidFill>
              </a:rPr>
              <a:t>Key Lessons Learned</a:t>
            </a:r>
          </a:p>
        </p:txBody>
      </p:sp>
    </p:spTree>
    <p:extLst>
      <p:ext uri="{BB962C8B-B14F-4D97-AF65-F5344CB8AC3E}">
        <p14:creationId xmlns:p14="http://schemas.microsoft.com/office/powerpoint/2010/main" val="104460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81DBAA-5C9D-A948-A26B-FE53D9EF53DB}"/>
              </a:ext>
            </a:extLst>
          </p:cNvPr>
          <p:cNvSpPr>
            <a:spLocks noGrp="1"/>
          </p:cNvSpPr>
          <p:nvPr>
            <p:ph idx="1"/>
          </p:nvPr>
        </p:nvSpPr>
        <p:spPr>
          <a:xfrm>
            <a:off x="731520" y="1920240"/>
            <a:ext cx="6703059" cy="4920827"/>
          </a:xfrm>
        </p:spPr>
        <p:txBody>
          <a:bodyPr/>
          <a:lstStyle/>
          <a:p>
            <a:pPr>
              <a:buFont typeface="Arial" panose="020B0604020202020204" pitchFamily="34" charset="0"/>
              <a:buChar char="•"/>
            </a:pPr>
            <a:r>
              <a:rPr lang="en-US" sz="2800" b="1" dirty="0">
                <a:solidFill>
                  <a:prstClr val="black"/>
                </a:solidFill>
              </a:rPr>
              <a:t>Maintain the Gains: </a:t>
            </a:r>
          </a:p>
          <a:p>
            <a:pPr marL="1097280" lvl="2">
              <a:buClr>
                <a:schemeClr val="accent2"/>
              </a:buClr>
              <a:buFont typeface="Arial" panose="020B0604020202020204" pitchFamily="34" charset="0"/>
              <a:buChar char="•"/>
            </a:pPr>
            <a:r>
              <a:rPr lang="en-US" sz="2800" dirty="0">
                <a:solidFill>
                  <a:prstClr val="black"/>
                </a:solidFill>
              </a:rPr>
              <a:t>URI Symptom Kit handed off to pharmacy/purchasing department. </a:t>
            </a:r>
          </a:p>
          <a:p>
            <a:pPr marL="1097280" lvl="2">
              <a:buClr>
                <a:schemeClr val="accent2"/>
              </a:buClr>
              <a:buFont typeface="Arial" panose="020B0604020202020204" pitchFamily="34" charset="0"/>
              <a:buChar char="•"/>
            </a:pPr>
            <a:r>
              <a:rPr lang="en-US" sz="2800" dirty="0">
                <a:solidFill>
                  <a:prstClr val="black"/>
                </a:solidFill>
              </a:rPr>
              <a:t>QI team at TCCH will pull OTC prescribing data quarterly to identify if a resurgence of inappropriate prescribing occurs.</a:t>
            </a:r>
          </a:p>
        </p:txBody>
      </p:sp>
      <p:sp>
        <p:nvSpPr>
          <p:cNvPr id="3" name="Title 2">
            <a:extLst>
              <a:ext uri="{FF2B5EF4-FFF2-40B4-BE49-F238E27FC236}">
                <a16:creationId xmlns:a16="http://schemas.microsoft.com/office/drawing/2014/main" id="{049896E1-1189-924E-98ED-4338C7BCE7E2}"/>
              </a:ext>
            </a:extLst>
          </p:cNvPr>
          <p:cNvSpPr>
            <a:spLocks noGrp="1"/>
          </p:cNvSpPr>
          <p:nvPr>
            <p:ph type="title"/>
          </p:nvPr>
        </p:nvSpPr>
        <p:spPr/>
        <p:txBody>
          <a:bodyPr/>
          <a:lstStyle/>
          <a:p>
            <a:r>
              <a:rPr lang="en-US" dirty="0"/>
              <a:t>Next Steps</a:t>
            </a:r>
          </a:p>
        </p:txBody>
      </p:sp>
      <p:sp>
        <p:nvSpPr>
          <p:cNvPr id="6" name="Content Placeholder 1">
            <a:extLst>
              <a:ext uri="{FF2B5EF4-FFF2-40B4-BE49-F238E27FC236}">
                <a16:creationId xmlns:a16="http://schemas.microsoft.com/office/drawing/2014/main" id="{69206BF0-7AF5-8449-916B-BDF521EE1D84}"/>
              </a:ext>
            </a:extLst>
          </p:cNvPr>
          <p:cNvSpPr txBox="1">
            <a:spLocks/>
          </p:cNvSpPr>
          <p:nvPr/>
        </p:nvSpPr>
        <p:spPr>
          <a:xfrm>
            <a:off x="7965802" y="1920240"/>
            <a:ext cx="5933078" cy="4920827"/>
          </a:xfrm>
          <a:prstGeom prst="rect">
            <a:avLst/>
          </a:prstGeom>
        </p:spPr>
        <p:txBody>
          <a:bodyPr vert="horz" lIns="91440" tIns="45720" rIns="91440" bIns="45720" rtlCol="0">
            <a:noAutofit/>
          </a:bodyPr>
          <a:lstStyle>
            <a:lvl1pPr marL="54864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1pPr>
            <a:lvl2pPr marL="1097280" indent="-365760" algn="l" defTabSz="548640" rtl="0" eaLnBrk="1" latinLnBrk="0" hangingPunct="1">
              <a:spcBef>
                <a:spcPts val="1600"/>
              </a:spcBef>
              <a:buClr>
                <a:schemeClr val="accent2"/>
              </a:buClr>
              <a:buFont typeface="Arial"/>
              <a:buChar char="–"/>
              <a:defRPr sz="2600" kern="1200">
                <a:solidFill>
                  <a:schemeClr val="tx1"/>
                </a:solidFill>
                <a:latin typeface="Arial" panose="020B0604020202020204" pitchFamily="34" charset="0"/>
                <a:ea typeface="+mn-ea"/>
                <a:cs typeface="Arial" panose="020B0604020202020204" pitchFamily="34" charset="0"/>
              </a:defRPr>
            </a:lvl2pPr>
            <a:lvl3pPr marL="164592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3pPr>
            <a:lvl4pPr marL="219456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4pPr>
            <a:lvl5pPr marL="2743200" indent="-365760" algn="l" defTabSz="548640" rtl="0" eaLnBrk="1" latinLnBrk="0" hangingPunct="1">
              <a:spcBef>
                <a:spcPts val="1600"/>
              </a:spcBef>
              <a:buClr>
                <a:schemeClr val="tx1">
                  <a:lumMod val="50000"/>
                  <a:lumOff val="50000"/>
                </a:schemeClr>
              </a:buClr>
              <a:buFont typeface="Arial"/>
              <a:buChar char="»"/>
              <a:defRPr sz="2600" kern="1200">
                <a:solidFill>
                  <a:schemeClr val="tx1"/>
                </a:solidFill>
                <a:latin typeface="Arial" panose="020B0604020202020204" pitchFamily="34" charset="0"/>
                <a:ea typeface="+mn-ea"/>
                <a:cs typeface="Arial" panose="020B0604020202020204" pitchFamily="34" charset="0"/>
              </a:defRPr>
            </a:lvl5pPr>
            <a:lvl6pPr marL="3017520" indent="-274320" algn="l" defTabSz="548640" rtl="0" eaLnBrk="1" latinLnBrk="0" hangingPunct="1">
              <a:spcBef>
                <a:spcPct val="20000"/>
              </a:spcBef>
              <a:buFont typeface="Arial"/>
              <a:buChar char="•"/>
              <a:defRPr sz="2400" kern="1200">
                <a:solidFill>
                  <a:schemeClr val="tx1"/>
                </a:solidFill>
                <a:latin typeface="+mn-lt"/>
                <a:ea typeface="+mn-ea"/>
                <a:cs typeface="+mn-cs"/>
              </a:defRPr>
            </a:lvl6pPr>
            <a:lvl7pPr marL="3566160" indent="-274320" algn="l" defTabSz="548640" rtl="0" eaLnBrk="1" latinLnBrk="0" hangingPunct="1">
              <a:spcBef>
                <a:spcPct val="20000"/>
              </a:spcBef>
              <a:buFont typeface="Arial"/>
              <a:buChar char="•"/>
              <a:defRPr sz="2400" kern="1200">
                <a:solidFill>
                  <a:schemeClr val="tx1"/>
                </a:solidFill>
                <a:latin typeface="+mn-lt"/>
                <a:ea typeface="+mn-ea"/>
                <a:cs typeface="+mn-cs"/>
              </a:defRPr>
            </a:lvl7pPr>
            <a:lvl8pPr marL="4114800" indent="-274320" algn="l" defTabSz="548640" rtl="0" eaLnBrk="1" latinLnBrk="0" hangingPunct="1">
              <a:spcBef>
                <a:spcPct val="20000"/>
              </a:spcBef>
              <a:buFont typeface="Arial"/>
              <a:buChar char="•"/>
              <a:defRPr sz="2400" kern="1200">
                <a:solidFill>
                  <a:schemeClr val="tx1"/>
                </a:solidFill>
                <a:latin typeface="+mn-lt"/>
                <a:ea typeface="+mn-ea"/>
                <a:cs typeface="+mn-cs"/>
              </a:defRPr>
            </a:lvl8pPr>
            <a:lvl9pPr marL="4663440" indent="-274320" algn="l" defTabSz="548640" rtl="0" eaLnBrk="1" latinLnBrk="0" hangingPunct="1">
              <a:spcBef>
                <a:spcPct val="20000"/>
              </a:spcBef>
              <a:buFont typeface="Arial"/>
              <a:buChar char="•"/>
              <a:defRPr sz="2400" kern="1200">
                <a:solidFill>
                  <a:schemeClr val="tx1"/>
                </a:solidFill>
                <a:latin typeface="+mn-lt"/>
                <a:ea typeface="+mn-ea"/>
                <a:cs typeface="+mn-cs"/>
              </a:defRPr>
            </a:lvl9pPr>
          </a:lstStyle>
          <a:p>
            <a:pPr>
              <a:buFont typeface="Arial" panose="020B0604020202020204" pitchFamily="34" charset="0"/>
              <a:buChar char="•"/>
            </a:pPr>
            <a:r>
              <a:rPr lang="en-US" sz="2800" b="1" dirty="0">
                <a:solidFill>
                  <a:prstClr val="black"/>
                </a:solidFill>
              </a:rPr>
              <a:t>QI Publication </a:t>
            </a:r>
            <a:r>
              <a:rPr lang="en-US" sz="2800" dirty="0">
                <a:solidFill>
                  <a:prstClr val="black"/>
                </a:solidFill>
              </a:rPr>
              <a:t>of the project.</a:t>
            </a:r>
          </a:p>
          <a:p>
            <a:pPr>
              <a:buFont typeface="Arial" panose="020B0604020202020204" pitchFamily="34" charset="0"/>
              <a:buChar char="•"/>
            </a:pPr>
            <a:r>
              <a:rPr lang="en-US" sz="2800" dirty="0">
                <a:solidFill>
                  <a:prstClr val="black"/>
                </a:solidFill>
              </a:rPr>
              <a:t>Plans are in place for </a:t>
            </a:r>
            <a:r>
              <a:rPr lang="en-US" sz="2800" b="1" dirty="0">
                <a:solidFill>
                  <a:prstClr val="black"/>
                </a:solidFill>
              </a:rPr>
              <a:t>discussions about future high-value care projects </a:t>
            </a:r>
            <a:r>
              <a:rPr lang="en-US" sz="2800" dirty="0">
                <a:solidFill>
                  <a:prstClr val="black"/>
                </a:solidFill>
              </a:rPr>
              <a:t>within different departments.</a:t>
            </a:r>
          </a:p>
          <a:p>
            <a:pPr>
              <a:buFont typeface="Arial" panose="020B0604020202020204" pitchFamily="34" charset="0"/>
              <a:buChar char="•"/>
            </a:pPr>
            <a:r>
              <a:rPr lang="en-US" sz="2800" b="1" dirty="0">
                <a:solidFill>
                  <a:prstClr val="black"/>
                </a:solidFill>
              </a:rPr>
              <a:t>Empower other providers</a:t>
            </a:r>
            <a:r>
              <a:rPr lang="en-US" sz="2800" dirty="0">
                <a:solidFill>
                  <a:prstClr val="black"/>
                </a:solidFill>
              </a:rPr>
              <a:t> in these departments to take responsibility for ongoing implementation.</a:t>
            </a:r>
          </a:p>
        </p:txBody>
      </p:sp>
    </p:spTree>
    <p:extLst>
      <p:ext uri="{BB962C8B-B14F-4D97-AF65-F5344CB8AC3E}">
        <p14:creationId xmlns:p14="http://schemas.microsoft.com/office/powerpoint/2010/main" val="1925188978"/>
      </p:ext>
    </p:extLst>
  </p:cSld>
  <p:clrMapOvr>
    <a:masterClrMapping/>
  </p:clrMapOvr>
</p:sld>
</file>

<file path=ppt/theme/theme1.xml><?xml version="1.0" encoding="utf-8"?>
<a:theme xmlns:a="http://schemas.openxmlformats.org/drawingml/2006/main" name="Office Theme">
  <a:themeElements>
    <a:clrScheme name="Custom 6">
      <a:dk1>
        <a:srgbClr val="000000"/>
      </a:dk1>
      <a:lt1>
        <a:srgbClr val="FFFFFF"/>
      </a:lt1>
      <a:dk2>
        <a:srgbClr val="44546A"/>
      </a:dk2>
      <a:lt2>
        <a:srgbClr val="E7E6E6"/>
      </a:lt2>
      <a:accent1>
        <a:srgbClr val="4559A8"/>
      </a:accent1>
      <a:accent2>
        <a:srgbClr val="186EB3"/>
      </a:accent2>
      <a:accent3>
        <a:srgbClr val="009999"/>
      </a:accent3>
      <a:accent4>
        <a:srgbClr val="78AB41"/>
      </a:accent4>
      <a:accent5>
        <a:srgbClr val="D6732A"/>
      </a:accent5>
      <a:accent6>
        <a:srgbClr val="AE3330"/>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217</TotalTime>
  <Words>603</Words>
  <Application>Microsoft Macintosh PowerPoint</Application>
  <PresentationFormat>Custom</PresentationFormat>
  <Paragraphs>40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Britannic Bold</vt:lpstr>
      <vt:lpstr>Calibri</vt:lpstr>
      <vt:lpstr>Office Theme</vt:lpstr>
      <vt:lpstr>PowerPoint Presentation</vt:lpstr>
      <vt:lpstr>Overused Service &amp; Rationale</vt:lpstr>
      <vt:lpstr>Setting</vt:lpstr>
      <vt:lpstr>Early Critical Steps</vt:lpstr>
      <vt:lpstr>Strategies</vt:lpstr>
      <vt:lpstr>PowerPoint Presentation</vt:lpstr>
      <vt:lpstr>Key Lessons Learned</vt:lpstr>
      <vt:lpstr>Next Steps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dc:creator>
  <cp:lastModifiedBy>Microsoft Office User</cp:lastModifiedBy>
  <cp:revision>24</cp:revision>
  <dcterms:created xsi:type="dcterms:W3CDTF">2020-03-01T23:35:47Z</dcterms:created>
  <dcterms:modified xsi:type="dcterms:W3CDTF">2020-03-10T17:26:22Z</dcterms:modified>
</cp:coreProperties>
</file>